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292" r:id="rId7"/>
    <p:sldId id="293" r:id="rId8"/>
    <p:sldId id="294" r:id="rId9"/>
    <p:sldId id="295" r:id="rId10"/>
    <p:sldId id="304" r:id="rId11"/>
    <p:sldId id="296" r:id="rId12"/>
    <p:sldId id="303" r:id="rId13"/>
    <p:sldId id="297" r:id="rId14"/>
    <p:sldId id="298" r:id="rId15"/>
    <p:sldId id="305" r:id="rId16"/>
    <p:sldId id="299" r:id="rId17"/>
    <p:sldId id="300" r:id="rId18"/>
    <p:sldId id="301" r:id="rId19"/>
    <p:sldId id="302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8482"/>
    <a:srgbClr val="40C3D5"/>
    <a:srgbClr val="2A307D"/>
    <a:srgbClr val="41C3D3"/>
    <a:srgbClr val="A8ECEA"/>
    <a:srgbClr val="2CB5B5"/>
    <a:srgbClr val="043585"/>
    <a:srgbClr val="90B6E6"/>
    <a:srgbClr val="00B8B7"/>
    <a:srgbClr val="60A1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2A307D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41C3D3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 custLinFactNeighborX="-1939" custLinFactNeighborY="-94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 custLinFactNeighborX="-2907" custLinFactNeighborY="-1420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9" custLinFactNeighborY="104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X="-1939" custLinFactNeighborY="-1498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" custLinFactNeighborY="24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Y="-14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95B684-CB43-4D62-82A4-06321C810B53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9D45D0E-3197-4D1E-99E1-B119810EAB4E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1</a:t>
          </a:r>
          <a:endParaRPr lang="nb-NO" dirty="0"/>
        </a:p>
      </dgm:t>
    </dgm:pt>
    <dgm:pt modelId="{E4057CAE-7810-4B62-AE7B-2F93B7B83781}" type="parTrans" cxnId="{C33BA7F4-4FD4-4294-B709-BE9933EC05C1}">
      <dgm:prSet/>
      <dgm:spPr/>
      <dgm:t>
        <a:bodyPr/>
        <a:lstStyle/>
        <a:p>
          <a:endParaRPr lang="nb-NO"/>
        </a:p>
      </dgm:t>
    </dgm:pt>
    <dgm:pt modelId="{181A1012-A62E-4E41-AAC5-F1A44FB52CC3}" type="sibTrans" cxnId="{C33BA7F4-4FD4-4294-B709-BE9933EC05C1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0D0D455F-C11E-4192-A3F6-415903353E73}">
      <dgm:prSet phldrT="[Tekst]"/>
      <dgm:spPr>
        <a:solidFill>
          <a:srgbClr val="208482"/>
        </a:solidFill>
      </dgm:spPr>
      <dgm:t>
        <a:bodyPr/>
        <a:lstStyle/>
        <a:p>
          <a:r>
            <a:rPr lang="nb-NO" dirty="0" smtClean="0"/>
            <a:t>2</a:t>
          </a:r>
          <a:endParaRPr lang="nb-NO" dirty="0"/>
        </a:p>
      </dgm:t>
    </dgm:pt>
    <dgm:pt modelId="{5DEF8C85-F8F3-463E-B379-F3FCDBAC0C25}" type="parTrans" cxnId="{4D8AB764-7653-446A-8878-30013AA9FC4C}">
      <dgm:prSet/>
      <dgm:spPr/>
      <dgm:t>
        <a:bodyPr/>
        <a:lstStyle/>
        <a:p>
          <a:endParaRPr lang="nb-NO"/>
        </a:p>
      </dgm:t>
    </dgm:pt>
    <dgm:pt modelId="{7CBED8C8-D34A-486F-A170-70EB3EB5E9E0}" type="sibTrans" cxnId="{4D8AB764-7653-446A-8878-30013AA9FC4C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5B891E70-CE57-495A-A78F-97B4B3A6420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3</a:t>
          </a:r>
          <a:endParaRPr lang="nb-NO" dirty="0"/>
        </a:p>
      </dgm:t>
    </dgm:pt>
    <dgm:pt modelId="{711F183D-F913-4C97-86E7-34A81412E178}" type="parTrans" cxnId="{7AC84F98-1E97-4EDB-A1FA-63395DFD4182}">
      <dgm:prSet/>
      <dgm:spPr/>
      <dgm:t>
        <a:bodyPr/>
        <a:lstStyle/>
        <a:p>
          <a:endParaRPr lang="nb-NO"/>
        </a:p>
      </dgm:t>
    </dgm:pt>
    <dgm:pt modelId="{C45E73D9-4B99-4573-958A-3547D58547A0}" type="sibTrans" cxnId="{7AC84F98-1E97-4EDB-A1FA-63395DFD4182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2B0D4FDF-5835-459D-9166-9D1F92039225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4</a:t>
          </a:r>
          <a:endParaRPr lang="nb-NO" dirty="0"/>
        </a:p>
      </dgm:t>
    </dgm:pt>
    <dgm:pt modelId="{AD95488E-7CC1-4F6F-A7BB-CB59B7C619FD}" type="parTrans" cxnId="{8FB31BA2-1F3A-4117-A083-BFAE45DF612D}">
      <dgm:prSet/>
      <dgm:spPr/>
      <dgm:t>
        <a:bodyPr/>
        <a:lstStyle/>
        <a:p>
          <a:endParaRPr lang="nb-NO"/>
        </a:p>
      </dgm:t>
    </dgm:pt>
    <dgm:pt modelId="{B66883C4-38E0-495C-BAE4-E5A5C84CE611}" type="sibTrans" cxnId="{8FB31BA2-1F3A-4117-A083-BFAE45DF612D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AEBD77FD-51CE-4975-892B-95F6DEDADAC7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5</a:t>
          </a:r>
          <a:endParaRPr lang="nb-NO" dirty="0"/>
        </a:p>
      </dgm:t>
    </dgm:pt>
    <dgm:pt modelId="{EECD759E-962C-4EBB-AABE-BEF207A22E50}" type="parTrans" cxnId="{BB93FB18-86E5-4E96-BD0D-4768B42222BB}">
      <dgm:prSet/>
      <dgm:spPr/>
      <dgm:t>
        <a:bodyPr/>
        <a:lstStyle/>
        <a:p>
          <a:endParaRPr lang="nb-NO"/>
        </a:p>
      </dgm:t>
    </dgm:pt>
    <dgm:pt modelId="{57FA803A-03D4-4A03-A335-FAC4FB61C745}" type="sibTrans" cxnId="{BB93FB18-86E5-4E96-BD0D-4768B42222BB}">
      <dgm:prSet/>
      <dgm:spPr>
        <a:solidFill>
          <a:srgbClr val="A8ECEA"/>
        </a:solidFill>
      </dgm:spPr>
      <dgm:t>
        <a:bodyPr/>
        <a:lstStyle/>
        <a:p>
          <a:endParaRPr lang="nb-NO"/>
        </a:p>
      </dgm:t>
    </dgm:pt>
    <dgm:pt modelId="{131369A3-AA4B-43C7-BD51-8B9B0460E373}">
      <dgm:prSet phldrT="[Tekst]"/>
      <dgm:spPr>
        <a:solidFill>
          <a:srgbClr val="2CB5B5"/>
        </a:solidFill>
      </dgm:spPr>
      <dgm:t>
        <a:bodyPr/>
        <a:lstStyle/>
        <a:p>
          <a:r>
            <a:rPr lang="nb-NO" dirty="0" smtClean="0"/>
            <a:t>6</a:t>
          </a:r>
          <a:endParaRPr lang="nb-NO" dirty="0"/>
        </a:p>
      </dgm:t>
    </dgm:pt>
    <dgm:pt modelId="{B27BE2A1-18F8-451F-8E0A-00165A45D33E}" type="parTrans" cxnId="{8ABA2991-76FA-4C1D-8EB2-72E630575F9A}">
      <dgm:prSet/>
      <dgm:spPr/>
      <dgm:t>
        <a:bodyPr/>
        <a:lstStyle/>
        <a:p>
          <a:endParaRPr lang="nb-NO"/>
        </a:p>
      </dgm:t>
    </dgm:pt>
    <dgm:pt modelId="{954E6BFB-4FE7-4B84-9DAE-41899D5E0603}" type="sibTrans" cxnId="{8ABA2991-76FA-4C1D-8EB2-72E630575F9A}">
      <dgm:prSet/>
      <dgm:spPr/>
      <dgm:t>
        <a:bodyPr/>
        <a:lstStyle/>
        <a:p>
          <a:endParaRPr lang="nb-NO"/>
        </a:p>
      </dgm:t>
    </dgm:pt>
    <dgm:pt modelId="{41AC7066-19DA-46F8-868B-73BB9E5B2384}" type="pres">
      <dgm:prSet presAssocID="{1495B684-CB43-4D62-82A4-06321C810B5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A4D5B83E-E09D-48FC-9504-7550DB735770}" type="pres">
      <dgm:prSet presAssocID="{79D45D0E-3197-4D1E-99E1-B119810EAB4E}" presName="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DB2F5E6-BB74-4ECC-A83B-41324DF37D04}" type="pres">
      <dgm:prSet presAssocID="{181A1012-A62E-4E41-AAC5-F1A44FB52CC3}" presName="sibTrans" presStyleLbl="sibTrans2D1" presStyleIdx="0" presStyleCnt="5"/>
      <dgm:spPr/>
      <dgm:t>
        <a:bodyPr/>
        <a:lstStyle/>
        <a:p>
          <a:endParaRPr lang="nb-NO"/>
        </a:p>
      </dgm:t>
    </dgm:pt>
    <dgm:pt modelId="{65630DA8-B69A-48DE-B447-E31428F0A1D8}" type="pres">
      <dgm:prSet presAssocID="{0D0D455F-C11E-4192-A3F6-415903353E73}" presName="middleNode" presStyleCnt="0"/>
      <dgm:spPr/>
    </dgm:pt>
    <dgm:pt modelId="{33365D06-AD75-4566-A0B9-18598BEA4483}" type="pres">
      <dgm:prSet presAssocID="{0D0D455F-C11E-4192-A3F6-415903353E73}" presName="padding" presStyleLbl="node1" presStyleIdx="0" presStyleCnt="6"/>
      <dgm:spPr/>
    </dgm:pt>
    <dgm:pt modelId="{99FB435B-89C1-4A67-9515-C3C8504E8822}" type="pres">
      <dgm:prSet presAssocID="{0D0D455F-C11E-4192-A3F6-415903353E73}" presName="shap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3B7154-00DF-4DDB-8DAE-2FF97B84A513}" type="pres">
      <dgm:prSet presAssocID="{7CBED8C8-D34A-486F-A170-70EB3EB5E9E0}" presName="sibTrans" presStyleLbl="sibTrans2D1" presStyleIdx="1" presStyleCnt="5" custLinFactNeighborX="-7778" custLinFactNeighborY="-4307"/>
      <dgm:spPr/>
      <dgm:t>
        <a:bodyPr/>
        <a:lstStyle/>
        <a:p>
          <a:endParaRPr lang="nb-NO"/>
        </a:p>
      </dgm:t>
    </dgm:pt>
    <dgm:pt modelId="{C284F041-1445-4C57-B7BA-B09674575153}" type="pres">
      <dgm:prSet presAssocID="{5B891E70-CE57-495A-A78F-97B4B3A64205}" presName="middleNode" presStyleCnt="0"/>
      <dgm:spPr/>
    </dgm:pt>
    <dgm:pt modelId="{C609547C-5D0C-4514-9FA9-AD245B015749}" type="pres">
      <dgm:prSet presAssocID="{5B891E70-CE57-495A-A78F-97B4B3A64205}" presName="padding" presStyleLbl="node1" presStyleIdx="1" presStyleCnt="6"/>
      <dgm:spPr/>
    </dgm:pt>
    <dgm:pt modelId="{BCA2C8F2-6AE5-43FE-906E-B5E69AEF1BAC}" type="pres">
      <dgm:prSet presAssocID="{5B891E70-CE57-495A-A78F-97B4B3A64205}" presName="shap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EF4AD39-0251-4698-B1CA-DFDFEA9F4D38}" type="pres">
      <dgm:prSet presAssocID="{C45E73D9-4B99-4573-958A-3547D58547A0}" presName="sibTrans" presStyleLbl="sibTrans2D1" presStyleIdx="2" presStyleCnt="5" custLinFactNeighborX="-7778" custLinFactNeighborY="-4307"/>
      <dgm:spPr/>
      <dgm:t>
        <a:bodyPr/>
        <a:lstStyle/>
        <a:p>
          <a:endParaRPr lang="nb-NO"/>
        </a:p>
      </dgm:t>
    </dgm:pt>
    <dgm:pt modelId="{2F5E0E9C-178B-4556-A220-8022F5AFDB78}" type="pres">
      <dgm:prSet presAssocID="{2B0D4FDF-5835-459D-9166-9D1F92039225}" presName="middleNode" presStyleCnt="0"/>
      <dgm:spPr/>
    </dgm:pt>
    <dgm:pt modelId="{93CEA4B9-35A5-489D-81B2-ED58F7268694}" type="pres">
      <dgm:prSet presAssocID="{2B0D4FDF-5835-459D-9166-9D1F92039225}" presName="padding" presStyleLbl="node1" presStyleIdx="2" presStyleCnt="6"/>
      <dgm:spPr/>
    </dgm:pt>
    <dgm:pt modelId="{6B13C8E7-B99A-4C0D-BD7A-D5D622E8F217}" type="pres">
      <dgm:prSet presAssocID="{2B0D4FDF-5835-459D-9166-9D1F92039225}" presName="shap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1CD8DC-A425-4510-8C10-5AA92F6570FC}" type="pres">
      <dgm:prSet presAssocID="{B66883C4-38E0-495C-BAE4-E5A5C84CE611}" presName="sibTrans" presStyleLbl="sibTrans2D1" presStyleIdx="3" presStyleCnt="5" custLinFactNeighborX="-7778" custLinFactNeighborY="-4307"/>
      <dgm:spPr/>
      <dgm:t>
        <a:bodyPr/>
        <a:lstStyle/>
        <a:p>
          <a:endParaRPr lang="nb-NO"/>
        </a:p>
      </dgm:t>
    </dgm:pt>
    <dgm:pt modelId="{37B3E1A8-46AB-4C50-B86C-617040FCC8CB}" type="pres">
      <dgm:prSet presAssocID="{AEBD77FD-51CE-4975-892B-95F6DEDADAC7}" presName="middleNode" presStyleCnt="0"/>
      <dgm:spPr/>
    </dgm:pt>
    <dgm:pt modelId="{CBACCEF8-4765-45BD-BB00-43B0E158A450}" type="pres">
      <dgm:prSet presAssocID="{AEBD77FD-51CE-4975-892B-95F6DEDADAC7}" presName="padding" presStyleLbl="node1" presStyleIdx="3" presStyleCnt="6"/>
      <dgm:spPr/>
    </dgm:pt>
    <dgm:pt modelId="{CD1F3194-ECAD-4E77-AE53-8285ABC0866B}" type="pres">
      <dgm:prSet presAssocID="{AEBD77FD-51CE-4975-892B-95F6DEDADAC7}" presName="shape" presStyleLbl="node1" presStyleIdx="4" presStyleCnt="6" custScaleX="127779" custScaleY="125289" custLinFactNeighborX="-322" custLinFactNeighborY="2462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81AEA7E-9C9E-4154-AECC-3C43283DEB1B}" type="pres">
      <dgm:prSet presAssocID="{57FA803A-03D4-4A03-A335-FAC4FB61C745}" presName="sibTrans" presStyleLbl="sibTrans2D1" presStyleIdx="4" presStyleCnt="5"/>
      <dgm:spPr/>
      <dgm:t>
        <a:bodyPr/>
        <a:lstStyle/>
        <a:p>
          <a:endParaRPr lang="nb-NO"/>
        </a:p>
      </dgm:t>
    </dgm:pt>
    <dgm:pt modelId="{9594E6DF-54C8-40D0-9804-4EFFABD28BDB}" type="pres">
      <dgm:prSet presAssocID="{131369A3-AA4B-43C7-BD51-8B9B0460E373}" presName="lastNode" presStyleLbl="node1" presStyleIdx="5" presStyleCnt="6" custScaleX="53318" custScaleY="51600" custLinFactNeighborY="-1403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5E208BAD-30C5-4160-92EF-A4A2880BD8CF}" type="presOf" srcId="{2B0D4FDF-5835-459D-9166-9D1F92039225}" destId="{6B13C8E7-B99A-4C0D-BD7A-D5D622E8F217}" srcOrd="0" destOrd="0" presId="urn:microsoft.com/office/officeart/2005/8/layout/bProcess2"/>
    <dgm:cxn modelId="{8ABA2991-76FA-4C1D-8EB2-72E630575F9A}" srcId="{1495B684-CB43-4D62-82A4-06321C810B53}" destId="{131369A3-AA4B-43C7-BD51-8B9B0460E373}" srcOrd="5" destOrd="0" parTransId="{B27BE2A1-18F8-451F-8E0A-00165A45D33E}" sibTransId="{954E6BFB-4FE7-4B84-9DAE-41899D5E0603}"/>
    <dgm:cxn modelId="{C33BA7F4-4FD4-4294-B709-BE9933EC05C1}" srcId="{1495B684-CB43-4D62-82A4-06321C810B53}" destId="{79D45D0E-3197-4D1E-99E1-B119810EAB4E}" srcOrd="0" destOrd="0" parTransId="{E4057CAE-7810-4B62-AE7B-2F93B7B83781}" sibTransId="{181A1012-A62E-4E41-AAC5-F1A44FB52CC3}"/>
    <dgm:cxn modelId="{39F5D7AD-73A5-4A3D-B759-47465E2412A3}" type="presOf" srcId="{C45E73D9-4B99-4573-958A-3547D58547A0}" destId="{0EF4AD39-0251-4698-B1CA-DFDFEA9F4D38}" srcOrd="0" destOrd="0" presId="urn:microsoft.com/office/officeart/2005/8/layout/bProcess2"/>
    <dgm:cxn modelId="{4D8AB764-7653-446A-8878-30013AA9FC4C}" srcId="{1495B684-CB43-4D62-82A4-06321C810B53}" destId="{0D0D455F-C11E-4192-A3F6-415903353E73}" srcOrd="1" destOrd="0" parTransId="{5DEF8C85-F8F3-463E-B379-F3FCDBAC0C25}" sibTransId="{7CBED8C8-D34A-486F-A170-70EB3EB5E9E0}"/>
    <dgm:cxn modelId="{1866AF6D-2D94-42EF-BE0D-B0870BCA80D2}" type="presOf" srcId="{AEBD77FD-51CE-4975-892B-95F6DEDADAC7}" destId="{CD1F3194-ECAD-4E77-AE53-8285ABC0866B}" srcOrd="0" destOrd="0" presId="urn:microsoft.com/office/officeart/2005/8/layout/bProcess2"/>
    <dgm:cxn modelId="{764EDF40-4336-4E71-8490-E217E723CE37}" type="presOf" srcId="{57FA803A-03D4-4A03-A335-FAC4FB61C745}" destId="{181AEA7E-9C9E-4154-AECC-3C43283DEB1B}" srcOrd="0" destOrd="0" presId="urn:microsoft.com/office/officeart/2005/8/layout/bProcess2"/>
    <dgm:cxn modelId="{69239D57-6E8E-4937-B931-13E77A5E1842}" type="presOf" srcId="{79D45D0E-3197-4D1E-99E1-B119810EAB4E}" destId="{A4D5B83E-E09D-48FC-9504-7550DB735770}" srcOrd="0" destOrd="0" presId="urn:microsoft.com/office/officeart/2005/8/layout/bProcess2"/>
    <dgm:cxn modelId="{556028B4-D7CC-4C3E-B252-E2E73F51B43C}" type="presOf" srcId="{1495B684-CB43-4D62-82A4-06321C810B53}" destId="{41AC7066-19DA-46F8-868B-73BB9E5B2384}" srcOrd="0" destOrd="0" presId="urn:microsoft.com/office/officeart/2005/8/layout/bProcess2"/>
    <dgm:cxn modelId="{8FB31BA2-1F3A-4117-A083-BFAE45DF612D}" srcId="{1495B684-CB43-4D62-82A4-06321C810B53}" destId="{2B0D4FDF-5835-459D-9166-9D1F92039225}" srcOrd="3" destOrd="0" parTransId="{AD95488E-7CC1-4F6F-A7BB-CB59B7C619FD}" sibTransId="{B66883C4-38E0-495C-BAE4-E5A5C84CE611}"/>
    <dgm:cxn modelId="{8E9A1068-9E51-415A-9B0F-145BB2C057D6}" type="presOf" srcId="{0D0D455F-C11E-4192-A3F6-415903353E73}" destId="{99FB435B-89C1-4A67-9515-C3C8504E8822}" srcOrd="0" destOrd="0" presId="urn:microsoft.com/office/officeart/2005/8/layout/bProcess2"/>
    <dgm:cxn modelId="{98608101-953A-409E-9F74-2548074F9E14}" type="presOf" srcId="{131369A3-AA4B-43C7-BD51-8B9B0460E373}" destId="{9594E6DF-54C8-40D0-9804-4EFFABD28BDB}" srcOrd="0" destOrd="0" presId="urn:microsoft.com/office/officeart/2005/8/layout/bProcess2"/>
    <dgm:cxn modelId="{7AC84F98-1E97-4EDB-A1FA-63395DFD4182}" srcId="{1495B684-CB43-4D62-82A4-06321C810B53}" destId="{5B891E70-CE57-495A-A78F-97B4B3A64205}" srcOrd="2" destOrd="0" parTransId="{711F183D-F913-4C97-86E7-34A81412E178}" sibTransId="{C45E73D9-4B99-4573-958A-3547D58547A0}"/>
    <dgm:cxn modelId="{BB93FB18-86E5-4E96-BD0D-4768B42222BB}" srcId="{1495B684-CB43-4D62-82A4-06321C810B53}" destId="{AEBD77FD-51CE-4975-892B-95F6DEDADAC7}" srcOrd="4" destOrd="0" parTransId="{EECD759E-962C-4EBB-AABE-BEF207A22E50}" sibTransId="{57FA803A-03D4-4A03-A335-FAC4FB61C745}"/>
    <dgm:cxn modelId="{A6FFA9FE-03CB-4CF2-8C00-D193FFED0724}" type="presOf" srcId="{B66883C4-38E0-495C-BAE4-E5A5C84CE611}" destId="{811CD8DC-A425-4510-8C10-5AA92F6570FC}" srcOrd="0" destOrd="0" presId="urn:microsoft.com/office/officeart/2005/8/layout/bProcess2"/>
    <dgm:cxn modelId="{549E750D-1DA6-4E05-8D2D-F8AC11ABEA50}" type="presOf" srcId="{7CBED8C8-D34A-486F-A170-70EB3EB5E9E0}" destId="{CA3B7154-00DF-4DDB-8DAE-2FF97B84A513}" srcOrd="0" destOrd="0" presId="urn:microsoft.com/office/officeart/2005/8/layout/bProcess2"/>
    <dgm:cxn modelId="{845F2999-86A3-4A03-BB6B-CA86BD334014}" type="presOf" srcId="{181A1012-A62E-4E41-AAC5-F1A44FB52CC3}" destId="{6DB2F5E6-BB74-4ECC-A83B-41324DF37D04}" srcOrd="0" destOrd="0" presId="urn:microsoft.com/office/officeart/2005/8/layout/bProcess2"/>
    <dgm:cxn modelId="{186DD257-B127-47A8-B19C-929992A10900}" type="presOf" srcId="{5B891E70-CE57-495A-A78F-97B4B3A64205}" destId="{BCA2C8F2-6AE5-43FE-906E-B5E69AEF1BAC}" srcOrd="0" destOrd="0" presId="urn:microsoft.com/office/officeart/2005/8/layout/bProcess2"/>
    <dgm:cxn modelId="{25E29DC8-5FFB-40CC-9D73-A8BFAF19090A}" type="presParOf" srcId="{41AC7066-19DA-46F8-868B-73BB9E5B2384}" destId="{A4D5B83E-E09D-48FC-9504-7550DB735770}" srcOrd="0" destOrd="0" presId="urn:microsoft.com/office/officeart/2005/8/layout/bProcess2"/>
    <dgm:cxn modelId="{0FB91B4D-01C0-44A3-A812-5CB93F02205F}" type="presParOf" srcId="{41AC7066-19DA-46F8-868B-73BB9E5B2384}" destId="{6DB2F5E6-BB74-4ECC-A83B-41324DF37D04}" srcOrd="1" destOrd="0" presId="urn:microsoft.com/office/officeart/2005/8/layout/bProcess2"/>
    <dgm:cxn modelId="{489879CF-C2FB-441E-BEF8-9FCBF1A76536}" type="presParOf" srcId="{41AC7066-19DA-46F8-868B-73BB9E5B2384}" destId="{65630DA8-B69A-48DE-B447-E31428F0A1D8}" srcOrd="2" destOrd="0" presId="urn:microsoft.com/office/officeart/2005/8/layout/bProcess2"/>
    <dgm:cxn modelId="{B5BCBC9E-F292-4A31-8F23-A02F1D0E74DB}" type="presParOf" srcId="{65630DA8-B69A-48DE-B447-E31428F0A1D8}" destId="{33365D06-AD75-4566-A0B9-18598BEA4483}" srcOrd="0" destOrd="0" presId="urn:microsoft.com/office/officeart/2005/8/layout/bProcess2"/>
    <dgm:cxn modelId="{BA422A84-77B6-4CA6-907D-5A9099AD2748}" type="presParOf" srcId="{65630DA8-B69A-48DE-B447-E31428F0A1D8}" destId="{99FB435B-89C1-4A67-9515-C3C8504E8822}" srcOrd="1" destOrd="0" presId="urn:microsoft.com/office/officeart/2005/8/layout/bProcess2"/>
    <dgm:cxn modelId="{45FCB7AB-D79C-4B36-A2A5-270B92B3F1A8}" type="presParOf" srcId="{41AC7066-19DA-46F8-868B-73BB9E5B2384}" destId="{CA3B7154-00DF-4DDB-8DAE-2FF97B84A513}" srcOrd="3" destOrd="0" presId="urn:microsoft.com/office/officeart/2005/8/layout/bProcess2"/>
    <dgm:cxn modelId="{7D1D0C03-6EFB-4039-AC39-57EBC6F9E824}" type="presParOf" srcId="{41AC7066-19DA-46F8-868B-73BB9E5B2384}" destId="{C284F041-1445-4C57-B7BA-B09674575153}" srcOrd="4" destOrd="0" presId="urn:microsoft.com/office/officeart/2005/8/layout/bProcess2"/>
    <dgm:cxn modelId="{1CD2F230-6C89-400A-B28C-905FDE9D4D3E}" type="presParOf" srcId="{C284F041-1445-4C57-B7BA-B09674575153}" destId="{C609547C-5D0C-4514-9FA9-AD245B015749}" srcOrd="0" destOrd="0" presId="urn:microsoft.com/office/officeart/2005/8/layout/bProcess2"/>
    <dgm:cxn modelId="{A41217E4-324E-42D9-903F-CD4DC5D46B2F}" type="presParOf" srcId="{C284F041-1445-4C57-B7BA-B09674575153}" destId="{BCA2C8F2-6AE5-43FE-906E-B5E69AEF1BAC}" srcOrd="1" destOrd="0" presId="urn:microsoft.com/office/officeart/2005/8/layout/bProcess2"/>
    <dgm:cxn modelId="{D630A55F-2B12-4FC6-87FB-7943980FAA8D}" type="presParOf" srcId="{41AC7066-19DA-46F8-868B-73BB9E5B2384}" destId="{0EF4AD39-0251-4698-B1CA-DFDFEA9F4D38}" srcOrd="5" destOrd="0" presId="urn:microsoft.com/office/officeart/2005/8/layout/bProcess2"/>
    <dgm:cxn modelId="{44C119D0-4A2B-4D8C-BB11-DCD91B5E45B8}" type="presParOf" srcId="{41AC7066-19DA-46F8-868B-73BB9E5B2384}" destId="{2F5E0E9C-178B-4556-A220-8022F5AFDB78}" srcOrd="6" destOrd="0" presId="urn:microsoft.com/office/officeart/2005/8/layout/bProcess2"/>
    <dgm:cxn modelId="{2FD46733-3FAA-450A-95CD-4D11840A6763}" type="presParOf" srcId="{2F5E0E9C-178B-4556-A220-8022F5AFDB78}" destId="{93CEA4B9-35A5-489D-81B2-ED58F7268694}" srcOrd="0" destOrd="0" presId="urn:microsoft.com/office/officeart/2005/8/layout/bProcess2"/>
    <dgm:cxn modelId="{B8BA318B-C3FE-41B3-8AFD-C65D5C42693D}" type="presParOf" srcId="{2F5E0E9C-178B-4556-A220-8022F5AFDB78}" destId="{6B13C8E7-B99A-4C0D-BD7A-D5D622E8F217}" srcOrd="1" destOrd="0" presId="urn:microsoft.com/office/officeart/2005/8/layout/bProcess2"/>
    <dgm:cxn modelId="{42E41DDC-1125-44DA-BFC4-E06988C0B7F4}" type="presParOf" srcId="{41AC7066-19DA-46F8-868B-73BB9E5B2384}" destId="{811CD8DC-A425-4510-8C10-5AA92F6570FC}" srcOrd="7" destOrd="0" presId="urn:microsoft.com/office/officeart/2005/8/layout/bProcess2"/>
    <dgm:cxn modelId="{93D9C5F4-C970-4F34-919D-D131CA63BCF9}" type="presParOf" srcId="{41AC7066-19DA-46F8-868B-73BB9E5B2384}" destId="{37B3E1A8-46AB-4C50-B86C-617040FCC8CB}" srcOrd="8" destOrd="0" presId="urn:microsoft.com/office/officeart/2005/8/layout/bProcess2"/>
    <dgm:cxn modelId="{12D72832-3B1A-4A04-8C05-CE1B2716541C}" type="presParOf" srcId="{37B3E1A8-46AB-4C50-B86C-617040FCC8CB}" destId="{CBACCEF8-4765-45BD-BB00-43B0E158A450}" srcOrd="0" destOrd="0" presId="urn:microsoft.com/office/officeart/2005/8/layout/bProcess2"/>
    <dgm:cxn modelId="{6AE595FE-509E-4042-B3D0-770426C03317}" type="presParOf" srcId="{37B3E1A8-46AB-4C50-B86C-617040FCC8CB}" destId="{CD1F3194-ECAD-4E77-AE53-8285ABC0866B}" srcOrd="1" destOrd="0" presId="urn:microsoft.com/office/officeart/2005/8/layout/bProcess2"/>
    <dgm:cxn modelId="{EB5846D9-31A4-49AF-8DEA-E71375EEC052}" type="presParOf" srcId="{41AC7066-19DA-46F8-868B-73BB9E5B2384}" destId="{181AEA7E-9C9E-4154-AECC-3C43283DEB1B}" srcOrd="9" destOrd="0" presId="urn:microsoft.com/office/officeart/2005/8/layout/bProcess2"/>
    <dgm:cxn modelId="{1042C08C-7AF5-4C57-B238-3A951DB0F085}" type="presParOf" srcId="{41AC7066-19DA-46F8-868B-73BB9E5B2384}" destId="{9594E6DF-54C8-40D0-9804-4EFFABD28BDB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17611" y="0"/>
          <a:ext cx="357245" cy="357245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1</a:t>
          </a:r>
          <a:endParaRPr lang="nb-NO" sz="700" kern="1200" dirty="0"/>
        </a:p>
      </dsp:txBody>
      <dsp:txXfrm>
        <a:off x="69928" y="52317"/>
        <a:ext cx="252611" cy="252611"/>
      </dsp:txXfrm>
    </dsp:sp>
    <dsp:sp modelId="{6DB2F5E6-BB74-4ECC-A83B-41324DF37D04}">
      <dsp:nvSpPr>
        <dsp:cNvPr id="0" name=""/>
        <dsp:cNvSpPr/>
      </dsp:nvSpPr>
      <dsp:spPr>
        <a:xfrm rot="10799999">
          <a:off x="133716" y="423426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77092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2</a:t>
          </a:r>
          <a:endParaRPr lang="nb-NO" sz="700" kern="1200" dirty="0"/>
        </a:p>
      </dsp:txBody>
      <dsp:txXfrm>
        <a:off x="111988" y="573695"/>
        <a:ext cx="168490" cy="168490"/>
      </dsp:txXfrm>
    </dsp:sp>
    <dsp:sp modelId="{CA3B7154-00DF-4DDB-8DAE-2FF97B84A513}">
      <dsp:nvSpPr>
        <dsp:cNvPr id="0" name=""/>
        <dsp:cNvSpPr/>
      </dsp:nvSpPr>
      <dsp:spPr>
        <a:xfrm rot="5400000">
          <a:off x="399070" y="626483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612961" y="538799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3</a:t>
          </a:r>
          <a:endParaRPr lang="nb-NO" sz="700" kern="1200" dirty="0"/>
        </a:p>
      </dsp:txBody>
      <dsp:txXfrm>
        <a:off x="647857" y="573695"/>
        <a:ext cx="168490" cy="168490"/>
      </dsp:txXfrm>
    </dsp:sp>
    <dsp:sp modelId="{0EF4AD39-0251-4698-B1CA-DFDFEA9F4D38}">
      <dsp:nvSpPr>
        <dsp:cNvPr id="0" name=""/>
        <dsp:cNvSpPr/>
      </dsp:nvSpPr>
      <dsp:spPr>
        <a:xfrm>
          <a:off x="665528" y="383867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612961" y="56517"/>
          <a:ext cx="238282" cy="23828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4</a:t>
          </a:r>
          <a:endParaRPr lang="nb-NO" sz="700" kern="1200" dirty="0"/>
        </a:p>
      </dsp:txBody>
      <dsp:txXfrm>
        <a:off x="647857" y="91413"/>
        <a:ext cx="168490" cy="168490"/>
      </dsp:txXfrm>
    </dsp:sp>
    <dsp:sp modelId="{811CD8DC-A425-4510-8C10-5AA92F6570FC}">
      <dsp:nvSpPr>
        <dsp:cNvPr id="0" name=""/>
        <dsp:cNvSpPr/>
      </dsp:nvSpPr>
      <dsp:spPr>
        <a:xfrm rot="5437688">
          <a:off x="918008" y="146970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114966" y="32254"/>
          <a:ext cx="304475" cy="298542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5</a:t>
          </a:r>
          <a:endParaRPr lang="nb-NO" sz="700" kern="1200" dirty="0"/>
        </a:p>
      </dsp:txBody>
      <dsp:txXfrm>
        <a:off x="1159555" y="75974"/>
        <a:ext cx="215297" cy="211102"/>
      </dsp:txXfrm>
    </dsp:sp>
    <dsp:sp modelId="{181AEA7E-9C9E-4154-AECC-3C43283DEB1B}">
      <dsp:nvSpPr>
        <dsp:cNvPr id="0" name=""/>
        <dsp:cNvSpPr/>
      </dsp:nvSpPr>
      <dsp:spPr>
        <a:xfrm rot="10792239">
          <a:off x="1205137" y="355391"/>
          <a:ext cx="125035" cy="52143"/>
        </a:xfrm>
        <a:prstGeom prst="triangle">
          <a:avLst/>
        </a:prstGeom>
        <a:solidFill>
          <a:srgbClr val="2A307D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1172732" y="429178"/>
          <a:ext cx="190476" cy="184338"/>
        </a:xfrm>
        <a:prstGeom prst="ellipse">
          <a:avLst/>
        </a:prstGeom>
        <a:solidFill>
          <a:srgbClr val="41C3D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/>
            <a:t>6</a:t>
          </a:r>
          <a:endParaRPr lang="nb-NO" sz="700" kern="1200" dirty="0"/>
        </a:p>
      </dsp:txBody>
      <dsp:txXfrm>
        <a:off x="1200627" y="456174"/>
        <a:ext cx="134686" cy="13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280789" y="1717"/>
          <a:ext cx="1042709" cy="104270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1</a:t>
          </a:r>
          <a:endParaRPr lang="nb-NO" sz="2300" kern="1200" dirty="0"/>
        </a:p>
      </dsp:txBody>
      <dsp:txXfrm>
        <a:off x="433490" y="154418"/>
        <a:ext cx="737307" cy="737307"/>
      </dsp:txXfrm>
    </dsp:sp>
    <dsp:sp modelId="{6DB2F5E6-BB74-4ECC-A83B-41324DF37D04}">
      <dsp:nvSpPr>
        <dsp:cNvPr id="0" name=""/>
        <dsp:cNvSpPr/>
      </dsp:nvSpPr>
      <dsp:spPr>
        <a:xfrm rot="10800000">
          <a:off x="619669" y="1179067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454400" y="1582986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2</a:t>
          </a:r>
          <a:endParaRPr lang="nb-NO" sz="2300" kern="1200" dirty="0"/>
        </a:p>
      </dsp:txBody>
      <dsp:txXfrm>
        <a:off x="556252" y="1684838"/>
        <a:ext cx="491783" cy="491783"/>
      </dsp:txXfrm>
    </dsp:sp>
    <dsp:sp modelId="{CA3B7154-00DF-4DDB-8DAE-2FF97B84A513}">
      <dsp:nvSpPr>
        <dsp:cNvPr id="0" name=""/>
        <dsp:cNvSpPr/>
      </dsp:nvSpPr>
      <dsp:spPr>
        <a:xfrm rot="10800000">
          <a:off x="597468" y="248420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454400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3</a:t>
          </a:r>
          <a:endParaRPr lang="nb-NO" sz="2300" kern="1200" dirty="0"/>
        </a:p>
      </dsp:txBody>
      <dsp:txXfrm>
        <a:off x="556252" y="3092496"/>
        <a:ext cx="491783" cy="491783"/>
      </dsp:txXfrm>
    </dsp:sp>
    <dsp:sp modelId="{0EF4AD39-0251-4698-B1CA-DFDFEA9F4D38}">
      <dsp:nvSpPr>
        <dsp:cNvPr id="0" name=""/>
        <dsp:cNvSpPr/>
      </dsp:nvSpPr>
      <dsp:spPr>
        <a:xfrm rot="5400000">
          <a:off x="1387578" y="317995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2018464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4</a:t>
          </a:r>
          <a:endParaRPr lang="nb-NO" sz="2300" kern="1200" dirty="0"/>
        </a:p>
      </dsp:txBody>
      <dsp:txXfrm>
        <a:off x="2120316" y="3092496"/>
        <a:ext cx="491783" cy="491783"/>
      </dsp:txXfrm>
    </dsp:sp>
    <dsp:sp modelId="{811CD8DC-A425-4510-8C10-5AA92F6570FC}">
      <dsp:nvSpPr>
        <dsp:cNvPr id="0" name=""/>
        <dsp:cNvSpPr/>
      </dsp:nvSpPr>
      <dsp:spPr>
        <a:xfrm rot="21594463">
          <a:off x="2160470" y="2520576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919625" y="1512168"/>
          <a:ext cx="888686" cy="87136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5</a:t>
          </a:r>
          <a:endParaRPr lang="nb-NO" sz="2300" kern="1200" dirty="0"/>
        </a:p>
      </dsp:txBody>
      <dsp:txXfrm>
        <a:off x="2049770" y="1639777"/>
        <a:ext cx="628396" cy="616151"/>
      </dsp:txXfrm>
    </dsp:sp>
    <dsp:sp modelId="{181AEA7E-9C9E-4154-AECC-3C43283DEB1B}">
      <dsp:nvSpPr>
        <dsp:cNvPr id="0" name=""/>
        <dsp:cNvSpPr/>
      </dsp:nvSpPr>
      <dsp:spPr>
        <a:xfrm rot="5838">
          <a:off x="2182769" y="1054329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2088232" y="360044"/>
          <a:ext cx="555951" cy="538038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6</a:t>
          </a:r>
          <a:endParaRPr lang="nb-NO" sz="2300" kern="1200" dirty="0"/>
        </a:p>
      </dsp:txBody>
      <dsp:txXfrm>
        <a:off x="2169649" y="438838"/>
        <a:ext cx="393117" cy="3804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5B83E-E09D-48FC-9504-7550DB735770}">
      <dsp:nvSpPr>
        <dsp:cNvPr id="0" name=""/>
        <dsp:cNvSpPr/>
      </dsp:nvSpPr>
      <dsp:spPr>
        <a:xfrm>
          <a:off x="280789" y="1717"/>
          <a:ext cx="1042709" cy="104270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1</a:t>
          </a:r>
          <a:endParaRPr lang="nb-NO" sz="2300" kern="1200" dirty="0"/>
        </a:p>
      </dsp:txBody>
      <dsp:txXfrm>
        <a:off x="433490" y="154418"/>
        <a:ext cx="737307" cy="737307"/>
      </dsp:txXfrm>
    </dsp:sp>
    <dsp:sp modelId="{6DB2F5E6-BB74-4ECC-A83B-41324DF37D04}">
      <dsp:nvSpPr>
        <dsp:cNvPr id="0" name=""/>
        <dsp:cNvSpPr/>
      </dsp:nvSpPr>
      <dsp:spPr>
        <a:xfrm rot="10800000">
          <a:off x="619669" y="1179067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B435B-89C1-4A67-9515-C3C8504E8822}">
      <dsp:nvSpPr>
        <dsp:cNvPr id="0" name=""/>
        <dsp:cNvSpPr/>
      </dsp:nvSpPr>
      <dsp:spPr>
        <a:xfrm>
          <a:off x="454400" y="1582986"/>
          <a:ext cx="695487" cy="695487"/>
        </a:xfrm>
        <a:prstGeom prst="ellipse">
          <a:avLst/>
        </a:prstGeom>
        <a:solidFill>
          <a:srgbClr val="20848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2</a:t>
          </a:r>
          <a:endParaRPr lang="nb-NO" sz="2300" kern="1200" dirty="0"/>
        </a:p>
      </dsp:txBody>
      <dsp:txXfrm>
        <a:off x="556252" y="1684838"/>
        <a:ext cx="491783" cy="491783"/>
      </dsp:txXfrm>
    </dsp:sp>
    <dsp:sp modelId="{CA3B7154-00DF-4DDB-8DAE-2FF97B84A513}">
      <dsp:nvSpPr>
        <dsp:cNvPr id="0" name=""/>
        <dsp:cNvSpPr/>
      </dsp:nvSpPr>
      <dsp:spPr>
        <a:xfrm rot="10800000">
          <a:off x="597468" y="248420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2C8F2-6AE5-43FE-906E-B5E69AEF1BAC}">
      <dsp:nvSpPr>
        <dsp:cNvPr id="0" name=""/>
        <dsp:cNvSpPr/>
      </dsp:nvSpPr>
      <dsp:spPr>
        <a:xfrm>
          <a:off x="454400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3</a:t>
          </a:r>
          <a:endParaRPr lang="nb-NO" sz="2300" kern="1200" dirty="0"/>
        </a:p>
      </dsp:txBody>
      <dsp:txXfrm>
        <a:off x="556252" y="3092496"/>
        <a:ext cx="491783" cy="491783"/>
      </dsp:txXfrm>
    </dsp:sp>
    <dsp:sp modelId="{0EF4AD39-0251-4698-B1CA-DFDFEA9F4D38}">
      <dsp:nvSpPr>
        <dsp:cNvPr id="0" name=""/>
        <dsp:cNvSpPr/>
      </dsp:nvSpPr>
      <dsp:spPr>
        <a:xfrm rot="5400000">
          <a:off x="1387578" y="3179951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13C8E7-B99A-4C0D-BD7A-D5D622E8F217}">
      <dsp:nvSpPr>
        <dsp:cNvPr id="0" name=""/>
        <dsp:cNvSpPr/>
      </dsp:nvSpPr>
      <dsp:spPr>
        <a:xfrm>
          <a:off x="2018464" y="2990644"/>
          <a:ext cx="695487" cy="695487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4</a:t>
          </a:r>
          <a:endParaRPr lang="nb-NO" sz="2300" kern="1200" dirty="0"/>
        </a:p>
      </dsp:txBody>
      <dsp:txXfrm>
        <a:off x="2120316" y="3092496"/>
        <a:ext cx="491783" cy="491783"/>
      </dsp:txXfrm>
    </dsp:sp>
    <dsp:sp modelId="{811CD8DC-A425-4510-8C10-5AA92F6570FC}">
      <dsp:nvSpPr>
        <dsp:cNvPr id="0" name=""/>
        <dsp:cNvSpPr/>
      </dsp:nvSpPr>
      <dsp:spPr>
        <a:xfrm rot="21594463">
          <a:off x="2160470" y="2520576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1F3194-ECAD-4E77-AE53-8285ABC0866B}">
      <dsp:nvSpPr>
        <dsp:cNvPr id="0" name=""/>
        <dsp:cNvSpPr/>
      </dsp:nvSpPr>
      <dsp:spPr>
        <a:xfrm>
          <a:off x="1919625" y="1512168"/>
          <a:ext cx="888686" cy="871369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5</a:t>
          </a:r>
          <a:endParaRPr lang="nb-NO" sz="2300" kern="1200" dirty="0"/>
        </a:p>
      </dsp:txBody>
      <dsp:txXfrm>
        <a:off x="2049770" y="1639777"/>
        <a:ext cx="628396" cy="616151"/>
      </dsp:txXfrm>
    </dsp:sp>
    <dsp:sp modelId="{181AEA7E-9C9E-4154-AECC-3C43283DEB1B}">
      <dsp:nvSpPr>
        <dsp:cNvPr id="0" name=""/>
        <dsp:cNvSpPr/>
      </dsp:nvSpPr>
      <dsp:spPr>
        <a:xfrm rot="5838">
          <a:off x="2182769" y="1054329"/>
          <a:ext cx="364948" cy="285436"/>
        </a:xfrm>
        <a:prstGeom prst="triangle">
          <a:avLst/>
        </a:prstGeom>
        <a:solidFill>
          <a:srgbClr val="A8EC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4E6DF-54C8-40D0-9804-4EFFABD28BDB}">
      <dsp:nvSpPr>
        <dsp:cNvPr id="0" name=""/>
        <dsp:cNvSpPr/>
      </dsp:nvSpPr>
      <dsp:spPr>
        <a:xfrm>
          <a:off x="2088232" y="360044"/>
          <a:ext cx="555951" cy="538038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2300" kern="1200" dirty="0" smtClean="0"/>
            <a:t>6</a:t>
          </a:r>
          <a:endParaRPr lang="nb-NO" sz="2300" kern="1200" dirty="0"/>
        </a:p>
      </dsp:txBody>
      <dsp:txXfrm>
        <a:off x="2169649" y="438838"/>
        <a:ext cx="393117" cy="380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708920"/>
            <a:ext cx="10515600" cy="720080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Strukturert </a:t>
            </a:r>
            <a:r>
              <a:rPr lang="nb-NO" dirty="0" smtClean="0"/>
              <a:t>journal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788" y="2531710"/>
            <a:ext cx="8077500" cy="19709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dirty="0" smtClean="0"/>
              <a:t>Hva som fungerer best er ikke alltid åpenbart før man har skaffet seg erfaring med den nye løsningen over litt tid 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Innføringsdatoen er bare startpunktet for stadige forbedringer og tilpassinger  </a:t>
            </a:r>
          </a:p>
        </p:txBody>
      </p:sp>
      <p:pic>
        <p:nvPicPr>
          <p:cNvPr id="5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1916832"/>
            <a:ext cx="2585864" cy="258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49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860" y="1854620"/>
            <a:ext cx="3148760" cy="314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Vinkel 4"/>
          <p:cNvCxnSpPr/>
          <p:nvPr/>
        </p:nvCxnSpPr>
        <p:spPr>
          <a:xfrm rot="16200000" flipH="1">
            <a:off x="9372364" y="2024844"/>
            <a:ext cx="648072" cy="576064"/>
          </a:xfrm>
          <a:prstGeom prst="bentConnector3">
            <a:avLst>
              <a:gd name="adj1" fmla="val 50000"/>
            </a:avLst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Vinkel 7"/>
          <p:cNvCxnSpPr/>
          <p:nvPr/>
        </p:nvCxnSpPr>
        <p:spPr>
          <a:xfrm flipV="1">
            <a:off x="9120336" y="3140968"/>
            <a:ext cx="864096" cy="655185"/>
          </a:xfrm>
          <a:prstGeom prst="bentConnector3">
            <a:avLst>
              <a:gd name="adj1" fmla="val 100391"/>
            </a:avLst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Vinkel 11"/>
          <p:cNvCxnSpPr/>
          <p:nvPr/>
        </p:nvCxnSpPr>
        <p:spPr>
          <a:xfrm rot="5400000">
            <a:off x="10036832" y="2833328"/>
            <a:ext cx="1296144" cy="1047328"/>
          </a:xfrm>
          <a:prstGeom prst="bentConnector3">
            <a:avLst>
              <a:gd name="adj1" fmla="val 50000"/>
            </a:avLst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44827"/>
            <a:ext cx="8464151" cy="3312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D</a:t>
            </a:r>
            <a:r>
              <a:rPr lang="nb-NO" sz="2400" dirty="0" smtClean="0"/>
              <a:t>et vil fremdeles genereres tekst som del av for eksempel en innkomstjournal eller et oppsummeringsnotat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Det nye blir at denne teksten gjenbruker allerede dokumentert informasjon der det er hensiktsmessig for å slippe dobbeltdokumentasjon</a:t>
            </a:r>
          </a:p>
          <a:p>
            <a:r>
              <a:rPr lang="nb-NO" sz="2400" dirty="0" smtClean="0"/>
              <a:t>Dette innebærer at teksten i stor grad vil genereres automatisk ut fra det som dokumenteres i de strukturerte feltene </a:t>
            </a:r>
          </a:p>
          <a:p>
            <a:endParaRPr lang="nb-NO" sz="2400" dirty="0" smtClean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31351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7862664" cy="3600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400" b="1" dirty="0" smtClean="0"/>
              <a:t>Eksempler på dokumentasjon i strukturerte felter</a:t>
            </a:r>
          </a:p>
          <a:p>
            <a:pPr marL="0" indent="0">
              <a:buNone/>
            </a:pPr>
            <a:endParaRPr lang="nb-NO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 smtClean="0"/>
              <a:t>vitale parametere som blodtrykk, puls og oksygenmetning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 smtClean="0"/>
              <a:t>smerteregistrering (NRS)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/>
              <a:t>d</a:t>
            </a:r>
            <a:r>
              <a:rPr lang="nb-NO" sz="2400" dirty="0" smtClean="0"/>
              <a:t>iagnose(r) og prosedyre(r)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nb-NO" sz="2400" dirty="0" smtClean="0"/>
              <a:t>legemidler</a:t>
            </a:r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Denne informasjonen blir tilgjengelig på andre relevante steder så snart den er lagt inn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819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553" y="1860000"/>
            <a:ext cx="2201897" cy="220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64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84784"/>
            <a:ext cx="11017224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Eksempler på gjenbruk av strukturerte data</a:t>
            </a:r>
          </a:p>
          <a:p>
            <a:endParaRPr lang="nb-NO" sz="2400" dirty="0" smtClean="0"/>
          </a:p>
          <a:p>
            <a:r>
              <a:rPr lang="nb-NO" sz="2400" dirty="0" smtClean="0"/>
              <a:t>som sammenstilling av informasjon som for eksempel å følge en infeksjonsutvikling* </a:t>
            </a:r>
          </a:p>
          <a:p>
            <a:pPr lvl="1"/>
            <a:r>
              <a:rPr lang="nb-NO" sz="2000" dirty="0" smtClean="0"/>
              <a:t>*sammenstilt </a:t>
            </a:r>
            <a:r>
              <a:rPr lang="nb-NO" sz="2000" dirty="0"/>
              <a:t>informasjon </a:t>
            </a:r>
            <a:r>
              <a:rPr lang="nb-NO" sz="2000" dirty="0" smtClean="0"/>
              <a:t>av </a:t>
            </a:r>
            <a:r>
              <a:rPr lang="nb-NO" sz="2000" dirty="0" err="1"/>
              <a:t>antibiotikabruk</a:t>
            </a:r>
            <a:r>
              <a:rPr lang="nb-NO" sz="2000" dirty="0"/>
              <a:t>, vitale parametere, laboratorieprøver som CRP, nyrefunksjon og svar på mikrobiologi</a:t>
            </a:r>
            <a:endParaRPr lang="nb-NO" sz="2000" dirty="0" smtClean="0"/>
          </a:p>
          <a:p>
            <a:r>
              <a:rPr lang="nb-NO" sz="2400" dirty="0"/>
              <a:t>s</a:t>
            </a:r>
            <a:r>
              <a:rPr lang="nb-NO" sz="2400" dirty="0" smtClean="0"/>
              <a:t>om </a:t>
            </a:r>
            <a:r>
              <a:rPr lang="nb-NO" sz="2400" dirty="0" err="1" smtClean="0"/>
              <a:t>autogenerert</a:t>
            </a:r>
            <a:r>
              <a:rPr lang="nb-NO" sz="2400" dirty="0" smtClean="0"/>
              <a:t> tekst i ulike notat</a:t>
            </a:r>
          </a:p>
          <a:p>
            <a:r>
              <a:rPr lang="nb-NO" sz="2400" dirty="0" smtClean="0"/>
              <a:t>som rapporter for virksomhetsstyring</a:t>
            </a:r>
          </a:p>
          <a:p>
            <a:r>
              <a:rPr lang="nb-NO" sz="2400" dirty="0"/>
              <a:t>s</a:t>
            </a:r>
            <a:r>
              <a:rPr lang="nb-NO" sz="2400" dirty="0" smtClean="0"/>
              <a:t>om høsting av data til nasjonale og lokale kvalitetsregistre</a:t>
            </a:r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63610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268760"/>
            <a:ext cx="7560840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endParaRPr lang="nb-NO" sz="2400" dirty="0" smtClean="0"/>
          </a:p>
          <a:p>
            <a:r>
              <a:rPr lang="nb-NO" sz="2400" dirty="0" smtClean="0"/>
              <a:t>Overgang til strukturert journalføring er en av de største endringene som kommer med Helseplattformen</a:t>
            </a:r>
          </a:p>
          <a:p>
            <a:r>
              <a:rPr lang="nb-NO" sz="2400" dirty="0" smtClean="0"/>
              <a:t>Strukturert journalføring er nødvendig der man ønsker å gjenbruke data i arbeidshverdagen og i automatiserte arbeidsprosesser</a:t>
            </a:r>
          </a:p>
          <a:p>
            <a:r>
              <a:rPr lang="nb-NO" sz="2400" dirty="0" smtClean="0"/>
              <a:t>Kanskje traff vi med struktureringen på første forsøk, men sannsynligvis vil erfaring avdekke behov for kontinuerlig utvikling og forbedring – og det er også planen!</a:t>
            </a:r>
          </a:p>
          <a:p>
            <a:r>
              <a:rPr lang="nb-NO" sz="2400" dirty="0" smtClean="0"/>
              <a:t>Fagekspertene fortjener en stjerne på himmelen for innsatsen!</a:t>
            </a:r>
          </a:p>
        </p:txBody>
      </p:sp>
      <p:sp>
        <p:nvSpPr>
          <p:cNvPr id="4" name="Stjerne med 5 tagger 3"/>
          <p:cNvSpPr/>
          <p:nvPr/>
        </p:nvSpPr>
        <p:spPr>
          <a:xfrm>
            <a:off x="10560496" y="2060848"/>
            <a:ext cx="432048" cy="432048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218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492896"/>
            <a:ext cx="2513856" cy="251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tjerne med 5 tagger 5"/>
          <p:cNvSpPr/>
          <p:nvPr/>
        </p:nvSpPr>
        <p:spPr>
          <a:xfrm>
            <a:off x="10416480" y="1700808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Stjerne med 5 tagger 6"/>
          <p:cNvSpPr/>
          <p:nvPr/>
        </p:nvSpPr>
        <p:spPr>
          <a:xfrm>
            <a:off x="10272464" y="1916832"/>
            <a:ext cx="144016" cy="144016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530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780928"/>
            <a:ext cx="7848872" cy="1224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I dag dokumenteres det i stor grad i fritekst og med et språk som ikke er maskinlesbart. Dette begrenser mulighetene for gjenbruk av data og for automatisering av dataflyt</a:t>
            </a:r>
            <a:endParaRPr lang="nb-NO" sz="2400" dirty="0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132856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Vinkel 6"/>
          <p:cNvCxnSpPr/>
          <p:nvPr/>
        </p:nvCxnSpPr>
        <p:spPr>
          <a:xfrm>
            <a:off x="9264352" y="2954128"/>
            <a:ext cx="1152128" cy="50405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Vinkel 8"/>
          <p:cNvCxnSpPr/>
          <p:nvPr/>
        </p:nvCxnSpPr>
        <p:spPr>
          <a:xfrm rot="5400000">
            <a:off x="10009787" y="2431537"/>
            <a:ext cx="1065413" cy="324036"/>
          </a:xfrm>
          <a:prstGeom prst="bentConnector3">
            <a:avLst/>
          </a:prstGeom>
          <a:ln w="19050">
            <a:solidFill>
              <a:srgbClr val="2A307D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e 9"/>
          <p:cNvGrpSpPr/>
          <p:nvPr/>
        </p:nvGrpSpPr>
        <p:grpSpPr>
          <a:xfrm>
            <a:off x="8616280" y="2060849"/>
            <a:ext cx="2520280" cy="2592288"/>
            <a:chOff x="8616280" y="2060849"/>
            <a:chExt cx="2520280" cy="2592288"/>
          </a:xfrm>
        </p:grpSpPr>
        <p:pic>
          <p:nvPicPr>
            <p:cNvPr id="13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4" name="Vinkel 13"/>
            <p:cNvCxnSpPr/>
            <p:nvPr/>
          </p:nvCxnSpPr>
          <p:spPr>
            <a:xfrm>
              <a:off x="9264352" y="2954129"/>
              <a:ext cx="1152128" cy="50405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Vinkel 14"/>
            <p:cNvCxnSpPr/>
            <p:nvPr/>
          </p:nvCxnSpPr>
          <p:spPr>
            <a:xfrm rot="5400000">
              <a:off x="10009787" y="2431538"/>
              <a:ext cx="1065413" cy="32403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/>
        </p:nvGrpSpPr>
        <p:grpSpPr>
          <a:xfrm>
            <a:off x="9725653" y="2770876"/>
            <a:ext cx="732276" cy="605269"/>
            <a:chOff x="9725653" y="2770876"/>
            <a:chExt cx="732276" cy="605269"/>
          </a:xfrm>
        </p:grpSpPr>
        <p:grpSp>
          <p:nvGrpSpPr>
            <p:cNvPr id="17" name="Gruppe 16"/>
            <p:cNvGrpSpPr/>
            <p:nvPr/>
          </p:nvGrpSpPr>
          <p:grpSpPr>
            <a:xfrm rot="1016287">
              <a:off x="10281450" y="2770876"/>
              <a:ext cx="176479" cy="322618"/>
              <a:chOff x="4727848" y="1340768"/>
              <a:chExt cx="176479" cy="322618"/>
            </a:xfrm>
          </p:grpSpPr>
          <p:cxnSp>
            <p:nvCxnSpPr>
              <p:cNvPr id="18" name="Rett linje 17"/>
              <p:cNvCxnSpPr/>
              <p:nvPr/>
            </p:nvCxnSpPr>
            <p:spPr>
              <a:xfrm flipH="1">
                <a:off x="4727848" y="1340768"/>
                <a:ext cx="144016" cy="216024"/>
              </a:xfrm>
              <a:prstGeom prst="line">
                <a:avLst/>
              </a:prstGeom>
              <a:ln w="28575" cap="flat" cmpd="sng" algn="ctr">
                <a:solidFill>
                  <a:schemeClr val="accent6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/>
              <p:cNvCxnSpPr/>
              <p:nvPr/>
            </p:nvCxnSpPr>
            <p:spPr>
              <a:xfrm flipH="1">
                <a:off x="4760311" y="1447362"/>
                <a:ext cx="144016" cy="216024"/>
              </a:xfrm>
              <a:prstGeom prst="line">
                <a:avLst/>
              </a:prstGeom>
              <a:ln w="28575" cap="flat" cmpd="sng" algn="ctr">
                <a:solidFill>
                  <a:schemeClr val="accent6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pe 19"/>
            <p:cNvGrpSpPr/>
            <p:nvPr/>
          </p:nvGrpSpPr>
          <p:grpSpPr>
            <a:xfrm rot="1016287">
              <a:off x="9725653" y="3053527"/>
              <a:ext cx="176479" cy="322618"/>
              <a:chOff x="4727848" y="1340768"/>
              <a:chExt cx="176479" cy="322618"/>
            </a:xfrm>
          </p:grpSpPr>
          <p:cxnSp>
            <p:nvCxnSpPr>
              <p:cNvPr id="21" name="Rett linje 20"/>
              <p:cNvCxnSpPr/>
              <p:nvPr/>
            </p:nvCxnSpPr>
            <p:spPr>
              <a:xfrm flipH="1">
                <a:off x="4727848" y="1340768"/>
                <a:ext cx="144016" cy="216024"/>
              </a:xfrm>
              <a:prstGeom prst="line">
                <a:avLst/>
              </a:prstGeom>
              <a:ln w="28575" cap="flat" cmpd="sng" algn="ctr">
                <a:solidFill>
                  <a:schemeClr val="accent6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/>
              <p:cNvCxnSpPr/>
              <p:nvPr/>
            </p:nvCxnSpPr>
            <p:spPr>
              <a:xfrm flipH="1">
                <a:off x="4760311" y="1447362"/>
                <a:ext cx="144016" cy="216024"/>
              </a:xfrm>
              <a:prstGeom prst="line">
                <a:avLst/>
              </a:prstGeom>
              <a:ln w="28575" cap="flat" cmpd="sng" algn="ctr">
                <a:solidFill>
                  <a:schemeClr val="accent6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183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4864"/>
            <a:ext cx="7790655" cy="2520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 å oppnå målsetningen om gjenbruk av informasjon og automatisk høsting av data, er det nødvendig med strukturert journalføring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Strukturert journalføring gir nye muligheter innen både pasientrettet arbeid, styring av organisasjonene og forskning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8616280" y="2060849"/>
            <a:ext cx="2520280" cy="2592288"/>
            <a:chOff x="8616280" y="2060849"/>
            <a:chExt cx="2520280" cy="2592288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" name="Vinkel 5"/>
            <p:cNvCxnSpPr/>
            <p:nvPr/>
          </p:nvCxnSpPr>
          <p:spPr>
            <a:xfrm>
              <a:off x="9264352" y="2954129"/>
              <a:ext cx="1152128" cy="50405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Vinkel 6"/>
            <p:cNvCxnSpPr/>
            <p:nvPr/>
          </p:nvCxnSpPr>
          <p:spPr>
            <a:xfrm rot="5400000">
              <a:off x="10009787" y="2431538"/>
              <a:ext cx="1065413" cy="324036"/>
            </a:xfrm>
            <a:prstGeom prst="bentConnector3">
              <a:avLst/>
            </a:prstGeom>
            <a:ln w="19050">
              <a:solidFill>
                <a:srgbClr val="2A307D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/>
        </p:nvGrpSpPr>
        <p:grpSpPr>
          <a:xfrm>
            <a:off x="9725653" y="2770876"/>
            <a:ext cx="732276" cy="605269"/>
            <a:chOff x="9725653" y="2770876"/>
            <a:chExt cx="732276" cy="605269"/>
          </a:xfrm>
        </p:grpSpPr>
        <p:grpSp>
          <p:nvGrpSpPr>
            <p:cNvPr id="9" name="Gruppe 8"/>
            <p:cNvGrpSpPr/>
            <p:nvPr/>
          </p:nvGrpSpPr>
          <p:grpSpPr>
            <a:xfrm rot="1016287">
              <a:off x="10281450" y="2770876"/>
              <a:ext cx="176479" cy="322618"/>
              <a:chOff x="4727848" y="1340768"/>
              <a:chExt cx="176479" cy="322618"/>
            </a:xfrm>
          </p:grpSpPr>
          <p:cxnSp>
            <p:nvCxnSpPr>
              <p:cNvPr id="13" name="Rett linje 12"/>
              <p:cNvCxnSpPr/>
              <p:nvPr/>
            </p:nvCxnSpPr>
            <p:spPr>
              <a:xfrm flipH="1">
                <a:off x="4727848" y="1340768"/>
                <a:ext cx="144016" cy="216024"/>
              </a:xfrm>
              <a:prstGeom prst="line">
                <a:avLst/>
              </a:prstGeom>
              <a:ln w="28575" cap="flat" cmpd="sng" algn="ctr">
                <a:solidFill>
                  <a:schemeClr val="accent6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4" name="Rett linje 13"/>
              <p:cNvCxnSpPr/>
              <p:nvPr/>
            </p:nvCxnSpPr>
            <p:spPr>
              <a:xfrm flipH="1">
                <a:off x="4760311" y="1447362"/>
                <a:ext cx="144016" cy="216024"/>
              </a:xfrm>
              <a:prstGeom prst="line">
                <a:avLst/>
              </a:prstGeom>
              <a:ln w="28575" cap="flat" cmpd="sng" algn="ctr">
                <a:solidFill>
                  <a:schemeClr val="accent6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uppe 9"/>
            <p:cNvGrpSpPr/>
            <p:nvPr/>
          </p:nvGrpSpPr>
          <p:grpSpPr>
            <a:xfrm rot="1016287">
              <a:off x="9725653" y="3053527"/>
              <a:ext cx="176479" cy="322618"/>
              <a:chOff x="4727848" y="1340768"/>
              <a:chExt cx="176479" cy="322618"/>
            </a:xfrm>
          </p:grpSpPr>
          <p:cxnSp>
            <p:nvCxnSpPr>
              <p:cNvPr id="11" name="Rett linje 10"/>
              <p:cNvCxnSpPr/>
              <p:nvPr/>
            </p:nvCxnSpPr>
            <p:spPr>
              <a:xfrm flipH="1">
                <a:off x="4727848" y="1340768"/>
                <a:ext cx="144016" cy="216024"/>
              </a:xfrm>
              <a:prstGeom prst="line">
                <a:avLst/>
              </a:prstGeom>
              <a:ln w="28575" cap="flat" cmpd="sng" algn="ctr">
                <a:solidFill>
                  <a:schemeClr val="accent6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/>
              <p:cNvCxnSpPr/>
              <p:nvPr/>
            </p:nvCxnSpPr>
            <p:spPr>
              <a:xfrm flipH="1">
                <a:off x="4760311" y="1447362"/>
                <a:ext cx="144016" cy="216024"/>
              </a:xfrm>
              <a:prstGeom prst="line">
                <a:avLst/>
              </a:prstGeom>
              <a:ln w="28575" cap="flat" cmpd="sng" algn="ctr">
                <a:solidFill>
                  <a:schemeClr val="accent6"/>
                </a:solidFill>
                <a:prstDash val="sys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2916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 idx="4294967295"/>
          </p:nvPr>
        </p:nvSpPr>
        <p:spPr>
          <a:xfrm>
            <a:off x="609601" y="741832"/>
            <a:ext cx="7502624" cy="714614"/>
          </a:xfrm>
          <a:prstGeom prst="rect">
            <a:avLst/>
          </a:prstGeom>
        </p:spPr>
        <p:txBody>
          <a:bodyPr/>
          <a:lstStyle/>
          <a:p>
            <a:pPr marL="0" indent="0" algn="l"/>
            <a:r>
              <a:rPr lang="nb-NO" dirty="0" smtClean="0">
                <a:solidFill>
                  <a:schemeClr val="tx1"/>
                </a:solidFill>
              </a:rPr>
              <a:t>En gratis lunsj finnes ikke..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348881"/>
            <a:ext cx="7948311" cy="244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Datamaskiner og IT-løsninger kan dessverre ikke tenke seg til hvordan de skal sortere ustrukturerte data 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For å ta et skritt inn i fremtiden, må helsepersonell dokumentere på en måte som gjør at journalløsningene klarer å gjenbruke data og sende data dit det er hensiktsmessig</a:t>
            </a:r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12" name="Gruppe 11"/>
          <p:cNvGrpSpPr/>
          <p:nvPr/>
        </p:nvGrpSpPr>
        <p:grpSpPr>
          <a:xfrm>
            <a:off x="8616280" y="1436741"/>
            <a:ext cx="2520280" cy="3216396"/>
            <a:chOff x="8616280" y="1436741"/>
            <a:chExt cx="2520280" cy="3216396"/>
          </a:xfrm>
        </p:grpSpPr>
        <p:grpSp>
          <p:nvGrpSpPr>
            <p:cNvPr id="9" name="Gruppe 8"/>
            <p:cNvGrpSpPr/>
            <p:nvPr/>
          </p:nvGrpSpPr>
          <p:grpSpPr>
            <a:xfrm>
              <a:off x="8616280" y="2132857"/>
              <a:ext cx="2520280" cy="2520280"/>
              <a:chOff x="8616280" y="2132857"/>
              <a:chExt cx="2520280" cy="2520280"/>
            </a:xfrm>
          </p:grpSpPr>
          <p:pic>
            <p:nvPicPr>
              <p:cNvPr id="5" name="Picture 2" descr="Bilde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16280" y="2132857"/>
                <a:ext cx="2520280" cy="25202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" name="TekstSylinder 7"/>
              <p:cNvSpPr txBox="1"/>
              <p:nvPr/>
            </p:nvSpPr>
            <p:spPr>
              <a:xfrm>
                <a:off x="9055148" y="2708920"/>
                <a:ext cx="15841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smtClean="0">
                    <a:solidFill>
                      <a:srgbClr val="2A307D"/>
                    </a:solidFill>
                    <a:latin typeface="Comic Sans MS" panose="030F0702030302020204" pitchFamily="66" charset="0"/>
                  </a:rPr>
                  <a:t>Tar et gram </a:t>
                </a:r>
                <a:r>
                  <a:rPr lang="nb-NO" dirty="0" err="1" smtClean="0">
                    <a:solidFill>
                      <a:srgbClr val="2A307D"/>
                    </a:solidFill>
                    <a:latin typeface="Comic Sans MS" panose="030F0702030302020204" pitchFamily="66" charset="0"/>
                  </a:rPr>
                  <a:t>paracet</a:t>
                </a:r>
                <a:r>
                  <a:rPr lang="nb-NO" dirty="0" smtClean="0">
                    <a:solidFill>
                      <a:srgbClr val="2A307D"/>
                    </a:solidFill>
                    <a:latin typeface="Comic Sans MS" panose="030F0702030302020204" pitchFamily="66" charset="0"/>
                  </a:rPr>
                  <a:t> av og til [………]</a:t>
                </a:r>
                <a:endParaRPr lang="nb-NO" dirty="0">
                  <a:solidFill>
                    <a:srgbClr val="2A307D"/>
                  </a:solidFill>
                  <a:latin typeface="Comic Sans MS" panose="030F0702030302020204" pitchFamily="66" charset="0"/>
                </a:endParaRPr>
              </a:p>
            </p:txBody>
          </p:sp>
        </p:grpSp>
        <p:sp>
          <p:nvSpPr>
            <p:cNvPr id="10" name="Bildeforklaring formet som en sky 9"/>
            <p:cNvSpPr/>
            <p:nvPr/>
          </p:nvSpPr>
          <p:spPr>
            <a:xfrm>
              <a:off x="9696400" y="1436741"/>
              <a:ext cx="1080120" cy="864096"/>
            </a:xfrm>
            <a:prstGeom prst="cloudCallout">
              <a:avLst>
                <a:gd name="adj1" fmla="val -22634"/>
                <a:gd name="adj2" fmla="val 86141"/>
              </a:avLst>
            </a:prstGeom>
            <a:noFill/>
            <a:ln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9444372" y="1576401"/>
              <a:ext cx="15841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 smtClean="0">
                  <a:solidFill>
                    <a:srgbClr val="2A307D"/>
                  </a:solidFill>
                </a:rPr>
                <a:t>?</a:t>
              </a:r>
              <a:endParaRPr lang="nb-NO" sz="3200" dirty="0">
                <a:solidFill>
                  <a:srgbClr val="2A30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218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195" y="1772816"/>
            <a:ext cx="7948311" cy="151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Måter å gjøre data tilgjengelig for gjenbruk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Strukturering ved valg mellom forhåndsbestemte alternativ</a:t>
            </a:r>
          </a:p>
          <a:p>
            <a:r>
              <a:rPr lang="nb-NO" sz="2400" dirty="0" smtClean="0"/>
              <a:t>Et underliggende standardspråk </a:t>
            </a:r>
          </a:p>
          <a:p>
            <a:r>
              <a:rPr lang="nb-NO" sz="2400" dirty="0" smtClean="0"/>
              <a:t>Definerte arbeidsflyter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4" name="Gruppe 3"/>
          <p:cNvGrpSpPr/>
          <p:nvPr/>
        </p:nvGrpSpPr>
        <p:grpSpPr>
          <a:xfrm>
            <a:off x="8616280" y="2132857"/>
            <a:ext cx="2520280" cy="2520280"/>
            <a:chOff x="8616280" y="2132857"/>
            <a:chExt cx="2520280" cy="2520280"/>
          </a:xfrm>
        </p:grpSpPr>
        <p:pic>
          <p:nvPicPr>
            <p:cNvPr id="5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16280" y="2132857"/>
              <a:ext cx="2520280" cy="25202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3295072936"/>
                </p:ext>
              </p:extLst>
            </p:nvPr>
          </p:nvGraphicFramePr>
          <p:xfrm>
            <a:off x="9123810" y="2779705"/>
            <a:ext cx="1478059" cy="84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263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780928"/>
            <a:ext cx="6120680" cy="1440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Overgangen til strukturert journalføring er en </a:t>
            </a:r>
            <a:r>
              <a:rPr lang="nb-NO" sz="2400" dirty="0"/>
              <a:t>av de største endringene i måten å dokumentere på som følge av innføringen av </a:t>
            </a:r>
            <a:r>
              <a:rPr lang="nb-NO" sz="2400" dirty="0" smtClean="0"/>
              <a:t>Helseplattformen</a:t>
            </a:r>
            <a:endParaRPr lang="nb-NO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75934022"/>
              </p:ext>
            </p:extLst>
          </p:nvPr>
        </p:nvGraphicFramePr>
        <p:xfrm>
          <a:off x="7608168" y="1628800"/>
          <a:ext cx="3168352" cy="386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2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975354"/>
            <a:ext cx="6998567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Der man ønsker gjenbruk av data, vil dokumentasjonen nå innebære flere klikk der man tas gjennom arbeidsflyter og maler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Arbeidsflytene er i stor grad definert av Helseplattformens fageksperter, som er utpekte representanter fra de forskjellige fagmiljøene i helsetjenesten i regionen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60572745"/>
              </p:ext>
            </p:extLst>
          </p:nvPr>
        </p:nvGraphicFramePr>
        <p:xfrm>
          <a:off x="7608168" y="1628800"/>
          <a:ext cx="3168352" cy="3861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46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132859"/>
            <a:ext cx="8078688" cy="2736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Innen enkelte fagområder kan det hende at vi traff riktig nivå for strukturering på første forsøk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Innen andre områder kan det over tid vise seg at det er for lite strukturering, at struktureringen ikke var optimal eller at struktureringen fører til uhensiktsmessige arbeidsprosesser</a:t>
            </a:r>
          </a:p>
        </p:txBody>
      </p:sp>
      <p:grpSp>
        <p:nvGrpSpPr>
          <p:cNvPr id="13" name="Gruppe 12"/>
          <p:cNvGrpSpPr/>
          <p:nvPr/>
        </p:nvGrpSpPr>
        <p:grpSpPr>
          <a:xfrm>
            <a:off x="8713645" y="1923256"/>
            <a:ext cx="2585864" cy="2585864"/>
            <a:chOff x="8713645" y="1923256"/>
            <a:chExt cx="2585864" cy="2585864"/>
          </a:xfrm>
        </p:grpSpPr>
        <p:pic>
          <p:nvPicPr>
            <p:cNvPr id="2050" name="Picture 2" descr="Bild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13645" y="1923256"/>
              <a:ext cx="2585864" cy="2585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Ellipse 3"/>
            <p:cNvSpPr/>
            <p:nvPr/>
          </p:nvSpPr>
          <p:spPr>
            <a:xfrm rot="778162">
              <a:off x="9718545" y="2469594"/>
              <a:ext cx="288032" cy="360040"/>
            </a:xfrm>
            <a:prstGeom prst="ellipse">
              <a:avLst/>
            </a:prstGeom>
            <a:noFill/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/>
          </p:nvSpPr>
          <p:spPr>
            <a:xfrm rot="778162">
              <a:off x="9797970" y="2593891"/>
              <a:ext cx="122153" cy="15269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Ellipse 8"/>
            <p:cNvSpPr/>
            <p:nvPr/>
          </p:nvSpPr>
          <p:spPr>
            <a:xfrm rot="20617366">
              <a:off x="10087535" y="2629915"/>
              <a:ext cx="288032" cy="360040"/>
            </a:xfrm>
            <a:prstGeom prst="ellipse">
              <a:avLst/>
            </a:prstGeom>
            <a:noFill/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Ellipse 9"/>
            <p:cNvSpPr/>
            <p:nvPr/>
          </p:nvSpPr>
          <p:spPr>
            <a:xfrm rot="20617366">
              <a:off x="10177518" y="2753288"/>
              <a:ext cx="122153" cy="152693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rgbClr val="2A30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Bue 6"/>
            <p:cNvSpPr/>
            <p:nvPr/>
          </p:nvSpPr>
          <p:spPr>
            <a:xfrm rot="9363589">
              <a:off x="9679026" y="2548915"/>
              <a:ext cx="360040" cy="332656"/>
            </a:xfrm>
            <a:prstGeom prst="arc">
              <a:avLst/>
            </a:prstGeom>
            <a:ln w="12700">
              <a:solidFill>
                <a:srgbClr val="41C3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Bue 11"/>
            <p:cNvSpPr/>
            <p:nvPr/>
          </p:nvSpPr>
          <p:spPr>
            <a:xfrm rot="10334155">
              <a:off x="10023248" y="2693032"/>
              <a:ext cx="360040" cy="332656"/>
            </a:xfrm>
            <a:prstGeom prst="arc">
              <a:avLst/>
            </a:prstGeom>
            <a:ln w="12700">
              <a:solidFill>
                <a:srgbClr val="41C3D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25302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1" y="2420888"/>
            <a:ext cx="7632849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Helseplattformen vil være under stadig utvikling også etter innføringsdato. Vær grei mot fagekspertene dine som har nedlagt et stort arbeid for å tilpasse </a:t>
            </a:r>
            <a:r>
              <a:rPr lang="nb-NO" sz="2400" dirty="0" err="1" smtClean="0"/>
              <a:t>Epic</a:t>
            </a:r>
            <a:r>
              <a:rPr lang="nb-NO" sz="2400" dirty="0" smtClean="0"/>
              <a:t> til nære forhold! Den jobben har ikke vært bare enkel, og ingen her i landet har gjort et tilsvarende arbeid før.</a:t>
            </a:r>
          </a:p>
        </p:txBody>
      </p:sp>
      <p:pic>
        <p:nvPicPr>
          <p:cNvPr id="5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645" y="1916832"/>
            <a:ext cx="2585864" cy="258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Bue 8"/>
          <p:cNvSpPr/>
          <p:nvPr/>
        </p:nvSpPr>
        <p:spPr>
          <a:xfrm rot="7293837">
            <a:off x="9961464" y="2721627"/>
            <a:ext cx="309153" cy="216014"/>
          </a:xfrm>
          <a:prstGeom prst="arc">
            <a:avLst/>
          </a:prstGeom>
          <a:ln w="28575">
            <a:solidFill>
              <a:srgbClr val="41C3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42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Props1.xml><?xml version="1.0" encoding="utf-8"?>
<ds:datastoreItem xmlns:ds="http://schemas.openxmlformats.org/officeDocument/2006/customXml" ds:itemID="{4B6249E7-A059-44B8-A01B-A79734A075F4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141</TotalTime>
  <Words>561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Courier New</vt:lpstr>
      <vt:lpstr>Office-tema</vt:lpstr>
      <vt:lpstr>Strukturert journal</vt:lpstr>
      <vt:lpstr>PowerPoint-presentasjon</vt:lpstr>
      <vt:lpstr>PowerPoint-presentasjon</vt:lpstr>
      <vt:lpstr>En gratis lunsj finnes ikke..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20</cp:revision>
  <dcterms:created xsi:type="dcterms:W3CDTF">2021-06-23T13:32:41Z</dcterms:created>
  <dcterms:modified xsi:type="dcterms:W3CDTF">2021-08-12T11:40:02Z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