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5"/>
  </p:notesMasterIdLst>
  <p:handoutMasterIdLst>
    <p:handoutMasterId r:id="rId16"/>
  </p:handoutMasterIdLst>
  <p:sldIdLst>
    <p:sldId id="314" r:id="rId7"/>
    <p:sldId id="317" r:id="rId8"/>
    <p:sldId id="320" r:id="rId9"/>
    <p:sldId id="333" r:id="rId10"/>
    <p:sldId id="334" r:id="rId11"/>
    <p:sldId id="335" r:id="rId12"/>
    <p:sldId id="336" r:id="rId13"/>
    <p:sldId id="337"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3D5"/>
    <a:srgbClr val="003B75"/>
    <a:srgbClr val="293088"/>
    <a:srgbClr val="2A2F83"/>
    <a:srgbClr val="2A307D"/>
    <a:srgbClr val="41C3D3"/>
    <a:srgbClr val="60A1A0"/>
    <a:srgbClr val="208482"/>
    <a:srgbClr val="A8ECEA"/>
    <a:srgbClr val="2CB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7" autoAdjust="0"/>
    <p:restoredTop sz="96327" autoAdjust="0"/>
  </p:normalViewPr>
  <p:slideViewPr>
    <p:cSldViewPr showGuides="1">
      <p:cViewPr varScale="1">
        <p:scale>
          <a:sx n="56" d="100"/>
          <a:sy n="56" d="100"/>
        </p:scale>
        <p:origin x="90" y="558"/>
      </p:cViewPr>
      <p:guideLst>
        <p:guide orient="horz" pos="2160"/>
        <p:guide pos="3840"/>
      </p:guideLst>
    </p:cSldViewPr>
  </p:slideViewPr>
  <p:notesTextViewPr>
    <p:cViewPr>
      <p:scale>
        <a:sx n="1" d="1"/>
        <a:sy n="1" d="1"/>
      </p:scale>
      <p:origin x="0" y="0"/>
    </p:cViewPr>
  </p:notesTextViewPr>
  <p:sorterViewPr>
    <p:cViewPr>
      <p:scale>
        <a:sx n="100" d="100"/>
        <a:sy n="100" d="100"/>
      </p:scale>
      <p:origin x="0" y="-2520"/>
    </p:cViewPr>
  </p:sorterViewPr>
  <p:notesViewPr>
    <p:cSldViewPr>
      <p:cViewPr varScale="1">
        <p:scale>
          <a:sx n="144" d="100"/>
          <a:sy n="144" d="100"/>
        </p:scale>
        <p:origin x="44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14" Type="http://schemas.openxmlformats.org/officeDocument/2006/relationships/slide" Target="slides/slide8.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5C4CE-6D12-49DC-8C6D-9987A2D7942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nb-NO"/>
        </a:p>
      </dgm:t>
    </dgm:pt>
    <dgm:pt modelId="{DC50D660-60AF-4AFA-B18A-06EFDE81AEDF}">
      <dgm:prSet phldrT="[Tekst]"/>
      <dgm:spPr/>
      <dgm:t>
        <a:bodyPr/>
        <a:lstStyle/>
        <a:p>
          <a:r>
            <a:rPr lang="nb-NO" dirty="0" smtClean="0"/>
            <a:t>  </a:t>
          </a:r>
          <a:endParaRPr lang="nb-NO" dirty="0"/>
        </a:p>
      </dgm:t>
    </dgm:pt>
    <dgm:pt modelId="{5EAD5057-B105-4535-886C-AF00A63EBE71}" type="parTrans" cxnId="{6C038E22-0813-40A7-8FD6-BF9C2C0ABC77}">
      <dgm:prSet/>
      <dgm:spPr/>
      <dgm:t>
        <a:bodyPr/>
        <a:lstStyle/>
        <a:p>
          <a:endParaRPr lang="nb-NO"/>
        </a:p>
      </dgm:t>
    </dgm:pt>
    <dgm:pt modelId="{59F259F6-FDFB-400C-A471-764DC82437C6}" type="sibTrans" cxnId="{6C038E22-0813-40A7-8FD6-BF9C2C0ABC77}">
      <dgm:prSet/>
      <dgm:spPr/>
      <dgm:t>
        <a:bodyPr/>
        <a:lstStyle/>
        <a:p>
          <a:endParaRPr lang="nb-NO"/>
        </a:p>
      </dgm:t>
    </dgm:pt>
    <dgm:pt modelId="{51A00EA0-B9A8-46B4-B11D-6EB657EF90DE}">
      <dgm:prSet phldrT="[Tekst]"/>
      <dgm:spPr/>
      <dgm:t>
        <a:bodyPr/>
        <a:lstStyle/>
        <a:p>
          <a:r>
            <a:rPr lang="nb-NO" dirty="0" smtClean="0"/>
            <a:t>   </a:t>
          </a:r>
          <a:endParaRPr lang="nb-NO" dirty="0"/>
        </a:p>
      </dgm:t>
    </dgm:pt>
    <dgm:pt modelId="{75F46BF7-E9E3-4250-BD2D-BAFE2E48EC65}" type="parTrans" cxnId="{8DF04644-EE0F-49D4-88F9-5FDB80659418}">
      <dgm:prSet/>
      <dgm:spPr/>
      <dgm:t>
        <a:bodyPr/>
        <a:lstStyle/>
        <a:p>
          <a:endParaRPr lang="nb-NO"/>
        </a:p>
      </dgm:t>
    </dgm:pt>
    <dgm:pt modelId="{171D0614-9F24-4201-A7A7-304D1865291E}" type="sibTrans" cxnId="{8DF04644-EE0F-49D4-88F9-5FDB80659418}">
      <dgm:prSet/>
      <dgm:spPr/>
      <dgm:t>
        <a:bodyPr/>
        <a:lstStyle/>
        <a:p>
          <a:endParaRPr lang="nb-NO"/>
        </a:p>
      </dgm:t>
    </dgm:pt>
    <dgm:pt modelId="{5051735B-AD3F-43DA-AC40-5159A28C6610}" type="pres">
      <dgm:prSet presAssocID="{FA65C4CE-6D12-49DC-8C6D-9987A2D79423}" presName="Name0" presStyleCnt="0">
        <dgm:presLayoutVars>
          <dgm:chMax val="7"/>
          <dgm:chPref val="5"/>
        </dgm:presLayoutVars>
      </dgm:prSet>
      <dgm:spPr/>
      <dgm:t>
        <a:bodyPr/>
        <a:lstStyle/>
        <a:p>
          <a:endParaRPr lang="nb-NO"/>
        </a:p>
      </dgm:t>
    </dgm:pt>
    <dgm:pt modelId="{AC61AFA0-F21E-43AB-B940-065A975CBFD8}" type="pres">
      <dgm:prSet presAssocID="{FA65C4CE-6D12-49DC-8C6D-9987A2D79423}" presName="arrowNode" presStyleLbl="node1" presStyleIdx="0" presStyleCnt="1" custAng="18725610" custLinFactNeighborX="-12944" custLinFactNeighborY="2675"/>
      <dgm:spPr>
        <a:ln>
          <a:noFill/>
        </a:ln>
      </dgm:spPr>
    </dgm:pt>
    <dgm:pt modelId="{F67F276F-B7FC-4EEB-8185-DCFEC331BFE5}" type="pres">
      <dgm:prSet presAssocID="{DC50D660-60AF-4AFA-B18A-06EFDE81AEDF}" presName="txNode1" presStyleLbl="revTx" presStyleIdx="0" presStyleCnt="2">
        <dgm:presLayoutVars>
          <dgm:bulletEnabled val="1"/>
        </dgm:presLayoutVars>
      </dgm:prSet>
      <dgm:spPr/>
      <dgm:t>
        <a:bodyPr/>
        <a:lstStyle/>
        <a:p>
          <a:endParaRPr lang="nb-NO"/>
        </a:p>
      </dgm:t>
    </dgm:pt>
    <dgm:pt modelId="{BAE8ADD2-573A-4884-B850-106A16C0A63E}" type="pres">
      <dgm:prSet presAssocID="{51A00EA0-B9A8-46B4-B11D-6EB657EF90DE}" presName="txNode2" presStyleLbl="revTx" presStyleIdx="1" presStyleCnt="2">
        <dgm:presLayoutVars>
          <dgm:bulletEnabled val="1"/>
        </dgm:presLayoutVars>
      </dgm:prSet>
      <dgm:spPr/>
      <dgm:t>
        <a:bodyPr/>
        <a:lstStyle/>
        <a:p>
          <a:endParaRPr lang="nb-NO"/>
        </a:p>
      </dgm:t>
    </dgm:pt>
  </dgm:ptLst>
  <dgm:cxnLst>
    <dgm:cxn modelId="{6C038E22-0813-40A7-8FD6-BF9C2C0ABC77}" srcId="{FA65C4CE-6D12-49DC-8C6D-9987A2D79423}" destId="{DC50D660-60AF-4AFA-B18A-06EFDE81AEDF}" srcOrd="0" destOrd="0" parTransId="{5EAD5057-B105-4535-886C-AF00A63EBE71}" sibTransId="{59F259F6-FDFB-400C-A471-764DC82437C6}"/>
    <dgm:cxn modelId="{8DF04644-EE0F-49D4-88F9-5FDB80659418}" srcId="{FA65C4CE-6D12-49DC-8C6D-9987A2D79423}" destId="{51A00EA0-B9A8-46B4-B11D-6EB657EF90DE}" srcOrd="1" destOrd="0" parTransId="{75F46BF7-E9E3-4250-BD2D-BAFE2E48EC65}" sibTransId="{171D0614-9F24-4201-A7A7-304D1865291E}"/>
    <dgm:cxn modelId="{1804B742-70D6-4CF0-B439-8164FEA87A2F}" type="presOf" srcId="{FA65C4CE-6D12-49DC-8C6D-9987A2D79423}" destId="{5051735B-AD3F-43DA-AC40-5159A28C6610}" srcOrd="0" destOrd="0" presId="urn:microsoft.com/office/officeart/2009/3/layout/DescendingProcess"/>
    <dgm:cxn modelId="{1B817BC8-C460-46E2-A630-061733AE5A09}" type="presOf" srcId="{DC50D660-60AF-4AFA-B18A-06EFDE81AEDF}" destId="{F67F276F-B7FC-4EEB-8185-DCFEC331BFE5}" srcOrd="0" destOrd="0" presId="urn:microsoft.com/office/officeart/2009/3/layout/DescendingProcess"/>
    <dgm:cxn modelId="{323484BF-1AE6-4626-9496-9B022431821F}" type="presOf" srcId="{51A00EA0-B9A8-46B4-B11D-6EB657EF90DE}" destId="{BAE8ADD2-573A-4884-B850-106A16C0A63E}" srcOrd="0" destOrd="0" presId="urn:microsoft.com/office/officeart/2009/3/layout/DescendingProcess"/>
    <dgm:cxn modelId="{F06AB48E-ACAB-494A-AB62-A1E62CA19818}" type="presParOf" srcId="{5051735B-AD3F-43DA-AC40-5159A28C6610}" destId="{AC61AFA0-F21E-43AB-B940-065A975CBFD8}" srcOrd="0" destOrd="0" presId="urn:microsoft.com/office/officeart/2009/3/layout/DescendingProcess"/>
    <dgm:cxn modelId="{50885F23-C488-44AE-B246-5206E0C6F810}" type="presParOf" srcId="{5051735B-AD3F-43DA-AC40-5159A28C6610}" destId="{F67F276F-B7FC-4EEB-8185-DCFEC331BFE5}" srcOrd="1" destOrd="0" presId="urn:microsoft.com/office/officeart/2009/3/layout/DescendingProcess"/>
    <dgm:cxn modelId="{D6220865-99C7-4802-8CBD-762599A79AAF}" type="presParOf" srcId="{5051735B-AD3F-43DA-AC40-5159A28C6610}" destId="{BAE8ADD2-573A-4884-B850-106A16C0A63E}" srcOrd="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1AFA0-F21E-43AB-B940-065A975CBFD8}">
      <dsp:nvSpPr>
        <dsp:cNvPr id="0" name=""/>
        <dsp:cNvSpPr/>
      </dsp:nvSpPr>
      <dsp:spPr>
        <a:xfrm rot="1521984">
          <a:off x="987766" y="278096"/>
          <a:ext cx="1063468" cy="741636"/>
        </a:xfrm>
        <a:prstGeom prst="swooshArrow">
          <a:avLst>
            <a:gd name="adj1" fmla="val 16310"/>
            <a:gd name="adj2" fmla="val 3137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7F276F-B7FC-4EEB-8185-DCFEC331BFE5}">
      <dsp:nvSpPr>
        <dsp:cNvPr id="0" name=""/>
        <dsp:cNvSpPr/>
      </dsp:nvSpPr>
      <dsp:spPr>
        <a:xfrm>
          <a:off x="1048028" y="0"/>
          <a:ext cx="501392" cy="1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lvl="0" algn="ctr" defTabSz="488950">
            <a:lnSpc>
              <a:spcPct val="90000"/>
            </a:lnSpc>
            <a:spcBef>
              <a:spcPct val="0"/>
            </a:spcBef>
            <a:spcAft>
              <a:spcPct val="35000"/>
            </a:spcAft>
          </a:pPr>
          <a:r>
            <a:rPr lang="nb-NO" sz="1100" kern="1200" dirty="0" smtClean="0"/>
            <a:t>  </a:t>
          </a:r>
          <a:endParaRPr lang="nb-NO" sz="1100" kern="1200" dirty="0"/>
        </a:p>
      </dsp:txBody>
      <dsp:txXfrm>
        <a:off x="1048028" y="0"/>
        <a:ext cx="501392" cy="197107"/>
      </dsp:txXfrm>
    </dsp:sp>
    <dsp:sp modelId="{BAE8ADD2-573A-4884-B850-106A16C0A63E}">
      <dsp:nvSpPr>
        <dsp:cNvPr id="0" name=""/>
        <dsp:cNvSpPr/>
      </dsp:nvSpPr>
      <dsp:spPr>
        <a:xfrm>
          <a:off x="1725586" y="1034814"/>
          <a:ext cx="677557" cy="1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lvl="0" algn="ctr" defTabSz="488950">
            <a:lnSpc>
              <a:spcPct val="90000"/>
            </a:lnSpc>
            <a:spcBef>
              <a:spcPct val="0"/>
            </a:spcBef>
            <a:spcAft>
              <a:spcPct val="35000"/>
            </a:spcAft>
          </a:pPr>
          <a:r>
            <a:rPr lang="nb-NO" sz="1100" kern="1200" dirty="0" smtClean="0"/>
            <a:t>   </a:t>
          </a:r>
          <a:endParaRPr lang="nb-NO" sz="1100" kern="1200" dirty="0"/>
        </a:p>
      </dsp:txBody>
      <dsp:txXfrm>
        <a:off x="1725586" y="1034814"/>
        <a:ext cx="677557" cy="197107"/>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090247E7-B662-064F-BCE3-BCCC46C890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4C083DAD-D741-3944-BFF6-445663557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CC388F-36B0-474C-AA06-616F21821DEA}" type="datetimeFigureOut">
              <a:rPr lang="nb-NO" smtClean="0"/>
              <a:t>12.08.2021</a:t>
            </a:fld>
            <a:endParaRPr lang="nb-NO"/>
          </a:p>
        </p:txBody>
      </p:sp>
      <p:sp>
        <p:nvSpPr>
          <p:cNvPr id="4" name="Plassholder for bunntekst 3">
            <a:extLst>
              <a:ext uri="{FF2B5EF4-FFF2-40B4-BE49-F238E27FC236}">
                <a16:creationId xmlns:a16="http://schemas.microsoft.com/office/drawing/2014/main" id="{A3960A1F-1C7F-7246-85F7-8DBF5441A1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3437062-88C3-D249-A6CC-FD096AF72E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6E78E7-87B4-5E4C-9601-5E2C31D35538}" type="slidenum">
              <a:rPr lang="nb-NO" smtClean="0"/>
              <a:t>‹#›</a:t>
            </a:fld>
            <a:endParaRPr lang="nb-NO"/>
          </a:p>
        </p:txBody>
      </p:sp>
    </p:spTree>
    <p:extLst>
      <p:ext uri="{BB962C8B-B14F-4D97-AF65-F5344CB8AC3E}">
        <p14:creationId xmlns:p14="http://schemas.microsoft.com/office/powerpoint/2010/main" val="3541311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3663D-8029-48A7-836A-7F0253C745B0}" type="datetimeFigureOut">
              <a:rPr lang="nb-NO" smtClean="0"/>
              <a:t>12.08.2021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F172-B269-4960-AD9A-0B0BB5117F13}" type="slidenum">
              <a:rPr lang="nb-NO" smtClean="0"/>
              <a:t>‹#›</a:t>
            </a:fld>
            <a:endParaRPr lang="nb-NO"/>
          </a:p>
        </p:txBody>
      </p:sp>
    </p:spTree>
    <p:extLst>
      <p:ext uri="{BB962C8B-B14F-4D97-AF65-F5344CB8AC3E}">
        <p14:creationId xmlns:p14="http://schemas.microsoft.com/office/powerpoint/2010/main" val="14439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sjonspakke starts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E630FD2-E5D6-1348-BC4B-DB3CD1B31183}"/>
              </a:ext>
            </a:extLst>
          </p:cNvPr>
          <p:cNvSpPr/>
          <p:nvPr userDrawn="1"/>
        </p:nvSpPr>
        <p:spPr>
          <a:xfrm>
            <a:off x="0" y="0"/>
            <a:ext cx="12192000" cy="6858000"/>
          </a:xfrm>
          <a:prstGeom prst="rect">
            <a:avLst/>
          </a:prstGeom>
          <a:solidFill>
            <a:srgbClr val="2C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0E18710-EA8B-3544-AC63-4737F4D601C9}"/>
              </a:ext>
            </a:extLst>
          </p:cNvPr>
          <p:cNvSpPr>
            <a:spLocks noGrp="1"/>
          </p:cNvSpPr>
          <p:nvPr>
            <p:ph type="title" hasCustomPrompt="1"/>
          </p:nvPr>
        </p:nvSpPr>
        <p:spPr>
          <a:xfrm>
            <a:off x="838200" y="2103437"/>
            <a:ext cx="10515600" cy="1325563"/>
          </a:xfrm>
          <a:prstGeom prst="rect">
            <a:avLst/>
          </a:prstGeom>
        </p:spPr>
        <p:txBody>
          <a:bodyPr/>
          <a:lstStyle>
            <a:lvl1pPr>
              <a:defRPr sz="3200" b="1" spc="600">
                <a:solidFill>
                  <a:schemeClr val="bg1"/>
                </a:solidFill>
              </a:defRPr>
            </a:lvl1pPr>
          </a:lstStyle>
          <a:p>
            <a:r>
              <a:rPr lang="nb-NO" dirty="0"/>
              <a:t>KLIKK FOR Å REDIGERE TITTELSTIL</a:t>
            </a:r>
          </a:p>
        </p:txBody>
      </p:sp>
      <p:pic>
        <p:nvPicPr>
          <p:cNvPr id="4" name="Bilde 3">
            <a:extLst>
              <a:ext uri="{FF2B5EF4-FFF2-40B4-BE49-F238E27FC236}">
                <a16:creationId xmlns:a16="http://schemas.microsoft.com/office/drawing/2014/main" id="{D7E609D1-3332-6349-BE82-F6EED755C6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384" y="3540547"/>
            <a:ext cx="2952328" cy="2952328"/>
          </a:xfrm>
          <a:prstGeom prst="rect">
            <a:avLst/>
          </a:prstGeom>
        </p:spPr>
      </p:pic>
      <p:sp>
        <p:nvSpPr>
          <p:cNvPr id="8" name="Tittel 1">
            <a:extLst>
              <a:ext uri="{FF2B5EF4-FFF2-40B4-BE49-F238E27FC236}">
                <a16:creationId xmlns:a16="http://schemas.microsoft.com/office/drawing/2014/main" id="{CE816243-60E6-5342-90FF-045D3F662481}"/>
              </a:ext>
            </a:extLst>
          </p:cNvPr>
          <p:cNvSpPr txBox="1">
            <a:spLocks/>
          </p:cNvSpPr>
          <p:nvPr userDrawn="1"/>
        </p:nvSpPr>
        <p:spPr>
          <a:xfrm>
            <a:off x="2638400" y="5891552"/>
            <a:ext cx="5833864" cy="633792"/>
          </a:xfrm>
          <a:prstGeom prst="rect">
            <a:avLst/>
          </a:prstGeom>
        </p:spPr>
        <p:txBody>
          <a:bodyPr/>
          <a:lstStyle>
            <a:lvl1pPr algn="ctr" defTabSz="914400" rtl="0" eaLnBrk="1" latinLnBrk="0" hangingPunct="1">
              <a:spcBef>
                <a:spcPct val="0"/>
              </a:spcBef>
              <a:buNone/>
              <a:defRPr lang="nb-NO" sz="3600" kern="1200" baseline="0">
                <a:solidFill>
                  <a:srgbClr val="003B75"/>
                </a:solidFill>
                <a:latin typeface="+mj-lt"/>
                <a:ea typeface="+mj-ea"/>
                <a:cs typeface="+mj-cs"/>
              </a:defRPr>
            </a:lvl1pPr>
          </a:lstStyle>
          <a:p>
            <a:pPr algn="l"/>
            <a:r>
              <a:rPr lang="nb-NO" sz="2400" dirty="0">
                <a:solidFill>
                  <a:schemeClr val="bg1"/>
                </a:solidFill>
              </a:rPr>
              <a:t>Informasjonspakke fra Helseplattformen AS</a:t>
            </a:r>
          </a:p>
        </p:txBody>
      </p:sp>
      <p:pic>
        <p:nvPicPr>
          <p:cNvPr id="11" name="Bilde 10">
            <a:extLst>
              <a:ext uri="{FF2B5EF4-FFF2-40B4-BE49-F238E27FC236}">
                <a16:creationId xmlns:a16="http://schemas.microsoft.com/office/drawing/2014/main" id="{389D7FC2-7080-CF4E-BE96-B6D5023C0E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4169" y="478337"/>
            <a:ext cx="1006447" cy="1006447"/>
          </a:xfrm>
          <a:prstGeom prst="rect">
            <a:avLst/>
          </a:prstGeom>
        </p:spPr>
      </p:pic>
    </p:spTree>
    <p:extLst>
      <p:ext uri="{BB962C8B-B14F-4D97-AF65-F5344CB8AC3E}">
        <p14:creationId xmlns:p14="http://schemas.microsoft.com/office/powerpoint/2010/main" val="8054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sjonspakke tekst">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DEC1F7F4-84DF-964D-A94A-0ACBE09DCE3F}"/>
              </a:ext>
            </a:extLst>
          </p:cNvPr>
          <p:cNvCxnSpPr>
            <a:cxnSpLocks/>
          </p:cNvCxnSpPr>
          <p:nvPr userDrawn="1"/>
        </p:nvCxnSpPr>
        <p:spPr>
          <a:xfrm>
            <a:off x="609600" y="6566473"/>
            <a:ext cx="10382944" cy="0"/>
          </a:xfrm>
          <a:prstGeom prst="line">
            <a:avLst/>
          </a:prstGeom>
          <a:ln w="15875">
            <a:solidFill>
              <a:srgbClr val="043585"/>
            </a:solidFill>
          </a:ln>
        </p:spPr>
        <p:style>
          <a:lnRef idx="1">
            <a:schemeClr val="accent1"/>
          </a:lnRef>
          <a:fillRef idx="0">
            <a:schemeClr val="accent1"/>
          </a:fillRef>
          <a:effectRef idx="0">
            <a:schemeClr val="accent1"/>
          </a:effectRef>
          <a:fontRef idx="minor">
            <a:schemeClr val="tx1"/>
          </a:fontRef>
        </p:style>
      </p:cxnSp>
      <p:pic>
        <p:nvPicPr>
          <p:cNvPr id="5" name="Bilde 4">
            <a:extLst>
              <a:ext uri="{FF2B5EF4-FFF2-40B4-BE49-F238E27FC236}">
                <a16:creationId xmlns:a16="http://schemas.microsoft.com/office/drawing/2014/main" id="{D45AC7B0-82AE-054E-A2C9-5B8221F3D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6595" y="489588"/>
            <a:ext cx="586315" cy="586315"/>
          </a:xfrm>
          <a:prstGeom prst="rect">
            <a:avLst/>
          </a:prstGeom>
        </p:spPr>
      </p:pic>
      <p:sp>
        <p:nvSpPr>
          <p:cNvPr id="7" name="Plassholder for innhold 2">
            <a:extLst>
              <a:ext uri="{FF2B5EF4-FFF2-40B4-BE49-F238E27FC236}">
                <a16:creationId xmlns:a16="http://schemas.microsoft.com/office/drawing/2014/main" id="{0CBB2AA7-7B2B-7C41-9221-71A17E8ECA96}"/>
              </a:ext>
            </a:extLst>
          </p:cNvPr>
          <p:cNvSpPr>
            <a:spLocks noGrp="1"/>
          </p:cNvSpPr>
          <p:nvPr>
            <p:ph idx="1" hasCustomPrompt="1"/>
          </p:nvPr>
        </p:nvSpPr>
        <p:spPr>
          <a:xfrm>
            <a:off x="609600" y="1628800"/>
            <a:ext cx="10092781" cy="4032445"/>
          </a:xfrm>
        </p:spPr>
        <p:txBody>
          <a:bodyPr>
            <a:noAutofit/>
          </a:bodyPr>
          <a:lstStyle>
            <a:lvl1pPr marL="342900" indent="-342900">
              <a:buClr>
                <a:srgbClr val="2CB5B5"/>
              </a:buClr>
              <a:buFont typeface="Courier New" panose="02070309020205020404" pitchFamily="49" charset="0"/>
              <a:buChar char="o"/>
              <a:defRPr sz="2000" b="0" i="0" baseline="0">
                <a:solidFill>
                  <a:schemeClr val="tx1"/>
                </a:solidFill>
                <a:latin typeface="Calibri Light" panose="020F0302020204030204" pitchFamily="34" charset="0"/>
                <a:cs typeface="Calibri Light" panose="020F0302020204030204" pitchFamily="34" charset="0"/>
              </a:defRPr>
            </a:lvl1pPr>
            <a:lvl2pPr marL="914400" indent="-457200">
              <a:buClr>
                <a:srgbClr val="2CB5B5"/>
              </a:buClr>
              <a:buFont typeface="Arial" panose="020B0604020202020204" pitchFamily="34" charset="0"/>
              <a:buChar char="•"/>
              <a:defRPr sz="1800" b="0" i="0" baseline="0">
                <a:solidFill>
                  <a:schemeClr val="tx1"/>
                </a:solidFill>
                <a:latin typeface="Calibri Light" panose="020F0302020204030204" pitchFamily="34" charset="0"/>
                <a:cs typeface="Calibri Light" panose="020F0302020204030204" pitchFamily="34" charset="0"/>
              </a:defRPr>
            </a:lvl2pPr>
            <a:lvl3pPr>
              <a:buClr>
                <a:srgbClr val="2CB5B5"/>
              </a:buClr>
              <a:defRPr sz="1600" b="0" i="0" baseline="0">
                <a:solidFill>
                  <a:schemeClr val="tx1"/>
                </a:solidFill>
                <a:latin typeface="Calibri Light" panose="020F0302020204030204" pitchFamily="34" charset="0"/>
                <a:cs typeface="Calibri Light" panose="020F0302020204030204" pitchFamily="34" charset="0"/>
              </a:defRPr>
            </a:lvl3pPr>
          </a:lstStyle>
          <a:p>
            <a:pPr lvl="0"/>
            <a:r>
              <a:rPr lang="nb-NO" dirty="0"/>
              <a:t>Tekst</a:t>
            </a:r>
          </a:p>
          <a:p>
            <a:pPr lvl="1"/>
            <a:r>
              <a:rPr lang="nb-NO" dirty="0"/>
              <a:t>Andre nivå</a:t>
            </a:r>
          </a:p>
          <a:p>
            <a:pPr lvl="2"/>
            <a:r>
              <a:rPr lang="nb-NO" dirty="0"/>
              <a:t>Tredje nivå (hvis du må)</a:t>
            </a:r>
          </a:p>
        </p:txBody>
      </p:sp>
      <p:pic>
        <p:nvPicPr>
          <p:cNvPr id="12" name="Bilde 11">
            <a:extLst>
              <a:ext uri="{FF2B5EF4-FFF2-40B4-BE49-F238E27FC236}">
                <a16:creationId xmlns:a16="http://schemas.microsoft.com/office/drawing/2014/main" id="{71A8D272-51C5-2342-8799-3A3126310C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2240" y="5571133"/>
            <a:ext cx="1105508" cy="1105508"/>
          </a:xfrm>
          <a:prstGeom prst="rect">
            <a:avLst/>
          </a:prstGeom>
        </p:spPr>
      </p:pic>
    </p:spTree>
    <p:extLst>
      <p:ext uri="{BB962C8B-B14F-4D97-AF65-F5344CB8AC3E}">
        <p14:creationId xmlns:p14="http://schemas.microsoft.com/office/powerpoint/2010/main" val="222589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Kun logo">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D2CD8F9-D574-3E4A-AD90-2AA8CFB83865}"/>
              </a:ext>
            </a:extLst>
          </p:cNvPr>
          <p:cNvSpPr/>
          <p:nvPr userDrawn="1"/>
        </p:nvSpPr>
        <p:spPr>
          <a:xfrm>
            <a:off x="0" y="0"/>
            <a:ext cx="12192000" cy="6858000"/>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C11ABD02-D485-2B42-A876-190C64754686}"/>
              </a:ext>
            </a:extLst>
          </p:cNvPr>
          <p:cNvSpPr>
            <a:spLocks noGrp="1"/>
          </p:cNvSpPr>
          <p:nvPr>
            <p:ph type="ctrTitle" hasCustomPrompt="1"/>
          </p:nvPr>
        </p:nvSpPr>
        <p:spPr>
          <a:xfrm>
            <a:off x="527382" y="5699176"/>
            <a:ext cx="11137237" cy="466128"/>
          </a:xfrm>
          <a:prstGeom prst="rect">
            <a:avLst/>
          </a:prstGeom>
        </p:spPr>
        <p:txBody>
          <a:bodyPr>
            <a:normAutofit/>
          </a:bodyPr>
          <a:lstStyle>
            <a:lvl1pPr algn="ctr">
              <a:defRPr sz="2400" b="0" i="1" baseline="0">
                <a:solidFill>
                  <a:schemeClr val="bg1"/>
                </a:solidFill>
                <a:latin typeface="Calibri" panose="020F0502020204030204" pitchFamily="34" charset="0"/>
                <a:cs typeface="Calibri" panose="020F0502020204030204" pitchFamily="34" charset="0"/>
              </a:defRPr>
            </a:lvl1pPr>
          </a:lstStyle>
          <a:p>
            <a:r>
              <a:rPr lang="nb-NO" dirty="0"/>
              <a:t>- takk for oppmerksomheten</a:t>
            </a:r>
          </a:p>
        </p:txBody>
      </p:sp>
      <p:pic>
        <p:nvPicPr>
          <p:cNvPr id="5" name="Bilde 4" descr="Et bilde som inneholder tegning&#10;&#10;Automatisk generert beskrivelse">
            <a:extLst>
              <a:ext uri="{FF2B5EF4-FFF2-40B4-BE49-F238E27FC236}">
                <a16:creationId xmlns:a16="http://schemas.microsoft.com/office/drawing/2014/main" id="{2DC8FD32-53E3-CA45-8B67-AFB48CC147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3752" y="1902992"/>
            <a:ext cx="4445039" cy="2894160"/>
          </a:xfrm>
          <a:prstGeom prst="rect">
            <a:avLst/>
          </a:prstGeom>
        </p:spPr>
      </p:pic>
    </p:spTree>
    <p:extLst>
      <p:ext uri="{BB962C8B-B14F-4D97-AF65-F5344CB8AC3E}">
        <p14:creationId xmlns:p14="http://schemas.microsoft.com/office/powerpoint/2010/main" val="20486960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358DBAE1-9B6A-4B33-8E29-30136004C7B7}" type="datetimeFigureOut">
              <a:rPr lang="nb-NO" smtClean="0"/>
              <a:t>12.08.2021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C8A940-74ED-4F3E-B339-D9A0F0DB3B03}" type="slidenum">
              <a:rPr lang="nb-NO" smtClean="0"/>
              <a:t>‹#›</a:t>
            </a:fld>
            <a:endParaRPr lang="nb-NO"/>
          </a:p>
        </p:txBody>
      </p:sp>
    </p:spTree>
    <p:extLst>
      <p:ext uri="{BB962C8B-B14F-4D97-AF65-F5344CB8AC3E}">
        <p14:creationId xmlns:p14="http://schemas.microsoft.com/office/powerpoint/2010/main" val="206691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tel og innho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09600" y="620688"/>
            <a:ext cx="10972800" cy="576064"/>
          </a:xfrm>
        </p:spPr>
        <p:txBody>
          <a:bodyPr>
            <a:normAutofit/>
          </a:bodyPr>
          <a:lstStyle>
            <a:lvl1pPr algn="l">
              <a:defRPr sz="3600" baseline="0">
                <a:solidFill>
                  <a:srgbClr val="003B75"/>
                </a:solidFill>
              </a:defRPr>
            </a:lvl1pPr>
          </a:lstStyle>
          <a:p>
            <a:r>
              <a:rPr lang="nb-NO" dirty="0"/>
              <a:t>Overskrift</a:t>
            </a:r>
          </a:p>
        </p:txBody>
      </p:sp>
      <p:sp>
        <p:nvSpPr>
          <p:cNvPr id="12" name="Plassholder for innhold 2"/>
          <p:cNvSpPr>
            <a:spLocks noGrp="1"/>
          </p:cNvSpPr>
          <p:nvPr>
            <p:ph idx="1" hasCustomPrompt="1"/>
          </p:nvPr>
        </p:nvSpPr>
        <p:spPr>
          <a:xfrm>
            <a:off x="609600" y="1600202"/>
            <a:ext cx="10972800" cy="4133055"/>
          </a:xfrm>
        </p:spPr>
        <p:txBody>
          <a:bodyPr/>
          <a:lstStyle>
            <a:lvl1pPr marL="342900" indent="-342900">
              <a:buClr>
                <a:srgbClr val="6FAAD8"/>
              </a:buClr>
              <a:buFont typeface="Courier New" panose="02070309020205020404" pitchFamily="49" charset="0"/>
              <a:buChar char="o"/>
              <a:defRPr sz="2400" baseline="0">
                <a:solidFill>
                  <a:srgbClr val="003B75"/>
                </a:solidFill>
              </a:defRPr>
            </a:lvl1pPr>
            <a:lvl2pPr marL="914400" indent="-457200">
              <a:buClr>
                <a:srgbClr val="6FAAD8"/>
              </a:buClr>
              <a:buFont typeface="Arial" panose="020B0604020202020204" pitchFamily="34" charset="0"/>
              <a:buChar char="•"/>
              <a:defRPr sz="1800" baseline="0">
                <a:solidFill>
                  <a:srgbClr val="003B75"/>
                </a:solidFill>
              </a:defRPr>
            </a:lvl2pPr>
            <a:lvl3pPr>
              <a:buClr>
                <a:srgbClr val="6FAAD8"/>
              </a:buClr>
              <a:defRPr sz="1600" baseline="0">
                <a:solidFill>
                  <a:srgbClr val="003B75"/>
                </a:solidFill>
              </a:defRPr>
            </a:lvl3pPr>
          </a:lstStyle>
          <a:p>
            <a:pPr lvl="0"/>
            <a:r>
              <a:rPr lang="nb-NO" dirty="0"/>
              <a:t>Tekst</a:t>
            </a:r>
          </a:p>
          <a:p>
            <a:pPr lvl="1"/>
            <a:r>
              <a:rPr lang="nb-NO" dirty="0"/>
              <a:t>Andre nivå</a:t>
            </a:r>
          </a:p>
          <a:p>
            <a:pPr lvl="2"/>
            <a:r>
              <a:rPr lang="nb-NO" dirty="0"/>
              <a:t>Tredje nivå (hvis du må)</a:t>
            </a:r>
          </a:p>
        </p:txBody>
      </p:sp>
      <p:cxnSp>
        <p:nvCxnSpPr>
          <p:cNvPr id="6" name="Rett linje 5"/>
          <p:cNvCxnSpPr/>
          <p:nvPr userDrawn="1"/>
        </p:nvCxnSpPr>
        <p:spPr>
          <a:xfrm>
            <a:off x="0" y="1196752"/>
            <a:ext cx="12192000" cy="0"/>
          </a:xfrm>
          <a:prstGeom prst="line">
            <a:avLst/>
          </a:prstGeom>
          <a:ln w="9525">
            <a:solidFill>
              <a:srgbClr val="003B75"/>
            </a:solidFill>
          </a:ln>
        </p:spPr>
        <p:style>
          <a:lnRef idx="1">
            <a:schemeClr val="accent1"/>
          </a:lnRef>
          <a:fillRef idx="0">
            <a:schemeClr val="accent1"/>
          </a:fillRef>
          <a:effectRef idx="0">
            <a:schemeClr val="accent1"/>
          </a:effectRef>
          <a:fontRef idx="minor">
            <a:schemeClr val="tx1"/>
          </a:fontRef>
        </p:style>
      </p:cxn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292123"/>
            <a:ext cx="2422885" cy="538451"/>
          </a:xfrm>
          <a:prstGeom prst="rect">
            <a:avLst/>
          </a:prstGeom>
        </p:spPr>
      </p:pic>
    </p:spTree>
    <p:extLst>
      <p:ext uri="{BB962C8B-B14F-4D97-AF65-F5344CB8AC3E}">
        <p14:creationId xmlns:p14="http://schemas.microsoft.com/office/powerpoint/2010/main" val="1597105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609600" y="1600201"/>
            <a:ext cx="9950896" cy="4525963"/>
          </a:xfrm>
          <a:prstGeom prst="rect">
            <a:avLst/>
          </a:prstGeom>
        </p:spPr>
        <p:txBody>
          <a:bodyPr vert="horz" lIns="91440" tIns="45720" rIns="91440" bIns="45720" rtlCol="0">
            <a:normAutofit/>
          </a:bodyPr>
          <a:lstStyle/>
          <a:p>
            <a:pPr lvl="0">
              <a:buClr>
                <a:srgbClr val="6FAAD8"/>
              </a:buClr>
              <a:buFont typeface="Courier New" panose="02070309020205020404" pitchFamily="49" charset="0"/>
              <a:buChar char="o"/>
            </a:pPr>
            <a:r>
              <a:rPr lang="nb-NO" dirty="0"/>
              <a:t>Klikk for å redigere tekststiler i malen</a:t>
            </a:r>
          </a:p>
          <a:p>
            <a:pPr marL="914400" lvl="1" indent="-457200">
              <a:buClr>
                <a:srgbClr val="6FAAD8"/>
              </a:buClr>
              <a:buChar char="•"/>
            </a:pPr>
            <a:r>
              <a:rPr lang="nb-NO" dirty="0"/>
              <a:t>Andre nivå</a:t>
            </a:r>
          </a:p>
          <a:p>
            <a:pPr lvl="2">
              <a:buClr>
                <a:srgbClr val="6FAAD8"/>
              </a:buClr>
            </a:pPr>
            <a:r>
              <a:rPr lang="nb-NO" dirty="0"/>
              <a:t>Tredje nivå (hvis du må)</a:t>
            </a:r>
          </a:p>
        </p:txBody>
      </p:sp>
      <p:sp>
        <p:nvSpPr>
          <p:cNvPr id="16" name="Tittel 1">
            <a:extLst>
              <a:ext uri="{FF2B5EF4-FFF2-40B4-BE49-F238E27FC236}">
                <a16:creationId xmlns:a16="http://schemas.microsoft.com/office/drawing/2014/main" id="{DAF9AC44-FA18-5E4A-821C-AB2312C6826E}"/>
              </a:ext>
            </a:extLst>
          </p:cNvPr>
          <p:cNvSpPr txBox="1">
            <a:spLocks/>
          </p:cNvSpPr>
          <p:nvPr userDrawn="1"/>
        </p:nvSpPr>
        <p:spPr>
          <a:xfrm>
            <a:off x="609600" y="620688"/>
            <a:ext cx="10972800" cy="576064"/>
          </a:xfrm>
          <a:prstGeom prst="rect">
            <a:avLst/>
          </a:prstGeom>
        </p:spPr>
        <p:txBody>
          <a:bodyPr>
            <a:normAutofit fontScale="92500" lnSpcReduction="10000"/>
          </a:bodyPr>
          <a:lstStyle>
            <a:lvl1pPr algn="l" defTabSz="914400" rtl="0" eaLnBrk="1" latinLnBrk="0" hangingPunct="1">
              <a:spcBef>
                <a:spcPct val="0"/>
              </a:spcBef>
              <a:buNone/>
              <a:defRPr lang="nb-NO" sz="3600" kern="1200" baseline="0">
                <a:solidFill>
                  <a:schemeClr val="bg1"/>
                </a:solidFill>
                <a:latin typeface="+mj-lt"/>
                <a:ea typeface="+mj-ea"/>
                <a:cs typeface="+mj-cs"/>
              </a:defRPr>
            </a:lvl1pPr>
          </a:lstStyle>
          <a:p>
            <a:endParaRPr lang="nb-NO" dirty="0">
              <a:solidFill>
                <a:srgbClr val="004A86"/>
              </a:solidFill>
            </a:endParaRPr>
          </a:p>
        </p:txBody>
      </p:sp>
    </p:spTree>
    <p:extLst>
      <p:ext uri="{BB962C8B-B14F-4D97-AF65-F5344CB8AC3E}">
        <p14:creationId xmlns:p14="http://schemas.microsoft.com/office/powerpoint/2010/main" val="474175340"/>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58" r:id="rId3"/>
    <p:sldLayoutId id="2147483668" r:id="rId4"/>
    <p:sldLayoutId id="2147483669" r:id="rId5"/>
  </p:sldLayoutIdLst>
  <p:txStyles>
    <p:titleStyle>
      <a:lvl1pPr algn="ctr" defTabSz="914400" rtl="0" eaLnBrk="1" latinLnBrk="0" hangingPunct="1">
        <a:spcBef>
          <a:spcPct val="0"/>
        </a:spcBef>
        <a:buNone/>
        <a:defRPr lang="nb-NO" sz="3600" kern="1200" baseline="0">
          <a:solidFill>
            <a:srgbClr val="003B75"/>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Arial" panose="020B0604020202020204" pitchFamily="34" charset="0"/>
        <a:buChar char="•"/>
        <a:defRPr lang="nb-NO" sz="2400" kern="1200" baseline="0" smtClean="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anose="020B0604020202020204" pitchFamily="34" charset="0"/>
        <a:buChar char="–"/>
        <a:defRPr lang="nb-NO" sz="1800" kern="1200" baseline="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nb-NO" sz="1600" kern="1200" baseline="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nb-NO"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nb-NO"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2564904"/>
            <a:ext cx="10515600" cy="864096"/>
          </a:xfrm>
        </p:spPr>
        <p:txBody>
          <a:bodyPr/>
          <a:lstStyle/>
          <a:p>
            <a:pPr marL="0" indent="0">
              <a:buNone/>
            </a:pPr>
            <a:r>
              <a:rPr lang="nb-NO" dirty="0" smtClean="0"/>
              <a:t>Tilgang og tilgangsstyring</a:t>
            </a:r>
            <a:endParaRPr lang="nb-NO" dirty="0"/>
          </a:p>
        </p:txBody>
      </p:sp>
    </p:spTree>
    <p:extLst>
      <p:ext uri="{BB962C8B-B14F-4D97-AF65-F5344CB8AC3E}">
        <p14:creationId xmlns:p14="http://schemas.microsoft.com/office/powerpoint/2010/main" val="30378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06E035A-E457-DA4A-AA10-40E644610D05}"/>
              </a:ext>
            </a:extLst>
          </p:cNvPr>
          <p:cNvSpPr>
            <a:spLocks noGrp="1"/>
          </p:cNvSpPr>
          <p:nvPr>
            <p:ph idx="1"/>
          </p:nvPr>
        </p:nvSpPr>
        <p:spPr>
          <a:xfrm>
            <a:off x="551384" y="1952836"/>
            <a:ext cx="7704856" cy="3024336"/>
          </a:xfrm>
        </p:spPr>
        <p:txBody>
          <a:bodyPr>
            <a:normAutofit fontScale="92500"/>
          </a:bodyPr>
          <a:lstStyle/>
          <a:p>
            <a:pPr marL="457200" lvl="1" indent="0">
              <a:buNone/>
            </a:pPr>
            <a:r>
              <a:rPr lang="nb-NO" sz="2800" b="1" dirty="0" smtClean="0"/>
              <a:t>Tilgangsstyringen </a:t>
            </a:r>
            <a:r>
              <a:rPr lang="nb-NO" sz="2800" b="1" dirty="0"/>
              <a:t>til Helseplattformen er basert på tjenstlig behov</a:t>
            </a:r>
          </a:p>
          <a:p>
            <a:pPr lvl="2">
              <a:buFont typeface="Courier New" panose="02070309020205020404" pitchFamily="49" charset="0"/>
              <a:buChar char="o"/>
            </a:pPr>
            <a:r>
              <a:rPr lang="nb-NO" sz="2600" dirty="0"/>
              <a:t>For eksempel har en sekretær, en sykepleier, en lege og en leder forskjellige roller i helsetjenesten som varierer etter hvor i helsetjenesten de jobber</a:t>
            </a:r>
          </a:p>
          <a:p>
            <a:pPr marL="457200" lvl="1" indent="0">
              <a:buNone/>
            </a:pPr>
            <a:r>
              <a:rPr lang="nb-NO" sz="2800" b="1" dirty="0" smtClean="0"/>
              <a:t>Rollen </a:t>
            </a:r>
            <a:r>
              <a:rPr lang="nb-NO" sz="2800" b="1" dirty="0"/>
              <a:t>bestemmer hva du får tilgang til av informasjon og av funksjonalitet</a:t>
            </a:r>
          </a:p>
          <a:p>
            <a:pPr marL="0" indent="0">
              <a:buNone/>
            </a:pPr>
            <a:endParaRPr lang="nb-NO" dirty="0" smtClean="0"/>
          </a:p>
          <a:p>
            <a:pPr marL="0" indent="0">
              <a:buNone/>
            </a:pPr>
            <a:endParaRPr lang="nb-NO" dirty="0"/>
          </a:p>
          <a:p>
            <a:pPr marL="457200" lvl="1" indent="0">
              <a:buNone/>
            </a:pPr>
            <a:endParaRPr lang="nb-NO" dirty="0" smtClean="0"/>
          </a:p>
        </p:txBody>
      </p:sp>
      <p:pic>
        <p:nvPicPr>
          <p:cNvPr id="11" name="Picture 2" descr="Bil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414" y="2915114"/>
            <a:ext cx="1027771" cy="10277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l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0300" y="1988840"/>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l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0300" y="4365176"/>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il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0296" y="3072566"/>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Bil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3082" y="3072566"/>
            <a:ext cx="648000"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25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23392" y="1484784"/>
            <a:ext cx="10153128" cy="3888432"/>
          </a:xfrm>
        </p:spPr>
        <p:txBody>
          <a:bodyPr/>
          <a:lstStyle/>
          <a:p>
            <a:pPr marL="0" indent="0">
              <a:buNone/>
            </a:pPr>
            <a:r>
              <a:rPr lang="nb-NO" sz="2400" dirty="0"/>
              <a:t>Tilgangsbestillingen til Helseplattformen vil i stor grad automatiseres basert på brukerdata i </a:t>
            </a:r>
            <a:r>
              <a:rPr lang="nb-NO" sz="2400" dirty="0" smtClean="0"/>
              <a:t>personalsystemene</a:t>
            </a:r>
          </a:p>
          <a:p>
            <a:pPr marL="0" indent="0">
              <a:buNone/>
            </a:pPr>
            <a:endParaRPr lang="nb-NO" sz="2400" dirty="0"/>
          </a:p>
          <a:p>
            <a:pPr>
              <a:buFont typeface="Arial" panose="020B0604020202020204" pitchFamily="34" charset="0"/>
              <a:buChar char="•"/>
            </a:pPr>
            <a:r>
              <a:rPr lang="nb-NO" sz="1800" dirty="0" smtClean="0"/>
              <a:t>Når </a:t>
            </a:r>
            <a:r>
              <a:rPr lang="nb-NO" sz="1800" dirty="0"/>
              <a:t>sykehus og kommuner registrerer en ny ansatt i personalsystemet, </a:t>
            </a:r>
            <a:r>
              <a:rPr lang="nb-NO" sz="1800" dirty="0" smtClean="0"/>
              <a:t/>
            </a:r>
            <a:br>
              <a:rPr lang="nb-NO" sz="1800" dirty="0" smtClean="0"/>
            </a:br>
            <a:r>
              <a:rPr lang="nb-NO" sz="1800" dirty="0" smtClean="0"/>
              <a:t>opprettes </a:t>
            </a:r>
            <a:r>
              <a:rPr lang="nb-NO" sz="1800" dirty="0"/>
              <a:t>det også automatisk tilgang for denne personen til </a:t>
            </a:r>
            <a:r>
              <a:rPr lang="nb-NO" sz="1800" dirty="0" smtClean="0"/>
              <a:t/>
            </a:r>
            <a:br>
              <a:rPr lang="nb-NO" sz="1800" dirty="0" smtClean="0"/>
            </a:br>
            <a:r>
              <a:rPr lang="nb-NO" sz="1800" dirty="0" smtClean="0"/>
              <a:t>Helseplattformen </a:t>
            </a:r>
            <a:r>
              <a:rPr lang="nb-NO" sz="1800" dirty="0"/>
              <a:t>ut i fra et forhåndsdefinert regelsett</a:t>
            </a:r>
          </a:p>
          <a:p>
            <a:pPr>
              <a:buFont typeface="Arial" panose="020B0604020202020204" pitchFamily="34" charset="0"/>
              <a:buChar char="•"/>
            </a:pPr>
            <a:r>
              <a:rPr lang="nb-NO" sz="1800" dirty="0"/>
              <a:t>Funksjonskoder og organisasjonstilhørighet er styrende for automatikken. </a:t>
            </a:r>
            <a:r>
              <a:rPr lang="nb-NO" sz="1800" dirty="0" smtClean="0"/>
              <a:t/>
            </a:r>
            <a:br>
              <a:rPr lang="nb-NO" sz="1800" dirty="0" smtClean="0"/>
            </a:br>
            <a:r>
              <a:rPr lang="nb-NO" sz="1800" dirty="0" smtClean="0"/>
              <a:t>Endringer </a:t>
            </a:r>
            <a:r>
              <a:rPr lang="nb-NO" sz="1800" dirty="0"/>
              <a:t>i HR-data kan potensielt påvirke tilgangen til </a:t>
            </a:r>
            <a:r>
              <a:rPr lang="nb-NO" sz="1800" dirty="0" smtClean="0"/>
              <a:t/>
            </a:r>
            <a:br>
              <a:rPr lang="nb-NO" sz="1800" dirty="0" smtClean="0"/>
            </a:br>
            <a:r>
              <a:rPr lang="nb-NO" sz="1800" dirty="0" smtClean="0"/>
              <a:t>brukere </a:t>
            </a:r>
            <a:r>
              <a:rPr lang="nb-NO" sz="1800" dirty="0"/>
              <a:t>i </a:t>
            </a:r>
            <a:r>
              <a:rPr lang="nb-NO" sz="1800" dirty="0" smtClean="0"/>
              <a:t>Helseplattformen</a:t>
            </a:r>
            <a:endParaRPr lang="nb-NO" sz="1800" dirty="0"/>
          </a:p>
          <a:p>
            <a:pPr>
              <a:buFont typeface="Arial" panose="020B0604020202020204" pitchFamily="34" charset="0"/>
              <a:buChar char="•"/>
            </a:pPr>
            <a:r>
              <a:rPr lang="nb-NO" sz="1800" dirty="0"/>
              <a:t>Tilganger utover standardiserte tilganger må bestilles </a:t>
            </a:r>
            <a:r>
              <a:rPr lang="nb-NO" sz="1800" dirty="0" smtClean="0"/>
              <a:t/>
            </a:r>
            <a:br>
              <a:rPr lang="nb-NO" sz="1800" dirty="0" smtClean="0"/>
            </a:br>
            <a:r>
              <a:rPr lang="nb-NO" sz="1800" dirty="0" smtClean="0"/>
              <a:t>via </a:t>
            </a:r>
            <a:r>
              <a:rPr lang="nb-NO" sz="1800" dirty="0"/>
              <a:t>Helseplattformens selvbetjeningsportal</a:t>
            </a:r>
          </a:p>
        </p:txBody>
      </p:sp>
      <p:grpSp>
        <p:nvGrpSpPr>
          <p:cNvPr id="9" name="Gruppe 8"/>
          <p:cNvGrpSpPr/>
          <p:nvPr/>
        </p:nvGrpSpPr>
        <p:grpSpPr>
          <a:xfrm>
            <a:off x="8544272" y="2696108"/>
            <a:ext cx="3045768" cy="2677108"/>
            <a:chOff x="8544272" y="2676115"/>
            <a:chExt cx="3045768" cy="2677108"/>
          </a:xfrm>
        </p:grpSpPr>
        <p:grpSp>
          <p:nvGrpSpPr>
            <p:cNvPr id="17" name="Gruppe 16"/>
            <p:cNvGrpSpPr/>
            <p:nvPr/>
          </p:nvGrpSpPr>
          <p:grpSpPr>
            <a:xfrm>
              <a:off x="9336360" y="3271647"/>
              <a:ext cx="2253680" cy="1681243"/>
              <a:chOff x="8306816" y="1809104"/>
              <a:chExt cx="2820865" cy="2104362"/>
            </a:xfrm>
          </p:grpSpPr>
          <p:sp>
            <p:nvSpPr>
              <p:cNvPr id="18" name="Frihåndsform 17"/>
              <p:cNvSpPr/>
              <p:nvPr/>
            </p:nvSpPr>
            <p:spPr>
              <a:xfrm>
                <a:off x="8976320" y="2420888"/>
                <a:ext cx="2151361" cy="1492578"/>
              </a:xfrm>
              <a:custGeom>
                <a:avLst/>
                <a:gdLst>
                  <a:gd name="connsiteX0" fmla="*/ 120502 w 8264886"/>
                  <a:gd name="connsiteY0" fmla="*/ 419904 h 2676380"/>
                  <a:gd name="connsiteX1" fmla="*/ 7379555 w 8264886"/>
                  <a:gd name="connsiteY1" fmla="*/ 139167 h 2676380"/>
                  <a:gd name="connsiteX2" fmla="*/ 7596123 w 8264886"/>
                  <a:gd name="connsiteY2" fmla="*/ 2360999 h 2676380"/>
                  <a:gd name="connsiteX3" fmla="*/ 2422544 w 8264886"/>
                  <a:gd name="connsiteY3" fmla="*/ 2665799 h 2676380"/>
                  <a:gd name="connsiteX4" fmla="*/ 232797 w 8264886"/>
                  <a:gd name="connsiteY4" fmla="*/ 2417146 h 2676380"/>
                  <a:gd name="connsiteX5" fmla="*/ 168628 w 8264886"/>
                  <a:gd name="connsiteY5" fmla="*/ 2401104 h 267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886" h="2676380">
                    <a:moveTo>
                      <a:pt x="120502" y="419904"/>
                    </a:moveTo>
                    <a:cubicBezTo>
                      <a:pt x="3127060" y="117777"/>
                      <a:pt x="6133618" y="-184349"/>
                      <a:pt x="7379555" y="139167"/>
                    </a:cubicBezTo>
                    <a:cubicBezTo>
                      <a:pt x="8625492" y="462683"/>
                      <a:pt x="8422291" y="1939894"/>
                      <a:pt x="7596123" y="2360999"/>
                    </a:cubicBezTo>
                    <a:cubicBezTo>
                      <a:pt x="6769955" y="2782104"/>
                      <a:pt x="3649765" y="2656441"/>
                      <a:pt x="2422544" y="2665799"/>
                    </a:cubicBezTo>
                    <a:cubicBezTo>
                      <a:pt x="1195323" y="2675157"/>
                      <a:pt x="608450" y="2461262"/>
                      <a:pt x="232797" y="2417146"/>
                    </a:cubicBezTo>
                    <a:cubicBezTo>
                      <a:pt x="-142856" y="2373030"/>
                      <a:pt x="12886" y="2387067"/>
                      <a:pt x="168628" y="2401104"/>
                    </a:cubicBezTo>
                  </a:path>
                </a:pathLst>
              </a:custGeom>
              <a:noFill/>
              <a:ln w="76200">
                <a:solidFill>
                  <a:srgbClr val="40C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ihåndsform 18"/>
              <p:cNvSpPr/>
              <p:nvPr/>
            </p:nvSpPr>
            <p:spPr>
              <a:xfrm>
                <a:off x="8306816" y="1809104"/>
                <a:ext cx="826369" cy="859227"/>
              </a:xfrm>
              <a:custGeom>
                <a:avLst/>
                <a:gdLst>
                  <a:gd name="connsiteX0" fmla="*/ 0 w 778318"/>
                  <a:gd name="connsiteY0" fmla="*/ 8732 h 971869"/>
                  <a:gd name="connsiteX1" fmla="*/ 344905 w 778318"/>
                  <a:gd name="connsiteY1" fmla="*/ 40817 h 971869"/>
                  <a:gd name="connsiteX2" fmla="*/ 144379 w 778318"/>
                  <a:gd name="connsiteY2" fmla="*/ 329574 h 971869"/>
                  <a:gd name="connsiteX3" fmla="*/ 778042 w 778318"/>
                  <a:gd name="connsiteY3" fmla="*/ 377701 h 971869"/>
                  <a:gd name="connsiteX4" fmla="*/ 56147 w 778318"/>
                  <a:gd name="connsiteY4" fmla="*/ 899069 h 971869"/>
                  <a:gd name="connsiteX5" fmla="*/ 681790 w 778318"/>
                  <a:gd name="connsiteY5" fmla="*/ 955217 h 97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318" h="971869">
                    <a:moveTo>
                      <a:pt x="0" y="8732"/>
                    </a:moveTo>
                    <a:cubicBezTo>
                      <a:pt x="160421" y="-1963"/>
                      <a:pt x="320842" y="-12657"/>
                      <a:pt x="344905" y="40817"/>
                    </a:cubicBezTo>
                    <a:cubicBezTo>
                      <a:pt x="368968" y="94291"/>
                      <a:pt x="72190" y="273427"/>
                      <a:pt x="144379" y="329574"/>
                    </a:cubicBezTo>
                    <a:cubicBezTo>
                      <a:pt x="216569" y="385721"/>
                      <a:pt x="792747" y="282785"/>
                      <a:pt x="778042" y="377701"/>
                    </a:cubicBezTo>
                    <a:cubicBezTo>
                      <a:pt x="763337" y="472617"/>
                      <a:pt x="72189" y="802816"/>
                      <a:pt x="56147" y="899069"/>
                    </a:cubicBezTo>
                    <a:cubicBezTo>
                      <a:pt x="40105" y="995322"/>
                      <a:pt x="360947" y="975269"/>
                      <a:pt x="681790" y="955217"/>
                    </a:cubicBezTo>
                  </a:path>
                </a:pathLst>
              </a:custGeom>
              <a:noFill/>
              <a:ln w="76200">
                <a:solidFill>
                  <a:srgbClr val="40C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Likebent trekant 19"/>
              <p:cNvSpPr/>
              <p:nvPr/>
            </p:nvSpPr>
            <p:spPr>
              <a:xfrm rot="16722204">
                <a:off x="8625548" y="3567993"/>
                <a:ext cx="349902" cy="302176"/>
              </a:xfrm>
              <a:prstGeom prst="triangle">
                <a:avLst/>
              </a:prstGeom>
              <a:solidFill>
                <a:srgbClr val="40C3D5"/>
              </a:solidFill>
              <a:ln>
                <a:solidFill>
                  <a:srgbClr val="40C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1" name="Picture 2" descr="Bild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454"/>
            <a:stretch/>
          </p:blipFill>
          <p:spPr bwMode="auto">
            <a:xfrm>
              <a:off x="8742706" y="4417119"/>
              <a:ext cx="847603" cy="936104"/>
            </a:xfrm>
            <a:prstGeom prst="rect">
              <a:avLst/>
            </a:prstGeom>
            <a:solidFill>
              <a:srgbClr val="003B75"/>
            </a:solidFill>
          </p:spPr>
        </p:pic>
        <p:pic>
          <p:nvPicPr>
            <p:cNvPr id="22" name="Bilde 21"/>
            <p:cNvPicPr>
              <a:picLocks noChangeAspect="1"/>
            </p:cNvPicPr>
            <p:nvPr/>
          </p:nvPicPr>
          <p:blipFill rotWithShape="1">
            <a:blip r:embed="rId3" cstate="print">
              <a:extLst>
                <a:ext uri="{28A0092B-C50C-407E-A947-70E740481C1C}">
                  <a14:useLocalDpi xmlns:a14="http://schemas.microsoft.com/office/drawing/2010/main" val="0"/>
                </a:ext>
              </a:extLst>
            </a:blip>
            <a:srcRect r="16057"/>
            <a:stretch/>
          </p:blipFill>
          <p:spPr>
            <a:xfrm>
              <a:off x="8544272" y="2676115"/>
              <a:ext cx="752872" cy="896888"/>
            </a:xfrm>
            <a:prstGeom prst="rect">
              <a:avLst/>
            </a:prstGeom>
          </p:spPr>
        </p:pic>
      </p:grpSp>
    </p:spTree>
    <p:extLst>
      <p:ext uri="{BB962C8B-B14F-4D97-AF65-F5344CB8AC3E}">
        <p14:creationId xmlns:p14="http://schemas.microsoft.com/office/powerpoint/2010/main" val="3404638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23392" y="1484784"/>
            <a:ext cx="10153128" cy="3888432"/>
          </a:xfrm>
        </p:spPr>
        <p:txBody>
          <a:bodyPr/>
          <a:lstStyle/>
          <a:p>
            <a:pPr marL="0" indent="0">
              <a:buNone/>
            </a:pPr>
            <a:r>
              <a:rPr lang="nb-NO" sz="2400" dirty="0"/>
              <a:t>Konsekvenser av den nye tilgangsstyringen</a:t>
            </a:r>
          </a:p>
          <a:p>
            <a:pPr marL="0" indent="0">
              <a:buNone/>
            </a:pPr>
            <a:endParaRPr lang="nb-NO" sz="2400" dirty="0"/>
          </a:p>
          <a:p>
            <a:pPr>
              <a:buFont typeface="Arial" panose="020B0604020202020204" pitchFamily="34" charset="0"/>
              <a:buChar char="•"/>
            </a:pPr>
            <a:r>
              <a:rPr lang="nb-NO" sz="1800" dirty="0"/>
              <a:t>Det blir færre manuelle tilgangsbestillinger</a:t>
            </a:r>
          </a:p>
          <a:p>
            <a:pPr>
              <a:buFont typeface="Arial" panose="020B0604020202020204" pitchFamily="34" charset="0"/>
              <a:buChar char="•"/>
            </a:pPr>
            <a:r>
              <a:rPr lang="nb-NO" sz="1800" dirty="0"/>
              <a:t>Automatisering av tilgangsbestilling vil redusere ledetiden, </a:t>
            </a:r>
            <a:r>
              <a:rPr lang="nb-NO" sz="1800" dirty="0" smtClean="0"/>
              <a:t>bedre </a:t>
            </a:r>
            <a:r>
              <a:rPr lang="nb-NO" sz="1800" dirty="0"/>
              <a:t>kvalitet i </a:t>
            </a:r>
            <a:br>
              <a:rPr lang="nb-NO" sz="1800" dirty="0"/>
            </a:br>
            <a:r>
              <a:rPr lang="nb-NO" sz="1800" dirty="0" smtClean="0"/>
              <a:t>tilgangstildelingen </a:t>
            </a:r>
            <a:r>
              <a:rPr lang="nb-NO" sz="1800" dirty="0"/>
              <a:t>og reduserer risiko for </a:t>
            </a:r>
            <a:r>
              <a:rPr lang="nb-NO" sz="1800" dirty="0" smtClean="0"/>
              <a:t>menneskelige </a:t>
            </a:r>
            <a:r>
              <a:rPr lang="nb-NO" sz="1800" dirty="0"/>
              <a:t>feil</a:t>
            </a:r>
          </a:p>
          <a:p>
            <a:pPr>
              <a:buFont typeface="Arial" panose="020B0604020202020204" pitchFamily="34" charset="0"/>
              <a:buChar char="•"/>
            </a:pPr>
            <a:r>
              <a:rPr lang="nb-NO" sz="1800" dirty="0"/>
              <a:t>Det gjøres ofte endringer i bemanningen i sykehus og kommuner. </a:t>
            </a:r>
            <a:r>
              <a:rPr lang="nb-NO" sz="1800" dirty="0" smtClean="0"/>
              <a:t/>
            </a:r>
            <a:br>
              <a:rPr lang="nb-NO" sz="1800" dirty="0" smtClean="0"/>
            </a:br>
            <a:r>
              <a:rPr lang="nb-NO" sz="1800" dirty="0" smtClean="0"/>
              <a:t>Denne </a:t>
            </a:r>
            <a:r>
              <a:rPr lang="nb-NO" sz="1800" dirty="0"/>
              <a:t>endringen gjør at man enklere kan gjøre endringer i tilganger</a:t>
            </a:r>
          </a:p>
          <a:p>
            <a:pPr>
              <a:buFont typeface="Arial" panose="020B0604020202020204" pitchFamily="34" charset="0"/>
              <a:buChar char="•"/>
            </a:pPr>
            <a:r>
              <a:rPr lang="nb-NO" sz="1800" dirty="0"/>
              <a:t>Den nye tilgangsstyringen gir organisasjonene kontroll på hvem som </a:t>
            </a:r>
            <a:r>
              <a:rPr lang="nb-NO" sz="1800" dirty="0" smtClean="0"/>
              <a:t/>
            </a:r>
            <a:br>
              <a:rPr lang="nb-NO" sz="1800" dirty="0" smtClean="0"/>
            </a:br>
            <a:r>
              <a:rPr lang="nb-NO" sz="1800" dirty="0" smtClean="0"/>
              <a:t>har </a:t>
            </a:r>
            <a:r>
              <a:rPr lang="nb-NO" sz="1800" dirty="0"/>
              <a:t>hvilke tilganger til enhver tid</a:t>
            </a:r>
          </a:p>
        </p:txBody>
      </p:sp>
      <p:grpSp>
        <p:nvGrpSpPr>
          <p:cNvPr id="91" name="Gruppe 90"/>
          <p:cNvGrpSpPr/>
          <p:nvPr/>
        </p:nvGrpSpPr>
        <p:grpSpPr>
          <a:xfrm>
            <a:off x="8904312" y="2420888"/>
            <a:ext cx="2520280" cy="2232248"/>
            <a:chOff x="9369221" y="2639171"/>
            <a:chExt cx="2520280" cy="2232248"/>
          </a:xfrm>
        </p:grpSpPr>
        <p:pic>
          <p:nvPicPr>
            <p:cNvPr id="83" name="Bild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2504" y="2796954"/>
              <a:ext cx="936000" cy="936000"/>
            </a:xfrm>
            <a:prstGeom prst="rect">
              <a:avLst/>
            </a:prstGeom>
          </p:spPr>
        </p:pic>
        <p:pic>
          <p:nvPicPr>
            <p:cNvPr id="85" name="Bild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361" y="3755295"/>
              <a:ext cx="936000" cy="936000"/>
            </a:xfrm>
            <a:prstGeom prst="rect">
              <a:avLst/>
            </a:prstGeom>
          </p:spPr>
        </p:pic>
        <p:pic>
          <p:nvPicPr>
            <p:cNvPr id="88" name="Bild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600" y="2766258"/>
              <a:ext cx="936000" cy="936000"/>
            </a:xfrm>
            <a:prstGeom prst="rect">
              <a:avLst/>
            </a:prstGeom>
          </p:spPr>
        </p:pic>
        <p:pic>
          <p:nvPicPr>
            <p:cNvPr id="89" name="Bild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8440" y="3755295"/>
              <a:ext cx="936000" cy="936000"/>
            </a:xfrm>
            <a:prstGeom prst="rect">
              <a:avLst/>
            </a:prstGeom>
          </p:spPr>
        </p:pic>
        <p:sp>
          <p:nvSpPr>
            <p:cNvPr id="90" name="Rektangel 89"/>
            <p:cNvSpPr/>
            <p:nvPr/>
          </p:nvSpPr>
          <p:spPr>
            <a:xfrm>
              <a:off x="9369221" y="2639171"/>
              <a:ext cx="2520280"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1477413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23392" y="1484784"/>
            <a:ext cx="10153128" cy="3888432"/>
          </a:xfrm>
        </p:spPr>
        <p:txBody>
          <a:bodyPr/>
          <a:lstStyle/>
          <a:p>
            <a:pPr marL="0" indent="0">
              <a:buNone/>
            </a:pPr>
            <a:r>
              <a:rPr lang="nb-NO" sz="2400" dirty="0"/>
              <a:t>Sykehus og kommuner lykkes med denne endringen ved å</a:t>
            </a:r>
            <a:r>
              <a:rPr lang="nb-NO" sz="2400" dirty="0" smtClean="0"/>
              <a:t>:</a:t>
            </a:r>
          </a:p>
          <a:p>
            <a:pPr marL="0" indent="0">
              <a:buNone/>
            </a:pPr>
            <a:endParaRPr lang="nb-NO" sz="2400" dirty="0"/>
          </a:p>
          <a:p>
            <a:pPr>
              <a:buFont typeface="Arial" panose="020B0604020202020204" pitchFamily="34" charset="0"/>
              <a:buChar char="•"/>
            </a:pPr>
            <a:r>
              <a:rPr lang="nb-NO" sz="1800" dirty="0"/>
              <a:t>tilrettelegge og kvalitetssikre data i HR-system slik at de er </a:t>
            </a:r>
            <a:r>
              <a:rPr lang="nb-NO" sz="1800" dirty="0" smtClean="0"/>
              <a:t/>
            </a:r>
            <a:br>
              <a:rPr lang="nb-NO" sz="1800" dirty="0" smtClean="0"/>
            </a:br>
            <a:r>
              <a:rPr lang="nb-NO" sz="1800" dirty="0" smtClean="0"/>
              <a:t>egnet </a:t>
            </a:r>
            <a:r>
              <a:rPr lang="nb-NO" sz="1800" dirty="0"/>
              <a:t>for den automatiske prosessen for tilgangsstyring</a:t>
            </a:r>
          </a:p>
          <a:p>
            <a:pPr>
              <a:buFont typeface="Arial" panose="020B0604020202020204" pitchFamily="34" charset="0"/>
              <a:buChar char="•"/>
            </a:pPr>
            <a:r>
              <a:rPr lang="nb-NO" sz="1800" dirty="0"/>
              <a:t>kartlegge og definere sin egen prosess for tilgangsstyring etter </a:t>
            </a:r>
            <a:r>
              <a:rPr lang="nb-NO" sz="1800" dirty="0" smtClean="0"/>
              <a:t/>
            </a:r>
            <a:br>
              <a:rPr lang="nb-NO" sz="1800" dirty="0" smtClean="0"/>
            </a:br>
            <a:r>
              <a:rPr lang="nb-NO" sz="1800" dirty="0" smtClean="0"/>
              <a:t>innføring </a:t>
            </a:r>
            <a:r>
              <a:rPr lang="nb-NO" sz="1800" dirty="0"/>
              <a:t>av Helseplattformen – sørge for at de forstår den nye </a:t>
            </a:r>
            <a:r>
              <a:rPr lang="nb-NO" sz="1800" dirty="0" smtClean="0"/>
              <a:t/>
            </a:r>
            <a:br>
              <a:rPr lang="nb-NO" sz="1800" dirty="0" smtClean="0"/>
            </a:br>
            <a:r>
              <a:rPr lang="nb-NO" sz="1800" dirty="0" smtClean="0"/>
              <a:t>prosessen </a:t>
            </a:r>
            <a:r>
              <a:rPr lang="nb-NO" sz="1800" dirty="0"/>
              <a:t>og hvordan automatikken fungerer</a:t>
            </a:r>
          </a:p>
          <a:p>
            <a:pPr>
              <a:buFont typeface="Arial" panose="020B0604020202020204" pitchFamily="34" charset="0"/>
              <a:buChar char="•"/>
            </a:pPr>
            <a:r>
              <a:rPr lang="nb-NO" sz="1800" dirty="0"/>
              <a:t>etablere forvaltning av organisasjonsendring og funksjonskoder </a:t>
            </a:r>
            <a:r>
              <a:rPr lang="nb-NO" sz="1800" dirty="0" smtClean="0"/>
              <a:t/>
            </a:r>
            <a:br>
              <a:rPr lang="nb-NO" sz="1800" dirty="0" smtClean="0"/>
            </a:br>
            <a:r>
              <a:rPr lang="nb-NO" sz="1800" dirty="0" smtClean="0"/>
              <a:t>og </a:t>
            </a:r>
            <a:r>
              <a:rPr lang="nb-NO" sz="1800" dirty="0"/>
              <a:t>andre data som påvirker tilgangsstyring sammen med Helseplattformen</a:t>
            </a:r>
          </a:p>
        </p:txBody>
      </p:sp>
      <p:pic>
        <p:nvPicPr>
          <p:cNvPr id="12" name="Picture 2" descr="Bil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320" y="2492896"/>
            <a:ext cx="2088232" cy="2088232"/>
          </a:xfrm>
          <a:prstGeom prst="rect">
            <a:avLst/>
          </a:prstGeom>
          <a:solidFill>
            <a:srgbClr val="003B75"/>
          </a:solidFill>
        </p:spPr>
      </p:pic>
    </p:spTree>
    <p:extLst>
      <p:ext uri="{BB962C8B-B14F-4D97-AF65-F5344CB8AC3E}">
        <p14:creationId xmlns:p14="http://schemas.microsoft.com/office/powerpoint/2010/main" val="250059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23392" y="1484784"/>
            <a:ext cx="8064896" cy="3888432"/>
          </a:xfrm>
        </p:spPr>
        <p:txBody>
          <a:bodyPr/>
          <a:lstStyle/>
          <a:p>
            <a:pPr marL="0" indent="0">
              <a:buNone/>
            </a:pPr>
            <a:r>
              <a:rPr lang="nb-NO" sz="2400" dirty="0" smtClean="0"/>
              <a:t>Ofte stilte spørsmål</a:t>
            </a:r>
          </a:p>
          <a:p>
            <a:pPr marL="0" indent="0">
              <a:buNone/>
            </a:pPr>
            <a:r>
              <a:rPr lang="nb-NO" sz="1200" b="1" dirty="0" smtClean="0"/>
              <a:t>«</a:t>
            </a:r>
            <a:r>
              <a:rPr lang="nb-NO" sz="1200" b="1" dirty="0"/>
              <a:t>Jeg er formelt ansatt på en avdeling, men jobber på en eller flere andre enheter. Hvordan får jeg riktig tilgang til riktig vakt?»</a:t>
            </a:r>
          </a:p>
          <a:p>
            <a:pPr>
              <a:buFont typeface="Arial" panose="020B0604020202020204" pitchFamily="34" charset="0"/>
              <a:buChar char="•"/>
            </a:pPr>
            <a:r>
              <a:rPr lang="nb-NO" sz="1200" dirty="0"/>
              <a:t>Vaktene dine må være registrert i ressursstyringssystemet. Når du skal logge deg på Helseplattformen, vil du kunne velge mellom de ulike enhetene hvor du har registrerte vakter. Da velger du enheten for den gjeldende vakten. Tilgangsstyringen til Helseplattformen skal sørge for at du har riktige tilganger til riktig tid. </a:t>
            </a:r>
          </a:p>
          <a:p>
            <a:pPr>
              <a:buFont typeface="Arial" panose="020B0604020202020204" pitchFamily="34" charset="0"/>
              <a:buChar char="•"/>
            </a:pPr>
            <a:endParaRPr lang="nb-NO" sz="1200" dirty="0"/>
          </a:p>
          <a:p>
            <a:pPr marL="0" indent="0">
              <a:buNone/>
            </a:pPr>
            <a:r>
              <a:rPr lang="nb-NO" sz="1200" b="1" dirty="0"/>
              <a:t>«Hva om en jobber på en fridag uten at det er registrert arbeidstid i ressursstyringssystemet?»</a:t>
            </a:r>
          </a:p>
          <a:p>
            <a:pPr>
              <a:buFont typeface="Arial" panose="020B0604020202020204" pitchFamily="34" charset="0"/>
              <a:buChar char="•"/>
            </a:pPr>
            <a:r>
              <a:rPr lang="nb-NO" sz="1200" dirty="0"/>
              <a:t>Dersom tilgangen er knyttet til normalt arbeidssted som registrert i personalsystemet vil tilgangen være åpen. </a:t>
            </a:r>
          </a:p>
          <a:p>
            <a:pPr>
              <a:buFont typeface="Arial" panose="020B0604020202020204" pitchFamily="34" charset="0"/>
              <a:buChar char="•"/>
            </a:pPr>
            <a:r>
              <a:rPr lang="nb-NO" sz="1200" dirty="0"/>
              <a:t>Dersom tilgangen er knyttet til en vakt, må vakten registreres i ressursstyringssystemet for at tilgangen skal åpnes. Det betyr at du ikke vil ha tilgang dersom vakten ikke er registrert.</a:t>
            </a:r>
          </a:p>
          <a:p>
            <a:pPr>
              <a:buFont typeface="Arial" panose="020B0604020202020204" pitchFamily="34" charset="0"/>
              <a:buChar char="•"/>
            </a:pPr>
            <a:endParaRPr lang="nb-NO" sz="1200" dirty="0"/>
          </a:p>
          <a:p>
            <a:pPr marL="0" indent="0">
              <a:buNone/>
            </a:pPr>
            <a:r>
              <a:rPr lang="nb-NO" sz="1200" b="1" dirty="0"/>
              <a:t>«Hva om permisjon, ferie, avspasering er innvilget for en dag? Mister du da tilgangene?»</a:t>
            </a:r>
          </a:p>
          <a:p>
            <a:pPr>
              <a:buFont typeface="Arial" panose="020B0604020202020204" pitchFamily="34" charset="0"/>
              <a:buChar char="•"/>
            </a:pPr>
            <a:r>
              <a:rPr lang="nb-NO" sz="1200" dirty="0"/>
              <a:t>Lengre permisjoner registreres i ressursstyringssystemet og tilgangen stenges. Kortere fri-perioder som ferie, avspasering og lignende stenger ikke tilgangene dine.</a:t>
            </a:r>
          </a:p>
          <a:p>
            <a:pPr>
              <a:buFont typeface="Arial" panose="020B0604020202020204" pitchFamily="34" charset="0"/>
              <a:buChar char="•"/>
            </a:pPr>
            <a:endParaRPr lang="nb-NO" sz="1200" dirty="0"/>
          </a:p>
          <a:p>
            <a:pPr>
              <a:buFont typeface="Arial" panose="020B0604020202020204" pitchFamily="34" charset="0"/>
              <a:buChar char="•"/>
            </a:pPr>
            <a:r>
              <a:rPr lang="nb-NO" sz="1200" dirty="0"/>
              <a:t>Obs! Svarene på spørsmålene forutsetter at tilganger til Helseplattformen administreres fra brukerorganisasjonens HR-system (via integrasjon) og ikke gjennom HP IAM Selvbetjeningsportal.</a:t>
            </a:r>
          </a:p>
        </p:txBody>
      </p:sp>
    </p:spTree>
    <p:extLst>
      <p:ext uri="{BB962C8B-B14F-4D97-AF65-F5344CB8AC3E}">
        <p14:creationId xmlns:p14="http://schemas.microsoft.com/office/powerpoint/2010/main" val="5428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ktangel 7"/>
          <p:cNvSpPr/>
          <p:nvPr/>
        </p:nvSpPr>
        <p:spPr>
          <a:xfrm>
            <a:off x="0" y="1208526"/>
            <a:ext cx="12192000" cy="2592288"/>
          </a:xfrm>
          <a:prstGeom prst="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kstSylinder 90"/>
          <p:cNvSpPr txBox="1"/>
          <p:nvPr/>
        </p:nvSpPr>
        <p:spPr>
          <a:xfrm>
            <a:off x="5400198" y="4122178"/>
            <a:ext cx="898862" cy="584775"/>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smtClean="0">
                <a:ln>
                  <a:noFill/>
                </a:ln>
                <a:solidFill>
                  <a:srgbClr val="1F497D">
                    <a:lumMod val="75000"/>
                  </a:srgbClr>
                </a:solidFill>
                <a:effectLst/>
                <a:uLnTx/>
                <a:uFillTx/>
                <a:latin typeface="Calibri"/>
                <a:ea typeface="+mn-ea"/>
                <a:cs typeface="+mn-cs"/>
              </a:rPr>
              <a:t>IAM</a:t>
            </a:r>
            <a:endParaRPr kumimoji="0" lang="nb-NO" sz="32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92" name="Ellipse 91"/>
          <p:cNvSpPr/>
          <p:nvPr/>
        </p:nvSpPr>
        <p:spPr>
          <a:xfrm>
            <a:off x="934431" y="2886610"/>
            <a:ext cx="1561169" cy="1511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ihåndsform 17"/>
          <p:cNvSpPr/>
          <p:nvPr/>
        </p:nvSpPr>
        <p:spPr>
          <a:xfrm>
            <a:off x="524259" y="1744181"/>
            <a:ext cx="9501829" cy="3105389"/>
          </a:xfrm>
          <a:custGeom>
            <a:avLst/>
            <a:gdLst>
              <a:gd name="connsiteX0" fmla="*/ 120502 w 8264886"/>
              <a:gd name="connsiteY0" fmla="*/ 419904 h 2676380"/>
              <a:gd name="connsiteX1" fmla="*/ 7379555 w 8264886"/>
              <a:gd name="connsiteY1" fmla="*/ 139167 h 2676380"/>
              <a:gd name="connsiteX2" fmla="*/ 7596123 w 8264886"/>
              <a:gd name="connsiteY2" fmla="*/ 2360999 h 2676380"/>
              <a:gd name="connsiteX3" fmla="*/ 2422544 w 8264886"/>
              <a:gd name="connsiteY3" fmla="*/ 2665799 h 2676380"/>
              <a:gd name="connsiteX4" fmla="*/ 232797 w 8264886"/>
              <a:gd name="connsiteY4" fmla="*/ 2417146 h 2676380"/>
              <a:gd name="connsiteX5" fmla="*/ 168628 w 8264886"/>
              <a:gd name="connsiteY5" fmla="*/ 2401104 h 267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886" h="2676380">
                <a:moveTo>
                  <a:pt x="120502" y="419904"/>
                </a:moveTo>
                <a:cubicBezTo>
                  <a:pt x="3127060" y="117777"/>
                  <a:pt x="6133618" y="-184349"/>
                  <a:pt x="7379555" y="139167"/>
                </a:cubicBezTo>
                <a:cubicBezTo>
                  <a:pt x="8625492" y="462683"/>
                  <a:pt x="8422291" y="1939894"/>
                  <a:pt x="7596123" y="2360999"/>
                </a:cubicBezTo>
                <a:cubicBezTo>
                  <a:pt x="6769955" y="2782104"/>
                  <a:pt x="3649765" y="2656441"/>
                  <a:pt x="2422544" y="2665799"/>
                </a:cubicBezTo>
                <a:cubicBezTo>
                  <a:pt x="1195323" y="2675157"/>
                  <a:pt x="608450" y="2461262"/>
                  <a:pt x="232797" y="2417146"/>
                </a:cubicBezTo>
                <a:cubicBezTo>
                  <a:pt x="-142856" y="2373030"/>
                  <a:pt x="12886" y="2387067"/>
                  <a:pt x="168628" y="2401104"/>
                </a:cubicBezTo>
              </a:path>
            </a:pathLst>
          </a:cu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tel 1"/>
          <p:cNvSpPr>
            <a:spLocks noGrp="1"/>
          </p:cNvSpPr>
          <p:nvPr>
            <p:ph type="title"/>
          </p:nvPr>
        </p:nvSpPr>
        <p:spPr>
          <a:xfrm>
            <a:off x="609600" y="372037"/>
            <a:ext cx="10972800" cy="576064"/>
          </a:xfrm>
        </p:spPr>
        <p:txBody>
          <a:bodyPr>
            <a:normAutofit/>
          </a:bodyPr>
          <a:lstStyle/>
          <a:p>
            <a:r>
              <a:rPr lang="nb-NO" sz="3100" dirty="0" smtClean="0">
                <a:solidFill>
                  <a:schemeClr val="tx1"/>
                </a:solidFill>
              </a:rPr>
              <a:t>Prosess for opprettelse av tilganger til Helseplattformen</a:t>
            </a:r>
            <a:endParaRPr lang="nb-NO" sz="3100" dirty="0">
              <a:solidFill>
                <a:schemeClr val="tx1"/>
              </a:solidFill>
            </a:endParaRPr>
          </a:p>
        </p:txBody>
      </p:sp>
      <p:sp>
        <p:nvSpPr>
          <p:cNvPr id="4" name="TekstSylinder 3"/>
          <p:cNvSpPr txBox="1"/>
          <p:nvPr/>
        </p:nvSpPr>
        <p:spPr>
          <a:xfrm>
            <a:off x="1074016" y="1352962"/>
            <a:ext cx="15762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smtClean="0">
                <a:ln>
                  <a:noFill/>
                </a:ln>
                <a:solidFill>
                  <a:srgbClr val="1F497D">
                    <a:lumMod val="75000"/>
                  </a:srgbClr>
                </a:solidFill>
                <a:effectLst/>
                <a:uLnTx/>
                <a:uFillTx/>
                <a:latin typeface="Calibri"/>
                <a:ea typeface="+mn-ea"/>
                <a:cs typeface="+mn-cs"/>
              </a:rPr>
              <a:t>Registrering av nyansatte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Nyansatte registreres som en ny identitet i HR-system og smartkort utstedes</a:t>
            </a:r>
            <a:endParaRPr kumimoji="0" lang="nb-NO"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5" name="TekstSylinder 4"/>
          <p:cNvSpPr txBox="1"/>
          <p:nvPr/>
        </p:nvSpPr>
        <p:spPr>
          <a:xfrm>
            <a:off x="4735910" y="1208946"/>
            <a:ext cx="15631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smtClean="0">
                <a:ln>
                  <a:noFill/>
                </a:ln>
                <a:solidFill>
                  <a:srgbClr val="1F497D">
                    <a:lumMod val="75000"/>
                  </a:srgbClr>
                </a:solidFill>
                <a:effectLst/>
                <a:uLnTx/>
                <a:uFillTx/>
                <a:latin typeface="Calibri"/>
                <a:ea typeface="+mn-ea"/>
                <a:cs typeface="+mn-cs"/>
              </a:rPr>
              <a:t>Bestilling av tilganger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Tilganger og bruker kan deretter bestilles (manuelt eller automatisk)</a:t>
            </a:r>
            <a:endParaRPr kumimoji="0" lang="nb-NO"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6" name="TekstSylinder 5"/>
          <p:cNvSpPr txBox="1"/>
          <p:nvPr/>
        </p:nvSpPr>
        <p:spPr>
          <a:xfrm>
            <a:off x="9097261" y="1327861"/>
            <a:ext cx="161961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smtClean="0">
                <a:ln>
                  <a:noFill/>
                </a:ln>
                <a:solidFill>
                  <a:srgbClr val="1F497D">
                    <a:lumMod val="75000"/>
                  </a:srgbClr>
                </a:solidFill>
                <a:effectLst/>
                <a:uLnTx/>
                <a:uFillTx/>
                <a:latin typeface="Calibri"/>
                <a:ea typeface="+mn-ea"/>
                <a:cs typeface="+mn-cs"/>
              </a:rPr>
              <a:t>Godkjenning av tilganger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Tilganger gis av tilgangsgiver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(manuelt eller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automatisk)</a:t>
            </a:r>
            <a:endParaRPr kumimoji="0" lang="nb-NO"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7" name="TekstSylinder 6"/>
          <p:cNvSpPr txBox="1"/>
          <p:nvPr/>
        </p:nvSpPr>
        <p:spPr>
          <a:xfrm>
            <a:off x="9066067" y="4552206"/>
            <a:ext cx="21073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smtClean="0">
                <a:ln>
                  <a:noFill/>
                </a:ln>
                <a:solidFill>
                  <a:srgbClr val="1F497D">
                    <a:lumMod val="75000"/>
                  </a:srgbClr>
                </a:solidFill>
                <a:effectLst/>
                <a:uLnTx/>
                <a:uFillTx/>
                <a:latin typeface="Calibri"/>
                <a:ea typeface="+mn-ea"/>
                <a:cs typeface="+mn-cs"/>
              </a:rPr>
              <a:t>Overføring av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sng" strike="noStrike" kern="1200" cap="none" spc="0" normalizeH="0" baseline="0" noProof="0" dirty="0" smtClean="0">
                <a:ln>
                  <a:noFill/>
                </a:ln>
                <a:solidFill>
                  <a:srgbClr val="1F497D">
                    <a:lumMod val="75000"/>
                  </a:srgbClr>
                </a:solidFill>
                <a:effectLst/>
                <a:uLnTx/>
                <a:uFillTx/>
                <a:latin typeface="Calibri"/>
                <a:ea typeface="+mn-ea"/>
                <a:cs typeface="+mn-cs"/>
              </a:rPr>
              <a:t>Relevant</a:t>
            </a: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 identitetsdata flyter «kontinuerlig» fra virksomhetens HR-system til et felles identitetslager </a:t>
            </a:r>
            <a:endParaRPr kumimoji="0" lang="nb-NO"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9" name="TekstSylinder 8"/>
          <p:cNvSpPr txBox="1"/>
          <p:nvPr/>
        </p:nvSpPr>
        <p:spPr>
          <a:xfrm>
            <a:off x="5185895" y="4979341"/>
            <a:ext cx="16880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smtClean="0">
                <a:ln>
                  <a:noFill/>
                </a:ln>
                <a:solidFill>
                  <a:srgbClr val="1F497D">
                    <a:lumMod val="75000"/>
                  </a:srgbClr>
                </a:solidFill>
                <a:effectLst/>
                <a:uLnTx/>
                <a:uFillTx/>
                <a:latin typeface="Calibri"/>
                <a:ea typeface="+mn-ea"/>
                <a:cs typeface="+mn-cs"/>
              </a:rPr>
              <a:t>Effektuering av tilgang til HP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Basert på identitetsdataen opprettes det brukere og tilganger til HP</a:t>
            </a:r>
            <a:endParaRPr kumimoji="0" lang="nb-NO"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12" name="Ellipse 11"/>
          <p:cNvSpPr/>
          <p:nvPr/>
        </p:nvSpPr>
        <p:spPr>
          <a:xfrm>
            <a:off x="934431" y="2011688"/>
            <a:ext cx="360040" cy="32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white"/>
                </a:solidFill>
                <a:effectLst/>
                <a:uLnTx/>
                <a:uFillTx/>
                <a:latin typeface="Calibri"/>
                <a:ea typeface="+mn-ea"/>
                <a:cs typeface="+mn-cs"/>
              </a:rPr>
              <a:t>1</a:t>
            </a: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Ellipse 12"/>
          <p:cNvSpPr/>
          <p:nvPr/>
        </p:nvSpPr>
        <p:spPr>
          <a:xfrm>
            <a:off x="4383891" y="1649338"/>
            <a:ext cx="360040" cy="32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Ellipse 13"/>
          <p:cNvSpPr/>
          <p:nvPr/>
        </p:nvSpPr>
        <p:spPr>
          <a:xfrm>
            <a:off x="8736926" y="1689922"/>
            <a:ext cx="360040" cy="32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white"/>
                </a:solidFill>
                <a:effectLst/>
                <a:uLnTx/>
                <a:uFillTx/>
                <a:latin typeface="Calibri"/>
                <a:ea typeface="+mn-ea"/>
                <a:cs typeface="+mn-cs"/>
              </a:rPr>
              <a:t>3</a:t>
            </a: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Ellipse 14"/>
          <p:cNvSpPr/>
          <p:nvPr/>
        </p:nvSpPr>
        <p:spPr>
          <a:xfrm>
            <a:off x="8710896" y="4438038"/>
            <a:ext cx="360040" cy="32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6" name="Ellipse 15"/>
          <p:cNvSpPr/>
          <p:nvPr/>
        </p:nvSpPr>
        <p:spPr>
          <a:xfrm>
            <a:off x="5690094" y="4634101"/>
            <a:ext cx="360040" cy="32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white"/>
                </a:solidFill>
                <a:effectLst/>
                <a:uLnTx/>
                <a:uFillTx/>
                <a:latin typeface="Calibri"/>
                <a:ea typeface="+mn-ea"/>
                <a:cs typeface="+mn-cs"/>
              </a:rPr>
              <a:t>5</a:t>
            </a: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Ellipse 16"/>
          <p:cNvSpPr/>
          <p:nvPr/>
        </p:nvSpPr>
        <p:spPr>
          <a:xfrm>
            <a:off x="1671550" y="4552206"/>
            <a:ext cx="360040" cy="32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a:ea typeface="+mn-ea"/>
                <a:cs typeface="+mn-cs"/>
              </a:rPr>
              <a:t>6</a:t>
            </a:r>
          </a:p>
        </p:txBody>
      </p:sp>
      <p:sp>
        <p:nvSpPr>
          <p:cNvPr id="21" name="Rektangel 20"/>
          <p:cNvSpPr/>
          <p:nvPr/>
        </p:nvSpPr>
        <p:spPr>
          <a:xfrm>
            <a:off x="1301228" y="5167006"/>
            <a:ext cx="868734" cy="276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Likebent trekant 18"/>
          <p:cNvSpPr/>
          <p:nvPr/>
        </p:nvSpPr>
        <p:spPr>
          <a:xfrm rot="16722204">
            <a:off x="349308" y="4360066"/>
            <a:ext cx="349902" cy="30217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kstSylinder 9"/>
          <p:cNvSpPr txBox="1"/>
          <p:nvPr/>
        </p:nvSpPr>
        <p:spPr>
          <a:xfrm>
            <a:off x="1276509" y="3904687"/>
            <a:ext cx="14401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smtClean="0">
                <a:ln>
                  <a:noFill/>
                </a:ln>
                <a:solidFill>
                  <a:srgbClr val="1F497D">
                    <a:lumMod val="75000"/>
                  </a:srgbClr>
                </a:solidFill>
                <a:effectLst/>
                <a:uLnTx/>
                <a:uFillTx/>
                <a:latin typeface="Calibri"/>
                <a:ea typeface="+mn-ea"/>
                <a:cs typeface="+mn-cs"/>
              </a:rPr>
              <a:t>Innlogging mulig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smtClean="0">
                <a:ln>
                  <a:noFill/>
                </a:ln>
                <a:solidFill>
                  <a:srgbClr val="1F497D">
                    <a:lumMod val="75000"/>
                  </a:srgbClr>
                </a:solidFill>
                <a:effectLst/>
                <a:uLnTx/>
                <a:uFillTx/>
                <a:latin typeface="Calibri"/>
                <a:ea typeface="+mn-ea"/>
                <a:cs typeface="+mn-cs"/>
              </a:rPr>
              <a:t>Brukere kan nå logge på Helseplattformen via Citrix</a:t>
            </a:r>
            <a:endParaRPr kumimoji="0" lang="nb-NO"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29" name="Frihåndsform 28"/>
          <p:cNvSpPr/>
          <p:nvPr/>
        </p:nvSpPr>
        <p:spPr>
          <a:xfrm>
            <a:off x="0" y="1380607"/>
            <a:ext cx="826369" cy="859227"/>
          </a:xfrm>
          <a:custGeom>
            <a:avLst/>
            <a:gdLst>
              <a:gd name="connsiteX0" fmla="*/ 0 w 778318"/>
              <a:gd name="connsiteY0" fmla="*/ 8732 h 971869"/>
              <a:gd name="connsiteX1" fmla="*/ 344905 w 778318"/>
              <a:gd name="connsiteY1" fmla="*/ 40817 h 971869"/>
              <a:gd name="connsiteX2" fmla="*/ 144379 w 778318"/>
              <a:gd name="connsiteY2" fmla="*/ 329574 h 971869"/>
              <a:gd name="connsiteX3" fmla="*/ 778042 w 778318"/>
              <a:gd name="connsiteY3" fmla="*/ 377701 h 971869"/>
              <a:gd name="connsiteX4" fmla="*/ 56147 w 778318"/>
              <a:gd name="connsiteY4" fmla="*/ 899069 h 971869"/>
              <a:gd name="connsiteX5" fmla="*/ 681790 w 778318"/>
              <a:gd name="connsiteY5" fmla="*/ 955217 h 97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318" h="971869">
                <a:moveTo>
                  <a:pt x="0" y="8732"/>
                </a:moveTo>
                <a:cubicBezTo>
                  <a:pt x="160421" y="-1963"/>
                  <a:pt x="320842" y="-12657"/>
                  <a:pt x="344905" y="40817"/>
                </a:cubicBezTo>
                <a:cubicBezTo>
                  <a:pt x="368968" y="94291"/>
                  <a:pt x="72190" y="273427"/>
                  <a:pt x="144379" y="329574"/>
                </a:cubicBezTo>
                <a:cubicBezTo>
                  <a:pt x="216569" y="385721"/>
                  <a:pt x="792747" y="282785"/>
                  <a:pt x="778042" y="377701"/>
                </a:cubicBezTo>
                <a:cubicBezTo>
                  <a:pt x="763337" y="472617"/>
                  <a:pt x="72189" y="802816"/>
                  <a:pt x="56147" y="899069"/>
                </a:cubicBezTo>
                <a:cubicBezTo>
                  <a:pt x="40105" y="995322"/>
                  <a:pt x="360947" y="975269"/>
                  <a:pt x="681790" y="955217"/>
                </a:cubicBezTo>
              </a:path>
            </a:pathLst>
          </a:cu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ktangel 29"/>
          <p:cNvSpPr/>
          <p:nvPr/>
        </p:nvSpPr>
        <p:spPr>
          <a:xfrm>
            <a:off x="1642059" y="4955867"/>
            <a:ext cx="406805" cy="61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Pil høyre 30"/>
          <p:cNvSpPr/>
          <p:nvPr/>
        </p:nvSpPr>
        <p:spPr>
          <a:xfrm>
            <a:off x="1301227" y="5116610"/>
            <a:ext cx="596283"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Freeform 38">
            <a:extLst>
              <a:ext uri="{FF2B5EF4-FFF2-40B4-BE49-F238E27FC236}">
                <a16:creationId xmlns:a16="http://schemas.microsoft.com/office/drawing/2014/main" id="{02B3AA39-D05A-4CCC-AAE7-D5C75460B856}"/>
              </a:ext>
            </a:extLst>
          </p:cNvPr>
          <p:cNvSpPr>
            <a:spLocks noChangeAspect="1" noEditPoints="1"/>
          </p:cNvSpPr>
          <p:nvPr/>
        </p:nvSpPr>
        <p:spPr bwMode="auto">
          <a:xfrm>
            <a:off x="1099394" y="2333454"/>
            <a:ext cx="722688" cy="634591"/>
          </a:xfrm>
          <a:custGeom>
            <a:avLst/>
            <a:gdLst>
              <a:gd name="T0" fmla="*/ 2147483647 w 5758"/>
              <a:gd name="T1" fmla="*/ 2147483647 h 4763"/>
              <a:gd name="T2" fmla="*/ 2147483647 w 5758"/>
              <a:gd name="T3" fmla="*/ 2147483647 h 4763"/>
              <a:gd name="T4" fmla="*/ 2147483647 w 5758"/>
              <a:gd name="T5" fmla="*/ 2147483647 h 4763"/>
              <a:gd name="T6" fmla="*/ 2147483647 w 5758"/>
              <a:gd name="T7" fmla="*/ 2147483647 h 4763"/>
              <a:gd name="T8" fmla="*/ 2147483647 w 5758"/>
              <a:gd name="T9" fmla="*/ 2147483647 h 4763"/>
              <a:gd name="T10" fmla="*/ 2147483647 w 5758"/>
              <a:gd name="T11" fmla="*/ 2147483647 h 4763"/>
              <a:gd name="T12" fmla="*/ 2147483647 w 5758"/>
              <a:gd name="T13" fmla="*/ 2147483647 h 4763"/>
              <a:gd name="T14" fmla="*/ 2147483647 w 5758"/>
              <a:gd name="T15" fmla="*/ 2147483647 h 4763"/>
              <a:gd name="T16" fmla="*/ 2147483647 w 5758"/>
              <a:gd name="T17" fmla="*/ 2147483647 h 4763"/>
              <a:gd name="T18" fmla="*/ 2147483647 w 5758"/>
              <a:gd name="T19" fmla="*/ 2147483647 h 4763"/>
              <a:gd name="T20" fmla="*/ 2147483647 w 5758"/>
              <a:gd name="T21" fmla="*/ 2147483647 h 4763"/>
              <a:gd name="T22" fmla="*/ 2147483647 w 5758"/>
              <a:gd name="T23" fmla="*/ 2147483647 h 4763"/>
              <a:gd name="T24" fmla="*/ 2147483647 w 5758"/>
              <a:gd name="T25" fmla="*/ 2147483647 h 4763"/>
              <a:gd name="T26" fmla="*/ 2147483647 w 5758"/>
              <a:gd name="T27" fmla="*/ 2147483647 h 4763"/>
              <a:gd name="T28" fmla="*/ 2147483647 w 5758"/>
              <a:gd name="T29" fmla="*/ 2147483647 h 4763"/>
              <a:gd name="T30" fmla="*/ 2147483647 w 5758"/>
              <a:gd name="T31" fmla="*/ 2147483647 h 4763"/>
              <a:gd name="T32" fmla="*/ 2147483647 w 5758"/>
              <a:gd name="T33" fmla="*/ 2147483647 h 4763"/>
              <a:gd name="T34" fmla="*/ 2147483647 w 5758"/>
              <a:gd name="T35" fmla="*/ 2147483647 h 4763"/>
              <a:gd name="T36" fmla="*/ 2147483647 w 5758"/>
              <a:gd name="T37" fmla="*/ 2147483647 h 4763"/>
              <a:gd name="T38" fmla="*/ 2147483647 w 5758"/>
              <a:gd name="T39" fmla="*/ 2147483647 h 4763"/>
              <a:gd name="T40" fmla="*/ 2147483647 w 5758"/>
              <a:gd name="T41" fmla="*/ 2147483647 h 4763"/>
              <a:gd name="T42" fmla="*/ 2147483647 w 5758"/>
              <a:gd name="T43" fmla="*/ 2147483647 h 4763"/>
              <a:gd name="T44" fmla="*/ 2147483647 w 5758"/>
              <a:gd name="T45" fmla="*/ 2147483647 h 4763"/>
              <a:gd name="T46" fmla="*/ 2147483647 w 5758"/>
              <a:gd name="T47" fmla="*/ 2147483647 h 4763"/>
              <a:gd name="T48" fmla="*/ 2147483647 w 5758"/>
              <a:gd name="T49" fmla="*/ 2147483647 h 4763"/>
              <a:gd name="T50" fmla="*/ 2147483647 w 5758"/>
              <a:gd name="T51" fmla="*/ 2147483647 h 4763"/>
              <a:gd name="T52" fmla="*/ 2147483647 w 5758"/>
              <a:gd name="T53" fmla="*/ 2147483647 h 4763"/>
              <a:gd name="T54" fmla="*/ 2147483647 w 5758"/>
              <a:gd name="T55" fmla="*/ 2147483647 h 4763"/>
              <a:gd name="T56" fmla="*/ 2147483647 w 5758"/>
              <a:gd name="T57" fmla="*/ 2147483647 h 4763"/>
              <a:gd name="T58" fmla="*/ 2147483647 w 5758"/>
              <a:gd name="T59" fmla="*/ 2147483647 h 4763"/>
              <a:gd name="T60" fmla="*/ 2147483647 w 5758"/>
              <a:gd name="T61" fmla="*/ 2147483647 h 4763"/>
              <a:gd name="T62" fmla="*/ 2147483647 w 5758"/>
              <a:gd name="T63" fmla="*/ 2147483647 h 4763"/>
              <a:gd name="T64" fmla="*/ 2147483647 w 5758"/>
              <a:gd name="T65" fmla="*/ 2147483647 h 4763"/>
              <a:gd name="T66" fmla="*/ 2147483647 w 5758"/>
              <a:gd name="T67" fmla="*/ 2147483647 h 4763"/>
              <a:gd name="T68" fmla="*/ 2147483647 w 5758"/>
              <a:gd name="T69" fmla="*/ 2147483647 h 4763"/>
              <a:gd name="T70" fmla="*/ 2147483647 w 5758"/>
              <a:gd name="T71" fmla="*/ 2147483647 h 4763"/>
              <a:gd name="T72" fmla="*/ 2147483647 w 5758"/>
              <a:gd name="T73" fmla="*/ 2147483647 h 4763"/>
              <a:gd name="T74" fmla="*/ 2147483647 w 5758"/>
              <a:gd name="T75" fmla="*/ 2147483647 h 4763"/>
              <a:gd name="T76" fmla="*/ 2147483647 w 5758"/>
              <a:gd name="T77" fmla="*/ 2147483647 h 4763"/>
              <a:gd name="T78" fmla="*/ 2147483647 w 5758"/>
              <a:gd name="T79" fmla="*/ 2147483647 h 4763"/>
              <a:gd name="T80" fmla="*/ 2147483647 w 5758"/>
              <a:gd name="T81" fmla="*/ 2147483647 h 4763"/>
              <a:gd name="T82" fmla="*/ 2147483647 w 5758"/>
              <a:gd name="T83" fmla="*/ 2147483647 h 4763"/>
              <a:gd name="T84" fmla="*/ 2147483647 w 5758"/>
              <a:gd name="T85" fmla="*/ 2147483647 h 4763"/>
              <a:gd name="T86" fmla="*/ 2147483647 w 5758"/>
              <a:gd name="T87" fmla="*/ 2147483647 h 4763"/>
              <a:gd name="T88" fmla="*/ 2147483647 w 5758"/>
              <a:gd name="T89" fmla="*/ 2147483647 h 4763"/>
              <a:gd name="T90" fmla="*/ 2147483647 w 5758"/>
              <a:gd name="T91" fmla="*/ 2147483647 h 4763"/>
              <a:gd name="T92" fmla="*/ 2147483647 w 5758"/>
              <a:gd name="T93" fmla="*/ 2147483647 h 4763"/>
              <a:gd name="T94" fmla="*/ 2147483647 w 5758"/>
              <a:gd name="T95" fmla="*/ 2147483647 h 4763"/>
              <a:gd name="T96" fmla="*/ 2147483647 w 5758"/>
              <a:gd name="T97" fmla="*/ 2147483647 h 4763"/>
              <a:gd name="T98" fmla="*/ 2147483647 w 5758"/>
              <a:gd name="T99" fmla="*/ 2147483647 h 4763"/>
              <a:gd name="T100" fmla="*/ 2147483647 w 5758"/>
              <a:gd name="T101" fmla="*/ 2147483647 h 4763"/>
              <a:gd name="T102" fmla="*/ 2147483647 w 5758"/>
              <a:gd name="T103" fmla="*/ 2147483647 h 4763"/>
              <a:gd name="T104" fmla="*/ 2147483647 w 5758"/>
              <a:gd name="T105" fmla="*/ 2147483647 h 4763"/>
              <a:gd name="T106" fmla="*/ 2147483647 w 5758"/>
              <a:gd name="T107" fmla="*/ 2147483647 h 4763"/>
              <a:gd name="T108" fmla="*/ 2147483647 w 5758"/>
              <a:gd name="T109" fmla="*/ 2147483647 h 4763"/>
              <a:gd name="T110" fmla="*/ 2147483647 w 5758"/>
              <a:gd name="T111" fmla="*/ 2147483647 h 4763"/>
              <a:gd name="T112" fmla="*/ 2147483647 w 5758"/>
              <a:gd name="T113" fmla="*/ 2147483647 h 4763"/>
              <a:gd name="T114" fmla="*/ 2147483647 w 5758"/>
              <a:gd name="T115" fmla="*/ 2147483647 h 4763"/>
              <a:gd name="T116" fmla="*/ 0 w 5758"/>
              <a:gd name="T117" fmla="*/ 2147483647 h 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58"/>
              <a:gd name="T178" fmla="*/ 0 h 4763"/>
              <a:gd name="T179" fmla="*/ 5758 w 5758"/>
              <a:gd name="T180" fmla="*/ 4763 h 4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58" h="4763">
                <a:moveTo>
                  <a:pt x="1914" y="3397"/>
                </a:moveTo>
                <a:lnTo>
                  <a:pt x="1914" y="3421"/>
                </a:lnTo>
                <a:lnTo>
                  <a:pt x="2642" y="3421"/>
                </a:lnTo>
                <a:lnTo>
                  <a:pt x="2642" y="3379"/>
                </a:lnTo>
                <a:lnTo>
                  <a:pt x="2856" y="3434"/>
                </a:lnTo>
                <a:lnTo>
                  <a:pt x="2856" y="3300"/>
                </a:lnTo>
                <a:lnTo>
                  <a:pt x="2254" y="3148"/>
                </a:lnTo>
                <a:lnTo>
                  <a:pt x="1998" y="3266"/>
                </a:lnTo>
                <a:lnTo>
                  <a:pt x="1983" y="3269"/>
                </a:lnTo>
                <a:lnTo>
                  <a:pt x="1970" y="3269"/>
                </a:lnTo>
                <a:lnTo>
                  <a:pt x="1964" y="3269"/>
                </a:lnTo>
                <a:lnTo>
                  <a:pt x="1959" y="3266"/>
                </a:lnTo>
                <a:lnTo>
                  <a:pt x="1956" y="3264"/>
                </a:lnTo>
                <a:lnTo>
                  <a:pt x="1953" y="3261"/>
                </a:lnTo>
                <a:lnTo>
                  <a:pt x="1951" y="3256"/>
                </a:lnTo>
                <a:lnTo>
                  <a:pt x="1949" y="3252"/>
                </a:lnTo>
                <a:lnTo>
                  <a:pt x="1951" y="3247"/>
                </a:lnTo>
                <a:lnTo>
                  <a:pt x="1953" y="3240"/>
                </a:lnTo>
                <a:lnTo>
                  <a:pt x="1956" y="3234"/>
                </a:lnTo>
                <a:lnTo>
                  <a:pt x="1961" y="3227"/>
                </a:lnTo>
                <a:lnTo>
                  <a:pt x="1967" y="3221"/>
                </a:lnTo>
                <a:lnTo>
                  <a:pt x="1975" y="3213"/>
                </a:lnTo>
                <a:lnTo>
                  <a:pt x="2180" y="3073"/>
                </a:lnTo>
                <a:lnTo>
                  <a:pt x="2198" y="3060"/>
                </a:lnTo>
                <a:lnTo>
                  <a:pt x="2217" y="3047"/>
                </a:lnTo>
                <a:lnTo>
                  <a:pt x="2238" y="3036"/>
                </a:lnTo>
                <a:lnTo>
                  <a:pt x="2262" y="3024"/>
                </a:lnTo>
                <a:lnTo>
                  <a:pt x="2288" y="3016"/>
                </a:lnTo>
                <a:lnTo>
                  <a:pt x="2315" y="3010"/>
                </a:lnTo>
                <a:lnTo>
                  <a:pt x="2344" y="3007"/>
                </a:lnTo>
                <a:lnTo>
                  <a:pt x="2375" y="3005"/>
                </a:lnTo>
                <a:lnTo>
                  <a:pt x="2856" y="3015"/>
                </a:lnTo>
                <a:lnTo>
                  <a:pt x="2856" y="2886"/>
                </a:lnTo>
                <a:lnTo>
                  <a:pt x="2380" y="2876"/>
                </a:lnTo>
                <a:lnTo>
                  <a:pt x="2359" y="2876"/>
                </a:lnTo>
                <a:lnTo>
                  <a:pt x="2338" y="2878"/>
                </a:lnTo>
                <a:lnTo>
                  <a:pt x="2317" y="2879"/>
                </a:lnTo>
                <a:lnTo>
                  <a:pt x="2297" y="2883"/>
                </a:lnTo>
                <a:lnTo>
                  <a:pt x="2259" y="2892"/>
                </a:lnTo>
                <a:lnTo>
                  <a:pt x="2222" y="2904"/>
                </a:lnTo>
                <a:lnTo>
                  <a:pt x="2188" y="2920"/>
                </a:lnTo>
                <a:lnTo>
                  <a:pt x="2154" y="2936"/>
                </a:lnTo>
                <a:lnTo>
                  <a:pt x="2125" y="2955"/>
                </a:lnTo>
                <a:lnTo>
                  <a:pt x="2096" y="2974"/>
                </a:lnTo>
                <a:lnTo>
                  <a:pt x="1859" y="3161"/>
                </a:lnTo>
                <a:lnTo>
                  <a:pt x="1841" y="3182"/>
                </a:lnTo>
                <a:lnTo>
                  <a:pt x="1825" y="3200"/>
                </a:lnTo>
                <a:lnTo>
                  <a:pt x="1812" y="3219"/>
                </a:lnTo>
                <a:lnTo>
                  <a:pt x="1803" y="3239"/>
                </a:lnTo>
                <a:lnTo>
                  <a:pt x="1796" y="3258"/>
                </a:lnTo>
                <a:lnTo>
                  <a:pt x="1793" y="3277"/>
                </a:lnTo>
                <a:lnTo>
                  <a:pt x="1793" y="3297"/>
                </a:lnTo>
                <a:lnTo>
                  <a:pt x="1798" y="3318"/>
                </a:lnTo>
                <a:lnTo>
                  <a:pt x="1806" y="3337"/>
                </a:lnTo>
                <a:lnTo>
                  <a:pt x="1816" y="3353"/>
                </a:lnTo>
                <a:lnTo>
                  <a:pt x="1829" y="3366"/>
                </a:lnTo>
                <a:lnTo>
                  <a:pt x="1841" y="3376"/>
                </a:lnTo>
                <a:lnTo>
                  <a:pt x="1858" y="3385"/>
                </a:lnTo>
                <a:lnTo>
                  <a:pt x="1875" y="3390"/>
                </a:lnTo>
                <a:lnTo>
                  <a:pt x="1895" y="3395"/>
                </a:lnTo>
                <a:lnTo>
                  <a:pt x="1914" y="3397"/>
                </a:lnTo>
                <a:close/>
                <a:moveTo>
                  <a:pt x="4150" y="1275"/>
                </a:moveTo>
                <a:lnTo>
                  <a:pt x="4150" y="1275"/>
                </a:lnTo>
                <a:lnTo>
                  <a:pt x="4176" y="1275"/>
                </a:lnTo>
                <a:lnTo>
                  <a:pt x="4203" y="1271"/>
                </a:lnTo>
                <a:lnTo>
                  <a:pt x="4229" y="1268"/>
                </a:lnTo>
                <a:lnTo>
                  <a:pt x="4253" y="1263"/>
                </a:lnTo>
                <a:lnTo>
                  <a:pt x="4279" y="1257"/>
                </a:lnTo>
                <a:lnTo>
                  <a:pt x="4303" y="1249"/>
                </a:lnTo>
                <a:lnTo>
                  <a:pt x="4327" y="1241"/>
                </a:lnTo>
                <a:lnTo>
                  <a:pt x="4350" y="1231"/>
                </a:lnTo>
                <a:lnTo>
                  <a:pt x="4372" y="1218"/>
                </a:lnTo>
                <a:lnTo>
                  <a:pt x="4395" y="1207"/>
                </a:lnTo>
                <a:lnTo>
                  <a:pt x="4416" y="1192"/>
                </a:lnTo>
                <a:lnTo>
                  <a:pt x="4437" y="1178"/>
                </a:lnTo>
                <a:lnTo>
                  <a:pt x="4456" y="1162"/>
                </a:lnTo>
                <a:lnTo>
                  <a:pt x="4476" y="1146"/>
                </a:lnTo>
                <a:lnTo>
                  <a:pt x="4495" y="1128"/>
                </a:lnTo>
                <a:lnTo>
                  <a:pt x="4511" y="1110"/>
                </a:lnTo>
                <a:lnTo>
                  <a:pt x="4529" y="1089"/>
                </a:lnTo>
                <a:lnTo>
                  <a:pt x="4545" y="1070"/>
                </a:lnTo>
                <a:lnTo>
                  <a:pt x="4559" y="1049"/>
                </a:lnTo>
                <a:lnTo>
                  <a:pt x="4574" y="1026"/>
                </a:lnTo>
                <a:lnTo>
                  <a:pt x="4587" y="1004"/>
                </a:lnTo>
                <a:lnTo>
                  <a:pt x="4598" y="981"/>
                </a:lnTo>
                <a:lnTo>
                  <a:pt x="4609" y="957"/>
                </a:lnTo>
                <a:lnTo>
                  <a:pt x="4619" y="931"/>
                </a:lnTo>
                <a:lnTo>
                  <a:pt x="4629" y="907"/>
                </a:lnTo>
                <a:lnTo>
                  <a:pt x="4637" y="881"/>
                </a:lnTo>
                <a:lnTo>
                  <a:pt x="4643" y="856"/>
                </a:lnTo>
                <a:lnTo>
                  <a:pt x="4648" y="828"/>
                </a:lnTo>
                <a:lnTo>
                  <a:pt x="4653" y="801"/>
                </a:lnTo>
                <a:lnTo>
                  <a:pt x="4656" y="773"/>
                </a:lnTo>
                <a:lnTo>
                  <a:pt x="4658" y="746"/>
                </a:lnTo>
                <a:lnTo>
                  <a:pt x="4659" y="719"/>
                </a:lnTo>
                <a:lnTo>
                  <a:pt x="4659" y="479"/>
                </a:lnTo>
                <a:lnTo>
                  <a:pt x="4658" y="451"/>
                </a:lnTo>
                <a:lnTo>
                  <a:pt x="4656" y="424"/>
                </a:lnTo>
                <a:lnTo>
                  <a:pt x="4653" y="398"/>
                </a:lnTo>
                <a:lnTo>
                  <a:pt x="4650" y="372"/>
                </a:lnTo>
                <a:lnTo>
                  <a:pt x="4645" y="346"/>
                </a:lnTo>
                <a:lnTo>
                  <a:pt x="4638" y="322"/>
                </a:lnTo>
                <a:lnTo>
                  <a:pt x="4632" y="300"/>
                </a:lnTo>
                <a:lnTo>
                  <a:pt x="4624" y="277"/>
                </a:lnTo>
                <a:lnTo>
                  <a:pt x="4616" y="256"/>
                </a:lnTo>
                <a:lnTo>
                  <a:pt x="4606" y="235"/>
                </a:lnTo>
                <a:lnTo>
                  <a:pt x="4596" y="214"/>
                </a:lnTo>
                <a:lnTo>
                  <a:pt x="4585" y="195"/>
                </a:lnTo>
                <a:lnTo>
                  <a:pt x="4563" y="160"/>
                </a:lnTo>
                <a:lnTo>
                  <a:pt x="4537" y="129"/>
                </a:lnTo>
                <a:lnTo>
                  <a:pt x="4511" y="100"/>
                </a:lnTo>
                <a:lnTo>
                  <a:pt x="4482" y="74"/>
                </a:lnTo>
                <a:lnTo>
                  <a:pt x="4455" y="53"/>
                </a:lnTo>
                <a:lnTo>
                  <a:pt x="4426" y="35"/>
                </a:lnTo>
                <a:lnTo>
                  <a:pt x="4397" y="23"/>
                </a:lnTo>
                <a:lnTo>
                  <a:pt x="4368" y="13"/>
                </a:lnTo>
                <a:lnTo>
                  <a:pt x="4340" y="6"/>
                </a:lnTo>
                <a:lnTo>
                  <a:pt x="4313" y="5"/>
                </a:lnTo>
                <a:lnTo>
                  <a:pt x="3643" y="0"/>
                </a:lnTo>
                <a:lnTo>
                  <a:pt x="3643" y="110"/>
                </a:lnTo>
                <a:lnTo>
                  <a:pt x="3817" y="147"/>
                </a:lnTo>
                <a:lnTo>
                  <a:pt x="3797" y="166"/>
                </a:lnTo>
                <a:lnTo>
                  <a:pt x="3778" y="187"/>
                </a:lnTo>
                <a:lnTo>
                  <a:pt x="3760" y="209"/>
                </a:lnTo>
                <a:lnTo>
                  <a:pt x="3743" y="232"/>
                </a:lnTo>
                <a:lnTo>
                  <a:pt x="3728" y="256"/>
                </a:lnTo>
                <a:lnTo>
                  <a:pt x="3714" y="282"/>
                </a:lnTo>
                <a:lnTo>
                  <a:pt x="3701" y="308"/>
                </a:lnTo>
                <a:lnTo>
                  <a:pt x="3688" y="334"/>
                </a:lnTo>
                <a:lnTo>
                  <a:pt x="3676" y="361"/>
                </a:lnTo>
                <a:lnTo>
                  <a:pt x="3668" y="388"/>
                </a:lnTo>
                <a:lnTo>
                  <a:pt x="3660" y="417"/>
                </a:lnTo>
                <a:lnTo>
                  <a:pt x="3652" y="446"/>
                </a:lnTo>
                <a:lnTo>
                  <a:pt x="3647" y="477"/>
                </a:lnTo>
                <a:lnTo>
                  <a:pt x="3644" y="506"/>
                </a:lnTo>
                <a:lnTo>
                  <a:pt x="3641" y="537"/>
                </a:lnTo>
                <a:lnTo>
                  <a:pt x="3641" y="567"/>
                </a:lnTo>
                <a:lnTo>
                  <a:pt x="3641" y="719"/>
                </a:lnTo>
                <a:lnTo>
                  <a:pt x="3641" y="746"/>
                </a:lnTo>
                <a:lnTo>
                  <a:pt x="3643" y="773"/>
                </a:lnTo>
                <a:lnTo>
                  <a:pt x="3646" y="801"/>
                </a:lnTo>
                <a:lnTo>
                  <a:pt x="3651" y="828"/>
                </a:lnTo>
                <a:lnTo>
                  <a:pt x="3657" y="856"/>
                </a:lnTo>
                <a:lnTo>
                  <a:pt x="3664" y="881"/>
                </a:lnTo>
                <a:lnTo>
                  <a:pt x="3672" y="907"/>
                </a:lnTo>
                <a:lnTo>
                  <a:pt x="3680" y="931"/>
                </a:lnTo>
                <a:lnTo>
                  <a:pt x="3689" y="957"/>
                </a:lnTo>
                <a:lnTo>
                  <a:pt x="3701" y="981"/>
                </a:lnTo>
                <a:lnTo>
                  <a:pt x="3714" y="1004"/>
                </a:lnTo>
                <a:lnTo>
                  <a:pt x="3726" y="1026"/>
                </a:lnTo>
                <a:lnTo>
                  <a:pt x="3739" y="1049"/>
                </a:lnTo>
                <a:lnTo>
                  <a:pt x="3755" y="1070"/>
                </a:lnTo>
                <a:lnTo>
                  <a:pt x="3772" y="1089"/>
                </a:lnTo>
                <a:lnTo>
                  <a:pt x="3788" y="1110"/>
                </a:lnTo>
                <a:lnTo>
                  <a:pt x="3805" y="1128"/>
                </a:lnTo>
                <a:lnTo>
                  <a:pt x="3823" y="1146"/>
                </a:lnTo>
                <a:lnTo>
                  <a:pt x="3842" y="1162"/>
                </a:lnTo>
                <a:lnTo>
                  <a:pt x="3862" y="1178"/>
                </a:lnTo>
                <a:lnTo>
                  <a:pt x="3883" y="1192"/>
                </a:lnTo>
                <a:lnTo>
                  <a:pt x="3904" y="1207"/>
                </a:lnTo>
                <a:lnTo>
                  <a:pt x="3926" y="1218"/>
                </a:lnTo>
                <a:lnTo>
                  <a:pt x="3949" y="1231"/>
                </a:lnTo>
                <a:lnTo>
                  <a:pt x="3973" y="1241"/>
                </a:lnTo>
                <a:lnTo>
                  <a:pt x="3995" y="1249"/>
                </a:lnTo>
                <a:lnTo>
                  <a:pt x="4021" y="1257"/>
                </a:lnTo>
                <a:lnTo>
                  <a:pt x="4045" y="1263"/>
                </a:lnTo>
                <a:lnTo>
                  <a:pt x="4071" y="1268"/>
                </a:lnTo>
                <a:lnTo>
                  <a:pt x="4097" y="1271"/>
                </a:lnTo>
                <a:lnTo>
                  <a:pt x="4123" y="1275"/>
                </a:lnTo>
                <a:lnTo>
                  <a:pt x="4150" y="1275"/>
                </a:lnTo>
                <a:close/>
                <a:moveTo>
                  <a:pt x="3770" y="567"/>
                </a:moveTo>
                <a:lnTo>
                  <a:pt x="3770" y="567"/>
                </a:lnTo>
                <a:lnTo>
                  <a:pt x="3770" y="537"/>
                </a:lnTo>
                <a:lnTo>
                  <a:pt x="3773" y="504"/>
                </a:lnTo>
                <a:lnTo>
                  <a:pt x="3778" y="474"/>
                </a:lnTo>
                <a:lnTo>
                  <a:pt x="3786" y="445"/>
                </a:lnTo>
                <a:lnTo>
                  <a:pt x="3794" y="416"/>
                </a:lnTo>
                <a:lnTo>
                  <a:pt x="3805" y="388"/>
                </a:lnTo>
                <a:lnTo>
                  <a:pt x="3817" y="361"/>
                </a:lnTo>
                <a:lnTo>
                  <a:pt x="3830" y="335"/>
                </a:lnTo>
                <a:lnTo>
                  <a:pt x="3846" y="311"/>
                </a:lnTo>
                <a:lnTo>
                  <a:pt x="3862" y="288"/>
                </a:lnTo>
                <a:lnTo>
                  <a:pt x="3879" y="267"/>
                </a:lnTo>
                <a:lnTo>
                  <a:pt x="3899" y="247"/>
                </a:lnTo>
                <a:lnTo>
                  <a:pt x="3918" y="229"/>
                </a:lnTo>
                <a:lnTo>
                  <a:pt x="3939" y="211"/>
                </a:lnTo>
                <a:lnTo>
                  <a:pt x="3962" y="197"/>
                </a:lnTo>
                <a:lnTo>
                  <a:pt x="3984" y="182"/>
                </a:lnTo>
                <a:lnTo>
                  <a:pt x="4210" y="230"/>
                </a:lnTo>
                <a:lnTo>
                  <a:pt x="4134" y="424"/>
                </a:lnTo>
                <a:lnTo>
                  <a:pt x="4339" y="424"/>
                </a:lnTo>
                <a:lnTo>
                  <a:pt x="4353" y="703"/>
                </a:lnTo>
                <a:lnTo>
                  <a:pt x="4530" y="703"/>
                </a:lnTo>
                <a:lnTo>
                  <a:pt x="4530" y="719"/>
                </a:lnTo>
                <a:lnTo>
                  <a:pt x="4529" y="741"/>
                </a:lnTo>
                <a:lnTo>
                  <a:pt x="4527" y="762"/>
                </a:lnTo>
                <a:lnTo>
                  <a:pt x="4526" y="785"/>
                </a:lnTo>
                <a:lnTo>
                  <a:pt x="4522" y="806"/>
                </a:lnTo>
                <a:lnTo>
                  <a:pt x="4517" y="827"/>
                </a:lnTo>
                <a:lnTo>
                  <a:pt x="4513" y="848"/>
                </a:lnTo>
                <a:lnTo>
                  <a:pt x="4500" y="888"/>
                </a:lnTo>
                <a:lnTo>
                  <a:pt x="4482" y="925"/>
                </a:lnTo>
                <a:lnTo>
                  <a:pt x="4463" y="960"/>
                </a:lnTo>
                <a:lnTo>
                  <a:pt x="4442" y="993"/>
                </a:lnTo>
                <a:lnTo>
                  <a:pt x="4416" y="1023"/>
                </a:lnTo>
                <a:lnTo>
                  <a:pt x="4389" y="1051"/>
                </a:lnTo>
                <a:lnTo>
                  <a:pt x="4360" y="1075"/>
                </a:lnTo>
                <a:lnTo>
                  <a:pt x="4327" y="1096"/>
                </a:lnTo>
                <a:lnTo>
                  <a:pt x="4295" y="1113"/>
                </a:lnTo>
                <a:lnTo>
                  <a:pt x="4277" y="1121"/>
                </a:lnTo>
                <a:lnTo>
                  <a:pt x="4260" y="1128"/>
                </a:lnTo>
                <a:lnTo>
                  <a:pt x="4242" y="1133"/>
                </a:lnTo>
                <a:lnTo>
                  <a:pt x="4224" y="1138"/>
                </a:lnTo>
                <a:lnTo>
                  <a:pt x="4207" y="1141"/>
                </a:lnTo>
                <a:lnTo>
                  <a:pt x="4187" y="1144"/>
                </a:lnTo>
                <a:lnTo>
                  <a:pt x="4169" y="1146"/>
                </a:lnTo>
                <a:lnTo>
                  <a:pt x="4150" y="1146"/>
                </a:lnTo>
                <a:lnTo>
                  <a:pt x="4131" y="1146"/>
                </a:lnTo>
                <a:lnTo>
                  <a:pt x="4111" y="1144"/>
                </a:lnTo>
                <a:lnTo>
                  <a:pt x="4094" y="1141"/>
                </a:lnTo>
                <a:lnTo>
                  <a:pt x="4074" y="1138"/>
                </a:lnTo>
                <a:lnTo>
                  <a:pt x="4057" y="1133"/>
                </a:lnTo>
                <a:lnTo>
                  <a:pt x="4039" y="1128"/>
                </a:lnTo>
                <a:lnTo>
                  <a:pt x="4021" y="1121"/>
                </a:lnTo>
                <a:lnTo>
                  <a:pt x="4004" y="1113"/>
                </a:lnTo>
                <a:lnTo>
                  <a:pt x="3971" y="1096"/>
                </a:lnTo>
                <a:lnTo>
                  <a:pt x="3939" y="1075"/>
                </a:lnTo>
                <a:lnTo>
                  <a:pt x="3910" y="1051"/>
                </a:lnTo>
                <a:lnTo>
                  <a:pt x="3883" y="1023"/>
                </a:lnTo>
                <a:lnTo>
                  <a:pt x="3859" y="993"/>
                </a:lnTo>
                <a:lnTo>
                  <a:pt x="3836" y="960"/>
                </a:lnTo>
                <a:lnTo>
                  <a:pt x="3817" y="925"/>
                </a:lnTo>
                <a:lnTo>
                  <a:pt x="3801" y="888"/>
                </a:lnTo>
                <a:lnTo>
                  <a:pt x="3788" y="848"/>
                </a:lnTo>
                <a:lnTo>
                  <a:pt x="3781" y="827"/>
                </a:lnTo>
                <a:lnTo>
                  <a:pt x="3778" y="806"/>
                </a:lnTo>
                <a:lnTo>
                  <a:pt x="3775" y="785"/>
                </a:lnTo>
                <a:lnTo>
                  <a:pt x="3772" y="762"/>
                </a:lnTo>
                <a:lnTo>
                  <a:pt x="3770" y="741"/>
                </a:lnTo>
                <a:lnTo>
                  <a:pt x="3770" y="719"/>
                </a:lnTo>
                <a:lnTo>
                  <a:pt x="3770" y="567"/>
                </a:lnTo>
                <a:close/>
                <a:moveTo>
                  <a:pt x="4874" y="1568"/>
                </a:moveTo>
                <a:lnTo>
                  <a:pt x="4874" y="1568"/>
                </a:lnTo>
                <a:lnTo>
                  <a:pt x="4859" y="1529"/>
                </a:lnTo>
                <a:lnTo>
                  <a:pt x="4843" y="1495"/>
                </a:lnTo>
                <a:lnTo>
                  <a:pt x="4835" y="1479"/>
                </a:lnTo>
                <a:lnTo>
                  <a:pt x="4825" y="1466"/>
                </a:lnTo>
                <a:lnTo>
                  <a:pt x="4816" y="1453"/>
                </a:lnTo>
                <a:lnTo>
                  <a:pt x="4806" y="1441"/>
                </a:lnTo>
                <a:lnTo>
                  <a:pt x="4795" y="1431"/>
                </a:lnTo>
                <a:lnTo>
                  <a:pt x="4783" y="1421"/>
                </a:lnTo>
                <a:lnTo>
                  <a:pt x="4772" y="1411"/>
                </a:lnTo>
                <a:lnTo>
                  <a:pt x="4761" y="1405"/>
                </a:lnTo>
                <a:lnTo>
                  <a:pt x="4748" y="1399"/>
                </a:lnTo>
                <a:lnTo>
                  <a:pt x="4737" y="1392"/>
                </a:lnTo>
                <a:lnTo>
                  <a:pt x="4724" y="1387"/>
                </a:lnTo>
                <a:lnTo>
                  <a:pt x="4709" y="1384"/>
                </a:lnTo>
                <a:lnTo>
                  <a:pt x="4696" y="1381"/>
                </a:lnTo>
                <a:lnTo>
                  <a:pt x="4682" y="1379"/>
                </a:lnTo>
                <a:lnTo>
                  <a:pt x="4653" y="1379"/>
                </a:lnTo>
                <a:lnTo>
                  <a:pt x="4622" y="1382"/>
                </a:lnTo>
                <a:lnTo>
                  <a:pt x="4588" y="1387"/>
                </a:lnTo>
                <a:lnTo>
                  <a:pt x="4555" y="1397"/>
                </a:lnTo>
                <a:lnTo>
                  <a:pt x="4519" y="1408"/>
                </a:lnTo>
                <a:lnTo>
                  <a:pt x="4484" y="1423"/>
                </a:lnTo>
                <a:lnTo>
                  <a:pt x="4445" y="1439"/>
                </a:lnTo>
                <a:lnTo>
                  <a:pt x="4091" y="1664"/>
                </a:lnTo>
                <a:lnTo>
                  <a:pt x="4070" y="1679"/>
                </a:lnTo>
                <a:lnTo>
                  <a:pt x="4050" y="1695"/>
                </a:lnTo>
                <a:lnTo>
                  <a:pt x="4029" y="1714"/>
                </a:lnTo>
                <a:lnTo>
                  <a:pt x="4010" y="1735"/>
                </a:lnTo>
                <a:lnTo>
                  <a:pt x="3991" y="1760"/>
                </a:lnTo>
                <a:lnTo>
                  <a:pt x="3971" y="1785"/>
                </a:lnTo>
                <a:lnTo>
                  <a:pt x="3955" y="1811"/>
                </a:lnTo>
                <a:lnTo>
                  <a:pt x="3939" y="1838"/>
                </a:lnTo>
                <a:lnTo>
                  <a:pt x="3925" y="1867"/>
                </a:lnTo>
                <a:lnTo>
                  <a:pt x="3913" y="1898"/>
                </a:lnTo>
                <a:lnTo>
                  <a:pt x="3902" y="1929"/>
                </a:lnTo>
                <a:lnTo>
                  <a:pt x="3896" y="1959"/>
                </a:lnTo>
                <a:lnTo>
                  <a:pt x="3891" y="1990"/>
                </a:lnTo>
                <a:lnTo>
                  <a:pt x="3888" y="2022"/>
                </a:lnTo>
                <a:lnTo>
                  <a:pt x="3889" y="2053"/>
                </a:lnTo>
                <a:lnTo>
                  <a:pt x="3892" y="2083"/>
                </a:lnTo>
                <a:lnTo>
                  <a:pt x="3939" y="2320"/>
                </a:lnTo>
                <a:lnTo>
                  <a:pt x="3664" y="2725"/>
                </a:lnTo>
                <a:lnTo>
                  <a:pt x="2914" y="2871"/>
                </a:lnTo>
                <a:lnTo>
                  <a:pt x="2914" y="3418"/>
                </a:lnTo>
                <a:lnTo>
                  <a:pt x="4074" y="3418"/>
                </a:lnTo>
                <a:lnTo>
                  <a:pt x="4730" y="2678"/>
                </a:lnTo>
                <a:lnTo>
                  <a:pt x="4820" y="2765"/>
                </a:lnTo>
                <a:lnTo>
                  <a:pt x="4169" y="3487"/>
                </a:lnTo>
                <a:lnTo>
                  <a:pt x="4281" y="4054"/>
                </a:lnTo>
                <a:lnTo>
                  <a:pt x="3063" y="4199"/>
                </a:lnTo>
                <a:lnTo>
                  <a:pt x="3040" y="4202"/>
                </a:lnTo>
                <a:lnTo>
                  <a:pt x="3019" y="4207"/>
                </a:lnTo>
                <a:lnTo>
                  <a:pt x="2995" y="4212"/>
                </a:lnTo>
                <a:lnTo>
                  <a:pt x="2972" y="4220"/>
                </a:lnTo>
                <a:lnTo>
                  <a:pt x="2948" y="4228"/>
                </a:lnTo>
                <a:lnTo>
                  <a:pt x="2926" y="4239"/>
                </a:lnTo>
                <a:lnTo>
                  <a:pt x="2902" y="4249"/>
                </a:lnTo>
                <a:lnTo>
                  <a:pt x="2877" y="4262"/>
                </a:lnTo>
                <a:lnTo>
                  <a:pt x="2831" y="4289"/>
                </a:lnTo>
                <a:lnTo>
                  <a:pt x="2782" y="4322"/>
                </a:lnTo>
                <a:lnTo>
                  <a:pt x="2737" y="4357"/>
                </a:lnTo>
                <a:lnTo>
                  <a:pt x="2694" y="4394"/>
                </a:lnTo>
                <a:lnTo>
                  <a:pt x="2673" y="4415"/>
                </a:lnTo>
                <a:lnTo>
                  <a:pt x="2653" y="4436"/>
                </a:lnTo>
                <a:lnTo>
                  <a:pt x="2634" y="4457"/>
                </a:lnTo>
                <a:lnTo>
                  <a:pt x="2616" y="4479"/>
                </a:lnTo>
                <a:lnTo>
                  <a:pt x="2599" y="4500"/>
                </a:lnTo>
                <a:lnTo>
                  <a:pt x="2583" y="4523"/>
                </a:lnTo>
                <a:lnTo>
                  <a:pt x="2568" y="4547"/>
                </a:lnTo>
                <a:lnTo>
                  <a:pt x="2554" y="4570"/>
                </a:lnTo>
                <a:lnTo>
                  <a:pt x="2541" y="4594"/>
                </a:lnTo>
                <a:lnTo>
                  <a:pt x="2531" y="4618"/>
                </a:lnTo>
                <a:lnTo>
                  <a:pt x="2521" y="4642"/>
                </a:lnTo>
                <a:lnTo>
                  <a:pt x="2513" y="4666"/>
                </a:lnTo>
                <a:lnTo>
                  <a:pt x="2507" y="4690"/>
                </a:lnTo>
                <a:lnTo>
                  <a:pt x="2502" y="4715"/>
                </a:lnTo>
                <a:lnTo>
                  <a:pt x="2499" y="4739"/>
                </a:lnTo>
                <a:lnTo>
                  <a:pt x="2497" y="4763"/>
                </a:lnTo>
                <a:lnTo>
                  <a:pt x="5758" y="4763"/>
                </a:lnTo>
                <a:lnTo>
                  <a:pt x="5758" y="3777"/>
                </a:lnTo>
                <a:lnTo>
                  <a:pt x="4874" y="1568"/>
                </a:lnTo>
                <a:close/>
                <a:moveTo>
                  <a:pt x="522" y="3434"/>
                </a:moveTo>
                <a:lnTo>
                  <a:pt x="1464" y="3434"/>
                </a:lnTo>
                <a:lnTo>
                  <a:pt x="1464" y="3305"/>
                </a:lnTo>
                <a:lnTo>
                  <a:pt x="522" y="3305"/>
                </a:lnTo>
                <a:lnTo>
                  <a:pt x="507" y="3303"/>
                </a:lnTo>
                <a:lnTo>
                  <a:pt x="493" y="3302"/>
                </a:lnTo>
                <a:lnTo>
                  <a:pt x="480" y="3298"/>
                </a:lnTo>
                <a:lnTo>
                  <a:pt x="469" y="3293"/>
                </a:lnTo>
                <a:lnTo>
                  <a:pt x="459" y="3287"/>
                </a:lnTo>
                <a:lnTo>
                  <a:pt x="449" y="3279"/>
                </a:lnTo>
                <a:lnTo>
                  <a:pt x="441" y="3271"/>
                </a:lnTo>
                <a:lnTo>
                  <a:pt x="435" y="3260"/>
                </a:lnTo>
                <a:lnTo>
                  <a:pt x="430" y="3248"/>
                </a:lnTo>
                <a:lnTo>
                  <a:pt x="427" y="3235"/>
                </a:lnTo>
                <a:lnTo>
                  <a:pt x="425" y="3219"/>
                </a:lnTo>
                <a:lnTo>
                  <a:pt x="425" y="3203"/>
                </a:lnTo>
                <a:lnTo>
                  <a:pt x="427" y="3186"/>
                </a:lnTo>
                <a:lnTo>
                  <a:pt x="432" y="3166"/>
                </a:lnTo>
                <a:lnTo>
                  <a:pt x="437" y="3145"/>
                </a:lnTo>
                <a:lnTo>
                  <a:pt x="445" y="3123"/>
                </a:lnTo>
                <a:lnTo>
                  <a:pt x="971" y="1742"/>
                </a:lnTo>
                <a:lnTo>
                  <a:pt x="1000" y="1892"/>
                </a:lnTo>
                <a:lnTo>
                  <a:pt x="1031" y="2040"/>
                </a:lnTo>
                <a:lnTo>
                  <a:pt x="1063" y="2188"/>
                </a:lnTo>
                <a:lnTo>
                  <a:pt x="1099" y="2336"/>
                </a:lnTo>
                <a:lnTo>
                  <a:pt x="1136" y="2485"/>
                </a:lnTo>
                <a:lnTo>
                  <a:pt x="1176" y="2631"/>
                </a:lnTo>
                <a:lnTo>
                  <a:pt x="1218" y="2778"/>
                </a:lnTo>
                <a:lnTo>
                  <a:pt x="1261" y="2925"/>
                </a:lnTo>
                <a:lnTo>
                  <a:pt x="1448" y="2887"/>
                </a:lnTo>
                <a:lnTo>
                  <a:pt x="1007" y="335"/>
                </a:lnTo>
                <a:lnTo>
                  <a:pt x="820" y="372"/>
                </a:lnTo>
                <a:lnTo>
                  <a:pt x="826" y="514"/>
                </a:lnTo>
                <a:lnTo>
                  <a:pt x="836" y="654"/>
                </a:lnTo>
                <a:lnTo>
                  <a:pt x="847" y="794"/>
                </a:lnTo>
                <a:lnTo>
                  <a:pt x="860" y="935"/>
                </a:lnTo>
                <a:lnTo>
                  <a:pt x="875" y="1075"/>
                </a:lnTo>
                <a:lnTo>
                  <a:pt x="891" y="1213"/>
                </a:lnTo>
                <a:lnTo>
                  <a:pt x="910" y="1352"/>
                </a:lnTo>
                <a:lnTo>
                  <a:pt x="930" y="1490"/>
                </a:lnTo>
                <a:lnTo>
                  <a:pt x="324" y="3076"/>
                </a:lnTo>
                <a:lnTo>
                  <a:pt x="314" y="3105"/>
                </a:lnTo>
                <a:lnTo>
                  <a:pt x="308" y="3136"/>
                </a:lnTo>
                <a:lnTo>
                  <a:pt x="303" y="3165"/>
                </a:lnTo>
                <a:lnTo>
                  <a:pt x="300" y="3195"/>
                </a:lnTo>
                <a:lnTo>
                  <a:pt x="300" y="3226"/>
                </a:lnTo>
                <a:lnTo>
                  <a:pt x="303" y="3255"/>
                </a:lnTo>
                <a:lnTo>
                  <a:pt x="308" y="3284"/>
                </a:lnTo>
                <a:lnTo>
                  <a:pt x="317" y="3311"/>
                </a:lnTo>
                <a:lnTo>
                  <a:pt x="322" y="3324"/>
                </a:lnTo>
                <a:lnTo>
                  <a:pt x="330" y="3337"/>
                </a:lnTo>
                <a:lnTo>
                  <a:pt x="337" y="3348"/>
                </a:lnTo>
                <a:lnTo>
                  <a:pt x="345" y="3360"/>
                </a:lnTo>
                <a:lnTo>
                  <a:pt x="354" y="3371"/>
                </a:lnTo>
                <a:lnTo>
                  <a:pt x="364" y="3381"/>
                </a:lnTo>
                <a:lnTo>
                  <a:pt x="375" y="3390"/>
                </a:lnTo>
                <a:lnTo>
                  <a:pt x="388" y="3398"/>
                </a:lnTo>
                <a:lnTo>
                  <a:pt x="401" y="3406"/>
                </a:lnTo>
                <a:lnTo>
                  <a:pt x="416" y="3413"/>
                </a:lnTo>
                <a:lnTo>
                  <a:pt x="430" y="3419"/>
                </a:lnTo>
                <a:lnTo>
                  <a:pt x="446" y="3424"/>
                </a:lnTo>
                <a:lnTo>
                  <a:pt x="464" y="3429"/>
                </a:lnTo>
                <a:lnTo>
                  <a:pt x="482" y="3430"/>
                </a:lnTo>
                <a:lnTo>
                  <a:pt x="501" y="3432"/>
                </a:lnTo>
                <a:lnTo>
                  <a:pt x="522" y="3434"/>
                </a:lnTo>
                <a:close/>
                <a:moveTo>
                  <a:pt x="3833" y="3516"/>
                </a:moveTo>
                <a:lnTo>
                  <a:pt x="0" y="3516"/>
                </a:lnTo>
                <a:lnTo>
                  <a:pt x="0" y="3774"/>
                </a:lnTo>
                <a:lnTo>
                  <a:pt x="3833" y="3774"/>
                </a:lnTo>
                <a:lnTo>
                  <a:pt x="3833" y="3516"/>
                </a:lnTo>
                <a:close/>
              </a:path>
            </a:pathLst>
          </a:custGeom>
          <a:solidFill>
            <a:srgbClr val="003B75"/>
          </a:solidFill>
          <a:ln w="9525">
            <a:noFill/>
            <a:round/>
            <a:headEnd/>
            <a:tailEnd/>
          </a:ln>
        </p:spPr>
        <p:txBody>
          <a:bodyPr vert="horz" wrap="square" lIns="91440" tIns="45720" rIns="91440" bIns="45720" anchor="t"/>
          <a:lstStyle/>
          <a:p>
            <a:pPr marL="0" marR="0" lvl="0" indent="0" algn="l" defTabSz="9140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Freeform 7">
            <a:extLst>
              <a:ext uri="{FF2B5EF4-FFF2-40B4-BE49-F238E27FC236}">
                <a16:creationId xmlns:a16="http://schemas.microsoft.com/office/drawing/2014/main" id="{2DADB335-D678-46D3-96DF-95FA9CE790F8}"/>
              </a:ext>
            </a:extLst>
          </p:cNvPr>
          <p:cNvSpPr>
            <a:spLocks noEditPoints="1"/>
          </p:cNvSpPr>
          <p:nvPr/>
        </p:nvSpPr>
        <p:spPr bwMode="auto">
          <a:xfrm>
            <a:off x="1852197" y="2454279"/>
            <a:ext cx="375736" cy="262809"/>
          </a:xfrm>
          <a:custGeom>
            <a:avLst/>
            <a:gdLst>
              <a:gd name="T0" fmla="*/ 112 w 128"/>
              <a:gd name="T1" fmla="*/ 0 h 97"/>
              <a:gd name="T2" fmla="*/ 16 w 128"/>
              <a:gd name="T3" fmla="*/ 0 h 97"/>
              <a:gd name="T4" fmla="*/ 0 w 128"/>
              <a:gd name="T5" fmla="*/ 16 h 97"/>
              <a:gd name="T6" fmla="*/ 0 w 128"/>
              <a:gd name="T7" fmla="*/ 80 h 97"/>
              <a:gd name="T8" fmla="*/ 16 w 128"/>
              <a:gd name="T9" fmla="*/ 97 h 97"/>
              <a:gd name="T10" fmla="*/ 112 w 128"/>
              <a:gd name="T11" fmla="*/ 97 h 97"/>
              <a:gd name="T12" fmla="*/ 128 w 128"/>
              <a:gd name="T13" fmla="*/ 80 h 97"/>
              <a:gd name="T14" fmla="*/ 128 w 128"/>
              <a:gd name="T15" fmla="*/ 16 h 97"/>
              <a:gd name="T16" fmla="*/ 112 w 128"/>
              <a:gd name="T17" fmla="*/ 0 h 97"/>
              <a:gd name="T18" fmla="*/ 120 w 128"/>
              <a:gd name="T19" fmla="*/ 80 h 97"/>
              <a:gd name="T20" fmla="*/ 112 w 128"/>
              <a:gd name="T21" fmla="*/ 89 h 97"/>
              <a:gd name="T22" fmla="*/ 16 w 128"/>
              <a:gd name="T23" fmla="*/ 89 h 97"/>
              <a:gd name="T24" fmla="*/ 8 w 128"/>
              <a:gd name="T25" fmla="*/ 80 h 97"/>
              <a:gd name="T26" fmla="*/ 8 w 128"/>
              <a:gd name="T27" fmla="*/ 40 h 97"/>
              <a:gd name="T28" fmla="*/ 120 w 128"/>
              <a:gd name="T29" fmla="*/ 40 h 97"/>
              <a:gd name="T30" fmla="*/ 120 w 128"/>
              <a:gd name="T31" fmla="*/ 80 h 97"/>
              <a:gd name="T32" fmla="*/ 120 w 128"/>
              <a:gd name="T33" fmla="*/ 24 h 97"/>
              <a:gd name="T34" fmla="*/ 8 w 128"/>
              <a:gd name="T35" fmla="*/ 24 h 97"/>
              <a:gd name="T36" fmla="*/ 8 w 128"/>
              <a:gd name="T37" fmla="*/ 16 h 97"/>
              <a:gd name="T38" fmla="*/ 16 w 128"/>
              <a:gd name="T39" fmla="*/ 8 h 97"/>
              <a:gd name="T40" fmla="*/ 112 w 128"/>
              <a:gd name="T41" fmla="*/ 8 h 97"/>
              <a:gd name="T42" fmla="*/ 120 w 128"/>
              <a:gd name="T43" fmla="*/ 16 h 97"/>
              <a:gd name="T44" fmla="*/ 120 w 128"/>
              <a:gd name="T45" fmla="*/ 24 h 97"/>
              <a:gd name="T46" fmla="*/ 64 w 128"/>
              <a:gd name="T47" fmla="*/ 56 h 97"/>
              <a:gd name="T48" fmla="*/ 16 w 128"/>
              <a:gd name="T49" fmla="*/ 56 h 97"/>
              <a:gd name="T50" fmla="*/ 16 w 128"/>
              <a:gd name="T51" fmla="*/ 48 h 97"/>
              <a:gd name="T52" fmla="*/ 64 w 128"/>
              <a:gd name="T53" fmla="*/ 48 h 97"/>
              <a:gd name="T54" fmla="*/ 64 w 128"/>
              <a:gd name="T55" fmla="*/ 56 h 97"/>
              <a:gd name="T56" fmla="*/ 32 w 128"/>
              <a:gd name="T57" fmla="*/ 72 h 97"/>
              <a:gd name="T58" fmla="*/ 16 w 128"/>
              <a:gd name="T59" fmla="*/ 72 h 97"/>
              <a:gd name="T60" fmla="*/ 16 w 128"/>
              <a:gd name="T61" fmla="*/ 64 h 97"/>
              <a:gd name="T62" fmla="*/ 32 w 128"/>
              <a:gd name="T63" fmla="*/ 64 h 97"/>
              <a:gd name="T64" fmla="*/ 32 w 128"/>
              <a:gd name="T65" fmla="*/ 72 h 97"/>
              <a:gd name="T66" fmla="*/ 112 w 128"/>
              <a:gd name="T67" fmla="*/ 64 h 97"/>
              <a:gd name="T68" fmla="*/ 88 w 128"/>
              <a:gd name="T69" fmla="*/ 64 h 97"/>
              <a:gd name="T70" fmla="*/ 88 w 128"/>
              <a:gd name="T71" fmla="*/ 48 h 97"/>
              <a:gd name="T72" fmla="*/ 112 w 128"/>
              <a:gd name="T73" fmla="*/ 48 h 97"/>
              <a:gd name="T74" fmla="*/ 112 w 128"/>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97">
                <a:moveTo>
                  <a:pt x="112" y="0"/>
                </a:moveTo>
                <a:cubicBezTo>
                  <a:pt x="16" y="0"/>
                  <a:pt x="16" y="0"/>
                  <a:pt x="16" y="0"/>
                </a:cubicBezTo>
                <a:cubicBezTo>
                  <a:pt x="7" y="0"/>
                  <a:pt x="0" y="7"/>
                  <a:pt x="0" y="16"/>
                </a:cubicBezTo>
                <a:cubicBezTo>
                  <a:pt x="0" y="80"/>
                  <a:pt x="0" y="80"/>
                  <a:pt x="0" y="80"/>
                </a:cubicBezTo>
                <a:cubicBezTo>
                  <a:pt x="0" y="89"/>
                  <a:pt x="7" y="97"/>
                  <a:pt x="16" y="97"/>
                </a:cubicBezTo>
                <a:cubicBezTo>
                  <a:pt x="112" y="97"/>
                  <a:pt x="112" y="97"/>
                  <a:pt x="112" y="97"/>
                </a:cubicBezTo>
                <a:cubicBezTo>
                  <a:pt x="121" y="97"/>
                  <a:pt x="128" y="89"/>
                  <a:pt x="128" y="80"/>
                </a:cubicBezTo>
                <a:cubicBezTo>
                  <a:pt x="128" y="16"/>
                  <a:pt x="128" y="16"/>
                  <a:pt x="128" y="16"/>
                </a:cubicBezTo>
                <a:cubicBezTo>
                  <a:pt x="128" y="7"/>
                  <a:pt x="121" y="0"/>
                  <a:pt x="112" y="0"/>
                </a:cubicBezTo>
                <a:close/>
                <a:moveTo>
                  <a:pt x="120" y="80"/>
                </a:moveTo>
                <a:cubicBezTo>
                  <a:pt x="120" y="85"/>
                  <a:pt x="117" y="89"/>
                  <a:pt x="112" y="89"/>
                </a:cubicBezTo>
                <a:cubicBezTo>
                  <a:pt x="16" y="89"/>
                  <a:pt x="16" y="89"/>
                  <a:pt x="16" y="89"/>
                </a:cubicBezTo>
                <a:cubicBezTo>
                  <a:pt x="11" y="89"/>
                  <a:pt x="8" y="85"/>
                  <a:pt x="8" y="80"/>
                </a:cubicBezTo>
                <a:cubicBezTo>
                  <a:pt x="8" y="40"/>
                  <a:pt x="8" y="40"/>
                  <a:pt x="8" y="40"/>
                </a:cubicBezTo>
                <a:cubicBezTo>
                  <a:pt x="120" y="40"/>
                  <a:pt x="120" y="40"/>
                  <a:pt x="120" y="40"/>
                </a:cubicBezTo>
                <a:lnTo>
                  <a:pt x="120" y="80"/>
                </a:lnTo>
                <a:close/>
                <a:moveTo>
                  <a:pt x="120" y="24"/>
                </a:moveTo>
                <a:cubicBezTo>
                  <a:pt x="8" y="24"/>
                  <a:pt x="8" y="24"/>
                  <a:pt x="8" y="24"/>
                </a:cubicBezTo>
                <a:cubicBezTo>
                  <a:pt x="8" y="16"/>
                  <a:pt x="8" y="16"/>
                  <a:pt x="8" y="16"/>
                </a:cubicBezTo>
                <a:cubicBezTo>
                  <a:pt x="8" y="12"/>
                  <a:pt x="11" y="8"/>
                  <a:pt x="16" y="8"/>
                </a:cubicBezTo>
                <a:cubicBezTo>
                  <a:pt x="112" y="8"/>
                  <a:pt x="112" y="8"/>
                  <a:pt x="112" y="8"/>
                </a:cubicBezTo>
                <a:cubicBezTo>
                  <a:pt x="117" y="8"/>
                  <a:pt x="120" y="12"/>
                  <a:pt x="120" y="16"/>
                </a:cubicBezTo>
                <a:lnTo>
                  <a:pt x="120" y="24"/>
                </a:lnTo>
                <a:close/>
                <a:moveTo>
                  <a:pt x="64" y="56"/>
                </a:moveTo>
                <a:cubicBezTo>
                  <a:pt x="16" y="56"/>
                  <a:pt x="16" y="56"/>
                  <a:pt x="16" y="56"/>
                </a:cubicBezTo>
                <a:cubicBezTo>
                  <a:pt x="16" y="48"/>
                  <a:pt x="16" y="48"/>
                  <a:pt x="16" y="48"/>
                </a:cubicBezTo>
                <a:cubicBezTo>
                  <a:pt x="64" y="48"/>
                  <a:pt x="64" y="48"/>
                  <a:pt x="64" y="48"/>
                </a:cubicBezTo>
                <a:lnTo>
                  <a:pt x="64" y="56"/>
                </a:lnTo>
                <a:close/>
                <a:moveTo>
                  <a:pt x="32" y="72"/>
                </a:moveTo>
                <a:cubicBezTo>
                  <a:pt x="16" y="72"/>
                  <a:pt x="16" y="72"/>
                  <a:pt x="16" y="72"/>
                </a:cubicBezTo>
                <a:cubicBezTo>
                  <a:pt x="16" y="64"/>
                  <a:pt x="16" y="64"/>
                  <a:pt x="16" y="64"/>
                </a:cubicBezTo>
                <a:cubicBezTo>
                  <a:pt x="32" y="64"/>
                  <a:pt x="32" y="64"/>
                  <a:pt x="32" y="64"/>
                </a:cubicBezTo>
                <a:lnTo>
                  <a:pt x="32" y="72"/>
                </a:lnTo>
                <a:close/>
                <a:moveTo>
                  <a:pt x="112" y="64"/>
                </a:moveTo>
                <a:cubicBezTo>
                  <a:pt x="88" y="64"/>
                  <a:pt x="88" y="64"/>
                  <a:pt x="88" y="64"/>
                </a:cubicBezTo>
                <a:cubicBezTo>
                  <a:pt x="88" y="48"/>
                  <a:pt x="88" y="48"/>
                  <a:pt x="88" y="48"/>
                </a:cubicBezTo>
                <a:cubicBezTo>
                  <a:pt x="112" y="48"/>
                  <a:pt x="112" y="48"/>
                  <a:pt x="112" y="48"/>
                </a:cubicBezTo>
                <a:lnTo>
                  <a:pt x="112"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nvGrpSpPr>
          <p:cNvPr id="34" name="Group 1">
            <a:extLst>
              <a:ext uri="{FF2B5EF4-FFF2-40B4-BE49-F238E27FC236}">
                <a16:creationId xmlns:a16="http://schemas.microsoft.com/office/drawing/2014/main" id="{016C1841-905C-4596-BE2B-6CA909C449DD}"/>
              </a:ext>
            </a:extLst>
          </p:cNvPr>
          <p:cNvGrpSpPr>
            <a:grpSpLocks/>
          </p:cNvGrpSpPr>
          <p:nvPr/>
        </p:nvGrpSpPr>
        <p:grpSpPr bwMode="auto">
          <a:xfrm>
            <a:off x="4884308" y="1951237"/>
            <a:ext cx="1036209" cy="680282"/>
            <a:chOff x="1998663" y="1187450"/>
            <a:chExt cx="742950" cy="476250"/>
          </a:xfrm>
          <a:solidFill>
            <a:srgbClr val="003B75"/>
          </a:solidFill>
        </p:grpSpPr>
        <p:sp>
          <p:nvSpPr>
            <p:cNvPr id="35" name="Freeform 22">
              <a:extLst>
                <a:ext uri="{FF2B5EF4-FFF2-40B4-BE49-F238E27FC236}">
                  <a16:creationId xmlns:a16="http://schemas.microsoft.com/office/drawing/2014/main" id="{39531D8A-4924-40F6-9200-6017C3DE7B5B}"/>
                </a:ext>
              </a:extLst>
            </p:cNvPr>
            <p:cNvSpPr>
              <a:spLocks noEditPoints="1"/>
            </p:cNvSpPr>
            <p:nvPr/>
          </p:nvSpPr>
          <p:spPr bwMode="auto">
            <a:xfrm>
              <a:off x="1998663" y="1187450"/>
              <a:ext cx="742950" cy="476250"/>
            </a:xfrm>
            <a:custGeom>
              <a:avLst/>
              <a:gdLst>
                <a:gd name="T0" fmla="*/ 2147483647 w 434"/>
                <a:gd name="T1" fmla="*/ 2147483647 h 277"/>
                <a:gd name="T2" fmla="*/ 2147483647 w 434"/>
                <a:gd name="T3" fmla="*/ 2147483647 h 277"/>
                <a:gd name="T4" fmla="*/ 2147483647 w 434"/>
                <a:gd name="T5" fmla="*/ 2147483647 h 277"/>
                <a:gd name="T6" fmla="*/ 2147483647 w 434"/>
                <a:gd name="T7" fmla="*/ 2147483647 h 277"/>
                <a:gd name="T8" fmla="*/ 2147483647 w 434"/>
                <a:gd name="T9" fmla="*/ 2147483647 h 277"/>
                <a:gd name="T10" fmla="*/ 2147483647 w 434"/>
                <a:gd name="T11" fmla="*/ 2147483647 h 277"/>
                <a:gd name="T12" fmla="*/ 2147483647 w 434"/>
                <a:gd name="T13" fmla="*/ 2147483647 h 277"/>
                <a:gd name="T14" fmla="*/ 2147483647 w 434"/>
                <a:gd name="T15" fmla="*/ 2147483647 h 277"/>
                <a:gd name="T16" fmla="*/ 2147483647 w 434"/>
                <a:gd name="T17" fmla="*/ 2147483647 h 277"/>
                <a:gd name="T18" fmla="*/ 2147483647 w 434"/>
                <a:gd name="T19" fmla="*/ 2147483647 h 277"/>
                <a:gd name="T20" fmla="*/ 2147483647 w 434"/>
                <a:gd name="T21" fmla="*/ 2147483647 h 277"/>
                <a:gd name="T22" fmla="*/ 2147483647 w 434"/>
                <a:gd name="T23" fmla="*/ 2147483647 h 277"/>
                <a:gd name="T24" fmla="*/ 2147483647 w 434"/>
                <a:gd name="T25" fmla="*/ 2147483647 h 277"/>
                <a:gd name="T26" fmla="*/ 2147483647 w 434"/>
                <a:gd name="T27" fmla="*/ 2147483647 h 277"/>
                <a:gd name="T28" fmla="*/ 2147483647 w 434"/>
                <a:gd name="T29" fmla="*/ 2147483647 h 277"/>
                <a:gd name="T30" fmla="*/ 2147483647 w 434"/>
                <a:gd name="T31" fmla="*/ 2147483647 h 277"/>
                <a:gd name="T32" fmla="*/ 2147483647 w 434"/>
                <a:gd name="T33" fmla="*/ 2147483647 h 277"/>
                <a:gd name="T34" fmla="*/ 2147483647 w 434"/>
                <a:gd name="T35" fmla="*/ 2147483647 h 277"/>
                <a:gd name="T36" fmla="*/ 2147483647 w 434"/>
                <a:gd name="T37" fmla="*/ 0 h 277"/>
                <a:gd name="T38" fmla="*/ 2147483647 w 434"/>
                <a:gd name="T39" fmla="*/ 2147483647 h 277"/>
                <a:gd name="T40" fmla="*/ 2147483647 w 434"/>
                <a:gd name="T41" fmla="*/ 2147483647 h 277"/>
                <a:gd name="T42" fmla="*/ 2147483647 w 434"/>
                <a:gd name="T43" fmla="*/ 2147483647 h 277"/>
                <a:gd name="T44" fmla="*/ 2147483647 w 434"/>
                <a:gd name="T45" fmla="*/ 2147483647 h 277"/>
                <a:gd name="T46" fmla="*/ 2147483647 w 434"/>
                <a:gd name="T47" fmla="*/ 2147483647 h 277"/>
                <a:gd name="T48" fmla="*/ 2147483647 w 434"/>
                <a:gd name="T49" fmla="*/ 2147483647 h 277"/>
                <a:gd name="T50" fmla="*/ 2147483647 w 434"/>
                <a:gd name="T51" fmla="*/ 2147483647 h 277"/>
                <a:gd name="T52" fmla="*/ 0 w 434"/>
                <a:gd name="T53" fmla="*/ 2147483647 h 277"/>
                <a:gd name="T54" fmla="*/ 0 w 434"/>
                <a:gd name="T55" fmla="*/ 2147483647 h 277"/>
                <a:gd name="T56" fmla="*/ 2147483647 w 434"/>
                <a:gd name="T57" fmla="*/ 2147483647 h 277"/>
                <a:gd name="T58" fmla="*/ 2147483647 w 434"/>
                <a:gd name="T59" fmla="*/ 0 h 277"/>
                <a:gd name="T60" fmla="*/ 2147483647 w 434"/>
                <a:gd name="T61" fmla="*/ 2147483647 h 277"/>
                <a:gd name="T62" fmla="*/ 2147483647 w 434"/>
                <a:gd name="T63" fmla="*/ 2147483647 h 277"/>
                <a:gd name="T64" fmla="*/ 2147483647 w 434"/>
                <a:gd name="T65" fmla="*/ 2147483647 h 277"/>
                <a:gd name="T66" fmla="*/ 2147483647 w 434"/>
                <a:gd name="T67" fmla="*/ 2147483647 h 277"/>
                <a:gd name="T68" fmla="*/ 2147483647 w 434"/>
                <a:gd name="T69" fmla="*/ 2147483647 h 277"/>
                <a:gd name="T70" fmla="*/ 2147483647 w 434"/>
                <a:gd name="T71" fmla="*/ 2147483647 h 277"/>
                <a:gd name="T72" fmla="*/ 2147483647 w 434"/>
                <a:gd name="T73" fmla="*/ 2147483647 h 277"/>
                <a:gd name="T74" fmla="*/ 2147483647 w 434"/>
                <a:gd name="T75" fmla="*/ 2147483647 h 277"/>
                <a:gd name="T76" fmla="*/ 2147483647 w 434"/>
                <a:gd name="T77" fmla="*/ 2147483647 h 277"/>
                <a:gd name="T78" fmla="*/ 2147483647 w 434"/>
                <a:gd name="T79" fmla="*/ 2147483647 h 277"/>
                <a:gd name="T80" fmla="*/ 2147483647 w 434"/>
                <a:gd name="T81" fmla="*/ 2147483647 h 277"/>
                <a:gd name="T82" fmla="*/ 2147483647 w 434"/>
                <a:gd name="T83" fmla="*/ 2147483647 h 277"/>
                <a:gd name="T84" fmla="*/ 2147483647 w 434"/>
                <a:gd name="T85" fmla="*/ 2147483647 h 277"/>
                <a:gd name="T86" fmla="*/ 2147483647 w 434"/>
                <a:gd name="T87" fmla="*/ 2147483647 h 277"/>
                <a:gd name="T88" fmla="*/ 2147483647 w 434"/>
                <a:gd name="T89" fmla="*/ 2147483647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4" h="277">
                  <a:moveTo>
                    <a:pt x="288" y="49"/>
                  </a:moveTo>
                  <a:lnTo>
                    <a:pt x="293" y="50"/>
                  </a:lnTo>
                  <a:lnTo>
                    <a:pt x="294" y="52"/>
                  </a:lnTo>
                  <a:lnTo>
                    <a:pt x="295" y="55"/>
                  </a:lnTo>
                  <a:lnTo>
                    <a:pt x="295" y="56"/>
                  </a:lnTo>
                  <a:lnTo>
                    <a:pt x="295" y="59"/>
                  </a:lnTo>
                  <a:lnTo>
                    <a:pt x="294" y="62"/>
                  </a:lnTo>
                  <a:lnTo>
                    <a:pt x="293" y="63"/>
                  </a:lnTo>
                  <a:lnTo>
                    <a:pt x="288" y="65"/>
                  </a:lnTo>
                  <a:lnTo>
                    <a:pt x="144" y="65"/>
                  </a:lnTo>
                  <a:lnTo>
                    <a:pt x="141" y="63"/>
                  </a:lnTo>
                  <a:lnTo>
                    <a:pt x="140" y="62"/>
                  </a:lnTo>
                  <a:lnTo>
                    <a:pt x="138" y="59"/>
                  </a:lnTo>
                  <a:lnTo>
                    <a:pt x="137" y="56"/>
                  </a:lnTo>
                  <a:lnTo>
                    <a:pt x="138" y="55"/>
                  </a:lnTo>
                  <a:lnTo>
                    <a:pt x="140" y="52"/>
                  </a:lnTo>
                  <a:lnTo>
                    <a:pt x="141" y="50"/>
                  </a:lnTo>
                  <a:lnTo>
                    <a:pt x="144" y="49"/>
                  </a:lnTo>
                  <a:lnTo>
                    <a:pt x="288" y="49"/>
                  </a:lnTo>
                  <a:close/>
                  <a:moveTo>
                    <a:pt x="21" y="235"/>
                  </a:moveTo>
                  <a:lnTo>
                    <a:pt x="157" y="159"/>
                  </a:lnTo>
                  <a:lnTo>
                    <a:pt x="21" y="69"/>
                  </a:lnTo>
                  <a:lnTo>
                    <a:pt x="21" y="235"/>
                  </a:lnTo>
                  <a:close/>
                  <a:moveTo>
                    <a:pt x="176" y="172"/>
                  </a:moveTo>
                  <a:lnTo>
                    <a:pt x="30" y="255"/>
                  </a:lnTo>
                  <a:lnTo>
                    <a:pt x="402" y="255"/>
                  </a:lnTo>
                  <a:lnTo>
                    <a:pt x="257" y="172"/>
                  </a:lnTo>
                  <a:lnTo>
                    <a:pt x="223" y="195"/>
                  </a:lnTo>
                  <a:lnTo>
                    <a:pt x="219" y="196"/>
                  </a:lnTo>
                  <a:lnTo>
                    <a:pt x="215" y="196"/>
                  </a:lnTo>
                  <a:lnTo>
                    <a:pt x="210" y="195"/>
                  </a:lnTo>
                  <a:lnTo>
                    <a:pt x="176" y="172"/>
                  </a:lnTo>
                  <a:close/>
                  <a:moveTo>
                    <a:pt x="277" y="159"/>
                  </a:moveTo>
                  <a:lnTo>
                    <a:pt x="412" y="235"/>
                  </a:lnTo>
                  <a:lnTo>
                    <a:pt x="412" y="69"/>
                  </a:lnTo>
                  <a:lnTo>
                    <a:pt x="277" y="159"/>
                  </a:lnTo>
                  <a:close/>
                  <a:moveTo>
                    <a:pt x="423" y="0"/>
                  </a:moveTo>
                  <a:lnTo>
                    <a:pt x="427" y="0"/>
                  </a:lnTo>
                  <a:lnTo>
                    <a:pt x="430" y="1"/>
                  </a:lnTo>
                  <a:lnTo>
                    <a:pt x="431" y="4"/>
                  </a:lnTo>
                  <a:lnTo>
                    <a:pt x="433" y="6"/>
                  </a:lnTo>
                  <a:lnTo>
                    <a:pt x="434" y="9"/>
                  </a:lnTo>
                  <a:lnTo>
                    <a:pt x="434" y="11"/>
                  </a:lnTo>
                  <a:lnTo>
                    <a:pt x="434" y="16"/>
                  </a:lnTo>
                  <a:lnTo>
                    <a:pt x="434" y="17"/>
                  </a:lnTo>
                  <a:lnTo>
                    <a:pt x="434" y="265"/>
                  </a:lnTo>
                  <a:lnTo>
                    <a:pt x="433" y="270"/>
                  </a:lnTo>
                  <a:lnTo>
                    <a:pt x="431" y="274"/>
                  </a:lnTo>
                  <a:lnTo>
                    <a:pt x="427" y="276"/>
                  </a:lnTo>
                  <a:lnTo>
                    <a:pt x="423" y="277"/>
                  </a:lnTo>
                  <a:lnTo>
                    <a:pt x="10" y="277"/>
                  </a:lnTo>
                  <a:lnTo>
                    <a:pt x="5" y="276"/>
                  </a:lnTo>
                  <a:lnTo>
                    <a:pt x="3" y="274"/>
                  </a:lnTo>
                  <a:lnTo>
                    <a:pt x="0" y="270"/>
                  </a:lnTo>
                  <a:lnTo>
                    <a:pt x="0" y="265"/>
                  </a:lnTo>
                  <a:lnTo>
                    <a:pt x="0" y="11"/>
                  </a:lnTo>
                  <a:lnTo>
                    <a:pt x="0" y="7"/>
                  </a:lnTo>
                  <a:lnTo>
                    <a:pt x="3" y="3"/>
                  </a:lnTo>
                  <a:lnTo>
                    <a:pt x="5" y="1"/>
                  </a:lnTo>
                  <a:lnTo>
                    <a:pt x="10" y="0"/>
                  </a:lnTo>
                  <a:lnTo>
                    <a:pt x="423" y="0"/>
                  </a:lnTo>
                  <a:close/>
                  <a:moveTo>
                    <a:pt x="411" y="22"/>
                  </a:moveTo>
                  <a:lnTo>
                    <a:pt x="21" y="22"/>
                  </a:lnTo>
                  <a:lnTo>
                    <a:pt x="24" y="32"/>
                  </a:lnTo>
                  <a:lnTo>
                    <a:pt x="27" y="42"/>
                  </a:lnTo>
                  <a:lnTo>
                    <a:pt x="33" y="50"/>
                  </a:lnTo>
                  <a:lnTo>
                    <a:pt x="40" y="55"/>
                  </a:lnTo>
                  <a:lnTo>
                    <a:pt x="52" y="63"/>
                  </a:lnTo>
                  <a:lnTo>
                    <a:pt x="67" y="75"/>
                  </a:lnTo>
                  <a:lnTo>
                    <a:pt x="86" y="87"/>
                  </a:lnTo>
                  <a:lnTo>
                    <a:pt x="108" y="101"/>
                  </a:lnTo>
                  <a:lnTo>
                    <a:pt x="130" y="115"/>
                  </a:lnTo>
                  <a:lnTo>
                    <a:pt x="151" y="128"/>
                  </a:lnTo>
                  <a:lnTo>
                    <a:pt x="171" y="143"/>
                  </a:lnTo>
                  <a:lnTo>
                    <a:pt x="190" y="154"/>
                  </a:lnTo>
                  <a:lnTo>
                    <a:pt x="205" y="164"/>
                  </a:lnTo>
                  <a:lnTo>
                    <a:pt x="216" y="173"/>
                  </a:lnTo>
                  <a:lnTo>
                    <a:pt x="228" y="164"/>
                  </a:lnTo>
                  <a:lnTo>
                    <a:pt x="244" y="154"/>
                  </a:lnTo>
                  <a:lnTo>
                    <a:pt x="262" y="143"/>
                  </a:lnTo>
                  <a:lnTo>
                    <a:pt x="283" y="128"/>
                  </a:lnTo>
                  <a:lnTo>
                    <a:pt x="304" y="115"/>
                  </a:lnTo>
                  <a:lnTo>
                    <a:pt x="326" y="101"/>
                  </a:lnTo>
                  <a:lnTo>
                    <a:pt x="346" y="87"/>
                  </a:lnTo>
                  <a:lnTo>
                    <a:pt x="365" y="75"/>
                  </a:lnTo>
                  <a:lnTo>
                    <a:pt x="381" y="63"/>
                  </a:lnTo>
                  <a:lnTo>
                    <a:pt x="394" y="55"/>
                  </a:lnTo>
                  <a:lnTo>
                    <a:pt x="401" y="50"/>
                  </a:lnTo>
                  <a:lnTo>
                    <a:pt x="407" y="42"/>
                  </a:lnTo>
                  <a:lnTo>
                    <a:pt x="410" y="32"/>
                  </a:lnTo>
                  <a:lnTo>
                    <a:pt x="411" y="22"/>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600" b="0" i="0" u="none" strike="noStrike" kern="1200" cap="none" spc="0" normalizeH="0" baseline="0" noProof="0">
                <a:ln>
                  <a:noFill/>
                </a:ln>
                <a:solidFill>
                  <a:srgbClr val="646464"/>
                </a:solidFill>
                <a:effectLst/>
                <a:uLnTx/>
                <a:uFillTx/>
                <a:latin typeface="Calibri"/>
                <a:ea typeface="+mn-ea"/>
                <a:cs typeface="+mn-cs"/>
              </a:endParaRPr>
            </a:p>
          </p:txBody>
        </p:sp>
        <p:sp>
          <p:nvSpPr>
            <p:cNvPr id="36" name="Freeform 23">
              <a:extLst>
                <a:ext uri="{FF2B5EF4-FFF2-40B4-BE49-F238E27FC236}">
                  <a16:creationId xmlns:a16="http://schemas.microsoft.com/office/drawing/2014/main" id="{A57F160C-8C9B-4168-B769-63856182F814}"/>
                </a:ext>
              </a:extLst>
            </p:cNvPr>
            <p:cNvSpPr>
              <a:spLocks/>
            </p:cNvSpPr>
            <p:nvPr/>
          </p:nvSpPr>
          <p:spPr bwMode="auto">
            <a:xfrm>
              <a:off x="2233613" y="1322388"/>
              <a:ext cx="269875" cy="23812"/>
            </a:xfrm>
            <a:custGeom>
              <a:avLst/>
              <a:gdLst>
                <a:gd name="T0" fmla="*/ 2147483647 w 158"/>
                <a:gd name="T1" fmla="*/ 0 h 14"/>
                <a:gd name="T2" fmla="*/ 2147483647 w 158"/>
                <a:gd name="T3" fmla="*/ 0 h 14"/>
                <a:gd name="T4" fmla="*/ 2147483647 w 158"/>
                <a:gd name="T5" fmla="*/ 2147483647 h 14"/>
                <a:gd name="T6" fmla="*/ 2147483647 w 158"/>
                <a:gd name="T7" fmla="*/ 2147483647 h 14"/>
                <a:gd name="T8" fmla="*/ 2147483647 w 158"/>
                <a:gd name="T9" fmla="*/ 2147483647 h 14"/>
                <a:gd name="T10" fmla="*/ 2147483647 w 158"/>
                <a:gd name="T11" fmla="*/ 2147483647 h 14"/>
                <a:gd name="T12" fmla="*/ 2147483647 w 158"/>
                <a:gd name="T13" fmla="*/ 2147483647 h 14"/>
                <a:gd name="T14" fmla="*/ 2147483647 w 158"/>
                <a:gd name="T15" fmla="*/ 2147483647 h 14"/>
                <a:gd name="T16" fmla="*/ 2147483647 w 158"/>
                <a:gd name="T17" fmla="*/ 2147483647 h 14"/>
                <a:gd name="T18" fmla="*/ 2147483647 w 158"/>
                <a:gd name="T19" fmla="*/ 2147483647 h 14"/>
                <a:gd name="T20" fmla="*/ 0 w 158"/>
                <a:gd name="T21" fmla="*/ 2147483647 h 14"/>
                <a:gd name="T22" fmla="*/ 2147483647 w 158"/>
                <a:gd name="T23" fmla="*/ 2147483647 h 14"/>
                <a:gd name="T24" fmla="*/ 2147483647 w 158"/>
                <a:gd name="T25" fmla="*/ 0 h 14"/>
                <a:gd name="T26" fmla="*/ 2147483647 w 158"/>
                <a:gd name="T27" fmla="*/ 0 h 14"/>
                <a:gd name="T28" fmla="*/ 2147483647 w 158"/>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14">
                  <a:moveTo>
                    <a:pt x="151" y="0"/>
                  </a:moveTo>
                  <a:lnTo>
                    <a:pt x="156" y="0"/>
                  </a:lnTo>
                  <a:lnTo>
                    <a:pt x="158" y="3"/>
                  </a:lnTo>
                  <a:lnTo>
                    <a:pt x="158" y="7"/>
                  </a:lnTo>
                  <a:lnTo>
                    <a:pt x="158" y="10"/>
                  </a:lnTo>
                  <a:lnTo>
                    <a:pt x="156" y="13"/>
                  </a:lnTo>
                  <a:lnTo>
                    <a:pt x="151" y="14"/>
                  </a:lnTo>
                  <a:lnTo>
                    <a:pt x="7" y="14"/>
                  </a:lnTo>
                  <a:lnTo>
                    <a:pt x="4" y="13"/>
                  </a:lnTo>
                  <a:lnTo>
                    <a:pt x="1" y="10"/>
                  </a:lnTo>
                  <a:lnTo>
                    <a:pt x="0" y="7"/>
                  </a:lnTo>
                  <a:lnTo>
                    <a:pt x="1" y="3"/>
                  </a:lnTo>
                  <a:lnTo>
                    <a:pt x="4" y="0"/>
                  </a:lnTo>
                  <a:lnTo>
                    <a:pt x="7" y="0"/>
                  </a:lnTo>
                  <a:lnTo>
                    <a:pt x="151"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600" b="0" i="0" u="none" strike="noStrike" kern="1200" cap="none" spc="0" normalizeH="0" baseline="0" noProof="0">
                <a:ln>
                  <a:noFill/>
                </a:ln>
                <a:solidFill>
                  <a:srgbClr val="646464"/>
                </a:solidFill>
                <a:effectLst/>
                <a:uLnTx/>
                <a:uFillTx/>
                <a:latin typeface="Calibri"/>
                <a:ea typeface="+mn-ea"/>
                <a:cs typeface="+mn-cs"/>
              </a:endParaRPr>
            </a:p>
          </p:txBody>
        </p:sp>
      </p:grpSp>
      <p:sp>
        <p:nvSpPr>
          <p:cNvPr id="37" name="Freeform 115">
            <a:extLst>
              <a:ext uri="{FF2B5EF4-FFF2-40B4-BE49-F238E27FC236}">
                <a16:creationId xmlns:a16="http://schemas.microsoft.com/office/drawing/2014/main" id="{EEE2317D-36FF-48B4-8308-CB761B234DCA}"/>
              </a:ext>
            </a:extLst>
          </p:cNvPr>
          <p:cNvSpPr>
            <a:spLocks noChangeAspect="1" noEditPoints="1"/>
          </p:cNvSpPr>
          <p:nvPr/>
        </p:nvSpPr>
        <p:spPr bwMode="auto">
          <a:xfrm>
            <a:off x="9981205" y="1560917"/>
            <a:ext cx="469494" cy="691196"/>
          </a:xfrm>
          <a:custGeom>
            <a:avLst/>
            <a:gdLst>
              <a:gd name="T0" fmla="*/ 2147483647 w 3238"/>
              <a:gd name="T1" fmla="*/ 2147483647 h 4763"/>
              <a:gd name="T2" fmla="*/ 2147483647 w 3238"/>
              <a:gd name="T3" fmla="*/ 2147483647 h 4763"/>
              <a:gd name="T4" fmla="*/ 2147483647 w 3238"/>
              <a:gd name="T5" fmla="*/ 2147483647 h 4763"/>
              <a:gd name="T6" fmla="*/ 2147483647 w 3238"/>
              <a:gd name="T7" fmla="*/ 2147483647 h 4763"/>
              <a:gd name="T8" fmla="*/ 2147483647 w 3238"/>
              <a:gd name="T9" fmla="*/ 2147483647 h 4763"/>
              <a:gd name="T10" fmla="*/ 2147483647 w 3238"/>
              <a:gd name="T11" fmla="*/ 2147483647 h 4763"/>
              <a:gd name="T12" fmla="*/ 2147483647 w 3238"/>
              <a:gd name="T13" fmla="*/ 2147483647 h 4763"/>
              <a:gd name="T14" fmla="*/ 2147483647 w 3238"/>
              <a:gd name="T15" fmla="*/ 2147483647 h 4763"/>
              <a:gd name="T16" fmla="*/ 2147483647 w 3238"/>
              <a:gd name="T17" fmla="*/ 2147483647 h 4763"/>
              <a:gd name="T18" fmla="*/ 2147483647 w 3238"/>
              <a:gd name="T19" fmla="*/ 2147483647 h 4763"/>
              <a:gd name="T20" fmla="*/ 2147483647 w 3238"/>
              <a:gd name="T21" fmla="*/ 2147483647 h 4763"/>
              <a:gd name="T22" fmla="*/ 2147483647 w 3238"/>
              <a:gd name="T23" fmla="*/ 2147483647 h 4763"/>
              <a:gd name="T24" fmla="*/ 2147483647 w 3238"/>
              <a:gd name="T25" fmla="*/ 2147483647 h 4763"/>
              <a:gd name="T26" fmla="*/ 2147483647 w 3238"/>
              <a:gd name="T27" fmla="*/ 2147483647 h 4763"/>
              <a:gd name="T28" fmla="*/ 2147483647 w 3238"/>
              <a:gd name="T29" fmla="*/ 2147483647 h 4763"/>
              <a:gd name="T30" fmla="*/ 2147483647 w 3238"/>
              <a:gd name="T31" fmla="*/ 2147483647 h 4763"/>
              <a:gd name="T32" fmla="*/ 2147483647 w 3238"/>
              <a:gd name="T33" fmla="*/ 2147483647 h 4763"/>
              <a:gd name="T34" fmla="*/ 2147483647 w 3238"/>
              <a:gd name="T35" fmla="*/ 2147483647 h 4763"/>
              <a:gd name="T36" fmla="*/ 2147483647 w 3238"/>
              <a:gd name="T37" fmla="*/ 2147483647 h 4763"/>
              <a:gd name="T38" fmla="*/ 2147483647 w 3238"/>
              <a:gd name="T39" fmla="*/ 2147483647 h 4763"/>
              <a:gd name="T40" fmla="*/ 2147483647 w 3238"/>
              <a:gd name="T41" fmla="*/ 2147483647 h 4763"/>
              <a:gd name="T42" fmla="*/ 2147483647 w 3238"/>
              <a:gd name="T43" fmla="*/ 2147483647 h 4763"/>
              <a:gd name="T44" fmla="*/ 2147483647 w 3238"/>
              <a:gd name="T45" fmla="*/ 2147483647 h 4763"/>
              <a:gd name="T46" fmla="*/ 2147483647 w 3238"/>
              <a:gd name="T47" fmla="*/ 2147483647 h 4763"/>
              <a:gd name="T48" fmla="*/ 2147483647 w 3238"/>
              <a:gd name="T49" fmla="*/ 2147483647 h 4763"/>
              <a:gd name="T50" fmla="*/ 2147483647 w 3238"/>
              <a:gd name="T51" fmla="*/ 2147483647 h 4763"/>
              <a:gd name="T52" fmla="*/ 2147483647 w 3238"/>
              <a:gd name="T53" fmla="*/ 2147483647 h 4763"/>
              <a:gd name="T54" fmla="*/ 2147483647 w 3238"/>
              <a:gd name="T55" fmla="*/ 2147483647 h 4763"/>
              <a:gd name="T56" fmla="*/ 2147483647 w 3238"/>
              <a:gd name="T57" fmla="*/ 2147483647 h 4763"/>
              <a:gd name="T58" fmla="*/ 2147483647 w 3238"/>
              <a:gd name="T59" fmla="*/ 2147483647 h 4763"/>
              <a:gd name="T60" fmla="*/ 2147483647 w 3238"/>
              <a:gd name="T61" fmla="*/ 2147483647 h 4763"/>
              <a:gd name="T62" fmla="*/ 2147483647 w 3238"/>
              <a:gd name="T63" fmla="*/ 2147483647 h 4763"/>
              <a:gd name="T64" fmla="*/ 2147483647 w 3238"/>
              <a:gd name="T65" fmla="*/ 2147483647 h 4763"/>
              <a:gd name="T66" fmla="*/ 2147483647 w 3238"/>
              <a:gd name="T67" fmla="*/ 2147483647 h 4763"/>
              <a:gd name="T68" fmla="*/ 2147483647 w 3238"/>
              <a:gd name="T69" fmla="*/ 2147483647 h 4763"/>
              <a:gd name="T70" fmla="*/ 2147483647 w 3238"/>
              <a:gd name="T71" fmla="*/ 2147483647 h 4763"/>
              <a:gd name="T72" fmla="*/ 2147483647 w 3238"/>
              <a:gd name="T73" fmla="*/ 2147483647 h 4763"/>
              <a:gd name="T74" fmla="*/ 2147483647 w 3238"/>
              <a:gd name="T75" fmla="*/ 2147483647 h 4763"/>
              <a:gd name="T76" fmla="*/ 2147483647 w 3238"/>
              <a:gd name="T77" fmla="*/ 2147483647 h 4763"/>
              <a:gd name="T78" fmla="*/ 2147483647 w 3238"/>
              <a:gd name="T79" fmla="*/ 2147483647 h 4763"/>
              <a:gd name="T80" fmla="*/ 2147483647 w 3238"/>
              <a:gd name="T81" fmla="*/ 2147483647 h 4763"/>
              <a:gd name="T82" fmla="*/ 2147483647 w 3238"/>
              <a:gd name="T83" fmla="*/ 2147483647 h 4763"/>
              <a:gd name="T84" fmla="*/ 2147483647 w 3238"/>
              <a:gd name="T85" fmla="*/ 2147483647 h 4763"/>
              <a:gd name="T86" fmla="*/ 2147483647 w 3238"/>
              <a:gd name="T87" fmla="*/ 2147483647 h 4763"/>
              <a:gd name="T88" fmla="*/ 2147483647 w 3238"/>
              <a:gd name="T89" fmla="*/ 2147483647 h 4763"/>
              <a:gd name="T90" fmla="*/ 2147483647 w 3238"/>
              <a:gd name="T91" fmla="*/ 2147483647 h 4763"/>
              <a:gd name="T92" fmla="*/ 2147483647 w 3238"/>
              <a:gd name="T93" fmla="*/ 2147483647 h 4763"/>
              <a:gd name="T94" fmla="*/ 2147483647 w 3238"/>
              <a:gd name="T95" fmla="*/ 2147483647 h 4763"/>
              <a:gd name="T96" fmla="*/ 2147483647 w 3238"/>
              <a:gd name="T97" fmla="*/ 2147483647 h 4763"/>
              <a:gd name="T98" fmla="*/ 2147483647 w 3238"/>
              <a:gd name="T99" fmla="*/ 2147483647 h 4763"/>
              <a:gd name="T100" fmla="*/ 2147483647 w 3238"/>
              <a:gd name="T101" fmla="*/ 2147483647 h 4763"/>
              <a:gd name="T102" fmla="*/ 2147483647 w 3238"/>
              <a:gd name="T103" fmla="*/ 2147483647 h 4763"/>
              <a:gd name="T104" fmla="*/ 2147483647 w 3238"/>
              <a:gd name="T105" fmla="*/ 2147483647 h 4763"/>
              <a:gd name="T106" fmla="*/ 2147483647 w 3238"/>
              <a:gd name="T107" fmla="*/ 2147483647 h 4763"/>
              <a:gd name="T108" fmla="*/ 2147483647 w 3238"/>
              <a:gd name="T109" fmla="*/ 2147483647 h 4763"/>
              <a:gd name="T110" fmla="*/ 2147483647 w 3238"/>
              <a:gd name="T111" fmla="*/ 2147483647 h 4763"/>
              <a:gd name="T112" fmla="*/ 2147483647 w 3238"/>
              <a:gd name="T113" fmla="*/ 2147483647 h 4763"/>
              <a:gd name="T114" fmla="*/ 2147483647 w 3238"/>
              <a:gd name="T115" fmla="*/ 2147483647 h 4763"/>
              <a:gd name="T116" fmla="*/ 2147483647 w 3238"/>
              <a:gd name="T117" fmla="*/ 2147483647 h 4763"/>
              <a:gd name="T118" fmla="*/ 2147483647 w 3238"/>
              <a:gd name="T119" fmla="*/ 2147483647 h 4763"/>
              <a:gd name="T120" fmla="*/ 2147483647 w 3238"/>
              <a:gd name="T121" fmla="*/ 2147483647 h 4763"/>
              <a:gd name="T122" fmla="*/ 2147483647 w 3238"/>
              <a:gd name="T123" fmla="*/ 2147483647 h 4763"/>
              <a:gd name="T124" fmla="*/ 2147483647 w 3238"/>
              <a:gd name="T125" fmla="*/ 2147483647 h 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38"/>
              <a:gd name="T190" fmla="*/ 0 h 4763"/>
              <a:gd name="T191" fmla="*/ 3238 w 3238"/>
              <a:gd name="T192" fmla="*/ 4763 h 4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38" h="4763">
                <a:moveTo>
                  <a:pt x="244" y="1976"/>
                </a:moveTo>
                <a:lnTo>
                  <a:pt x="401" y="1976"/>
                </a:lnTo>
                <a:lnTo>
                  <a:pt x="401" y="1239"/>
                </a:lnTo>
                <a:lnTo>
                  <a:pt x="401" y="1207"/>
                </a:lnTo>
                <a:lnTo>
                  <a:pt x="402" y="1176"/>
                </a:lnTo>
                <a:lnTo>
                  <a:pt x="403" y="1144"/>
                </a:lnTo>
                <a:lnTo>
                  <a:pt x="406" y="1113"/>
                </a:lnTo>
                <a:lnTo>
                  <a:pt x="410" y="1081"/>
                </a:lnTo>
                <a:lnTo>
                  <a:pt x="415" y="1051"/>
                </a:lnTo>
                <a:lnTo>
                  <a:pt x="425" y="990"/>
                </a:lnTo>
                <a:lnTo>
                  <a:pt x="438" y="930"/>
                </a:lnTo>
                <a:lnTo>
                  <a:pt x="454" y="871"/>
                </a:lnTo>
                <a:lnTo>
                  <a:pt x="474" y="814"/>
                </a:lnTo>
                <a:lnTo>
                  <a:pt x="495" y="758"/>
                </a:lnTo>
                <a:lnTo>
                  <a:pt x="520" y="703"/>
                </a:lnTo>
                <a:lnTo>
                  <a:pt x="546" y="650"/>
                </a:lnTo>
                <a:lnTo>
                  <a:pt x="576" y="598"/>
                </a:lnTo>
                <a:lnTo>
                  <a:pt x="608" y="548"/>
                </a:lnTo>
                <a:lnTo>
                  <a:pt x="641" y="499"/>
                </a:lnTo>
                <a:lnTo>
                  <a:pt x="678" y="452"/>
                </a:lnTo>
                <a:lnTo>
                  <a:pt x="717" y="407"/>
                </a:lnTo>
                <a:lnTo>
                  <a:pt x="756" y="363"/>
                </a:lnTo>
                <a:lnTo>
                  <a:pt x="799" y="322"/>
                </a:lnTo>
                <a:lnTo>
                  <a:pt x="843" y="284"/>
                </a:lnTo>
                <a:lnTo>
                  <a:pt x="889" y="247"/>
                </a:lnTo>
                <a:lnTo>
                  <a:pt x="937" y="212"/>
                </a:lnTo>
                <a:lnTo>
                  <a:pt x="987" y="180"/>
                </a:lnTo>
                <a:lnTo>
                  <a:pt x="1037" y="151"/>
                </a:lnTo>
                <a:lnTo>
                  <a:pt x="1089" y="123"/>
                </a:lnTo>
                <a:lnTo>
                  <a:pt x="1144" y="99"/>
                </a:lnTo>
                <a:lnTo>
                  <a:pt x="1199" y="76"/>
                </a:lnTo>
                <a:lnTo>
                  <a:pt x="1256" y="56"/>
                </a:lnTo>
                <a:lnTo>
                  <a:pt x="1314" y="40"/>
                </a:lnTo>
                <a:lnTo>
                  <a:pt x="1343" y="32"/>
                </a:lnTo>
                <a:lnTo>
                  <a:pt x="1373" y="26"/>
                </a:lnTo>
                <a:lnTo>
                  <a:pt x="1403" y="20"/>
                </a:lnTo>
                <a:lnTo>
                  <a:pt x="1433" y="15"/>
                </a:lnTo>
                <a:lnTo>
                  <a:pt x="1463" y="10"/>
                </a:lnTo>
                <a:lnTo>
                  <a:pt x="1494" y="6"/>
                </a:lnTo>
                <a:lnTo>
                  <a:pt x="1526" y="4"/>
                </a:lnTo>
                <a:lnTo>
                  <a:pt x="1556" y="3"/>
                </a:lnTo>
                <a:lnTo>
                  <a:pt x="1587" y="1"/>
                </a:lnTo>
                <a:lnTo>
                  <a:pt x="1619" y="0"/>
                </a:lnTo>
                <a:lnTo>
                  <a:pt x="1651" y="1"/>
                </a:lnTo>
                <a:lnTo>
                  <a:pt x="1682" y="3"/>
                </a:lnTo>
                <a:lnTo>
                  <a:pt x="1712" y="4"/>
                </a:lnTo>
                <a:lnTo>
                  <a:pt x="1744" y="6"/>
                </a:lnTo>
                <a:lnTo>
                  <a:pt x="1775" y="10"/>
                </a:lnTo>
                <a:lnTo>
                  <a:pt x="1805" y="15"/>
                </a:lnTo>
                <a:lnTo>
                  <a:pt x="1835" y="20"/>
                </a:lnTo>
                <a:lnTo>
                  <a:pt x="1865" y="26"/>
                </a:lnTo>
                <a:lnTo>
                  <a:pt x="1894" y="32"/>
                </a:lnTo>
                <a:lnTo>
                  <a:pt x="1924" y="40"/>
                </a:lnTo>
                <a:lnTo>
                  <a:pt x="1982" y="56"/>
                </a:lnTo>
                <a:lnTo>
                  <a:pt x="2039" y="76"/>
                </a:lnTo>
                <a:lnTo>
                  <a:pt x="2094" y="99"/>
                </a:lnTo>
                <a:lnTo>
                  <a:pt x="2148" y="123"/>
                </a:lnTo>
                <a:lnTo>
                  <a:pt x="2201" y="151"/>
                </a:lnTo>
                <a:lnTo>
                  <a:pt x="2251" y="180"/>
                </a:lnTo>
                <a:lnTo>
                  <a:pt x="2301" y="212"/>
                </a:lnTo>
                <a:lnTo>
                  <a:pt x="2349" y="247"/>
                </a:lnTo>
                <a:lnTo>
                  <a:pt x="2395" y="284"/>
                </a:lnTo>
                <a:lnTo>
                  <a:pt x="2439" y="322"/>
                </a:lnTo>
                <a:lnTo>
                  <a:pt x="2482" y="363"/>
                </a:lnTo>
                <a:lnTo>
                  <a:pt x="2521" y="407"/>
                </a:lnTo>
                <a:lnTo>
                  <a:pt x="2560" y="452"/>
                </a:lnTo>
                <a:lnTo>
                  <a:pt x="2597" y="499"/>
                </a:lnTo>
                <a:lnTo>
                  <a:pt x="2630" y="548"/>
                </a:lnTo>
                <a:lnTo>
                  <a:pt x="2662" y="598"/>
                </a:lnTo>
                <a:lnTo>
                  <a:pt x="2692" y="650"/>
                </a:lnTo>
                <a:lnTo>
                  <a:pt x="2718" y="703"/>
                </a:lnTo>
                <a:lnTo>
                  <a:pt x="2743" y="758"/>
                </a:lnTo>
                <a:lnTo>
                  <a:pt x="2764" y="814"/>
                </a:lnTo>
                <a:lnTo>
                  <a:pt x="2784" y="871"/>
                </a:lnTo>
                <a:lnTo>
                  <a:pt x="2799" y="930"/>
                </a:lnTo>
                <a:lnTo>
                  <a:pt x="2813" y="990"/>
                </a:lnTo>
                <a:lnTo>
                  <a:pt x="2823" y="1051"/>
                </a:lnTo>
                <a:lnTo>
                  <a:pt x="2828" y="1081"/>
                </a:lnTo>
                <a:lnTo>
                  <a:pt x="2831" y="1113"/>
                </a:lnTo>
                <a:lnTo>
                  <a:pt x="2835" y="1144"/>
                </a:lnTo>
                <a:lnTo>
                  <a:pt x="2836" y="1176"/>
                </a:lnTo>
                <a:lnTo>
                  <a:pt x="2837" y="1207"/>
                </a:lnTo>
                <a:lnTo>
                  <a:pt x="2837" y="1239"/>
                </a:lnTo>
                <a:lnTo>
                  <a:pt x="2837" y="1467"/>
                </a:lnTo>
                <a:lnTo>
                  <a:pt x="2633" y="1467"/>
                </a:lnTo>
                <a:lnTo>
                  <a:pt x="2633" y="1239"/>
                </a:lnTo>
                <a:lnTo>
                  <a:pt x="2631" y="1186"/>
                </a:lnTo>
                <a:lnTo>
                  <a:pt x="2628" y="1133"/>
                </a:lnTo>
                <a:lnTo>
                  <a:pt x="2621" y="1081"/>
                </a:lnTo>
                <a:lnTo>
                  <a:pt x="2612" y="1030"/>
                </a:lnTo>
                <a:lnTo>
                  <a:pt x="2601" y="980"/>
                </a:lnTo>
                <a:lnTo>
                  <a:pt x="2588" y="932"/>
                </a:lnTo>
                <a:lnTo>
                  <a:pt x="2571" y="883"/>
                </a:lnTo>
                <a:lnTo>
                  <a:pt x="2553" y="836"/>
                </a:lnTo>
                <a:lnTo>
                  <a:pt x="2533" y="790"/>
                </a:lnTo>
                <a:lnTo>
                  <a:pt x="2510" y="746"/>
                </a:lnTo>
                <a:lnTo>
                  <a:pt x="2485" y="703"/>
                </a:lnTo>
                <a:lnTo>
                  <a:pt x="2460" y="660"/>
                </a:lnTo>
                <a:lnTo>
                  <a:pt x="2432" y="619"/>
                </a:lnTo>
                <a:lnTo>
                  <a:pt x="2401" y="581"/>
                </a:lnTo>
                <a:lnTo>
                  <a:pt x="2369" y="544"/>
                </a:lnTo>
                <a:lnTo>
                  <a:pt x="2336" y="508"/>
                </a:lnTo>
                <a:lnTo>
                  <a:pt x="2300" y="473"/>
                </a:lnTo>
                <a:lnTo>
                  <a:pt x="2263" y="441"/>
                </a:lnTo>
                <a:lnTo>
                  <a:pt x="2226" y="411"/>
                </a:lnTo>
                <a:lnTo>
                  <a:pt x="2185" y="381"/>
                </a:lnTo>
                <a:lnTo>
                  <a:pt x="2144" y="354"/>
                </a:lnTo>
                <a:lnTo>
                  <a:pt x="2102" y="330"/>
                </a:lnTo>
                <a:lnTo>
                  <a:pt x="2058" y="307"/>
                </a:lnTo>
                <a:lnTo>
                  <a:pt x="2013" y="287"/>
                </a:lnTo>
                <a:lnTo>
                  <a:pt x="1967" y="267"/>
                </a:lnTo>
                <a:lnTo>
                  <a:pt x="1920" y="252"/>
                </a:lnTo>
                <a:lnTo>
                  <a:pt x="1872" y="238"/>
                </a:lnTo>
                <a:lnTo>
                  <a:pt x="1822" y="227"/>
                </a:lnTo>
                <a:lnTo>
                  <a:pt x="1773" y="218"/>
                </a:lnTo>
                <a:lnTo>
                  <a:pt x="1723" y="211"/>
                </a:lnTo>
                <a:lnTo>
                  <a:pt x="1671" y="207"/>
                </a:lnTo>
                <a:lnTo>
                  <a:pt x="1619" y="205"/>
                </a:lnTo>
                <a:lnTo>
                  <a:pt x="1567" y="207"/>
                </a:lnTo>
                <a:lnTo>
                  <a:pt x="1515" y="211"/>
                </a:lnTo>
                <a:lnTo>
                  <a:pt x="1465" y="218"/>
                </a:lnTo>
                <a:lnTo>
                  <a:pt x="1416" y="227"/>
                </a:lnTo>
                <a:lnTo>
                  <a:pt x="1366" y="238"/>
                </a:lnTo>
                <a:lnTo>
                  <a:pt x="1318" y="252"/>
                </a:lnTo>
                <a:lnTo>
                  <a:pt x="1271" y="267"/>
                </a:lnTo>
                <a:lnTo>
                  <a:pt x="1225" y="287"/>
                </a:lnTo>
                <a:lnTo>
                  <a:pt x="1180" y="307"/>
                </a:lnTo>
                <a:lnTo>
                  <a:pt x="1136" y="330"/>
                </a:lnTo>
                <a:lnTo>
                  <a:pt x="1094" y="354"/>
                </a:lnTo>
                <a:lnTo>
                  <a:pt x="1053" y="381"/>
                </a:lnTo>
                <a:lnTo>
                  <a:pt x="1012" y="411"/>
                </a:lnTo>
                <a:lnTo>
                  <a:pt x="974" y="441"/>
                </a:lnTo>
                <a:lnTo>
                  <a:pt x="938" y="473"/>
                </a:lnTo>
                <a:lnTo>
                  <a:pt x="902" y="508"/>
                </a:lnTo>
                <a:lnTo>
                  <a:pt x="869" y="544"/>
                </a:lnTo>
                <a:lnTo>
                  <a:pt x="837" y="581"/>
                </a:lnTo>
                <a:lnTo>
                  <a:pt x="806" y="619"/>
                </a:lnTo>
                <a:lnTo>
                  <a:pt x="778" y="660"/>
                </a:lnTo>
                <a:lnTo>
                  <a:pt x="753" y="703"/>
                </a:lnTo>
                <a:lnTo>
                  <a:pt x="727" y="746"/>
                </a:lnTo>
                <a:lnTo>
                  <a:pt x="705" y="790"/>
                </a:lnTo>
                <a:lnTo>
                  <a:pt x="685" y="836"/>
                </a:lnTo>
                <a:lnTo>
                  <a:pt x="667" y="883"/>
                </a:lnTo>
                <a:lnTo>
                  <a:pt x="650" y="932"/>
                </a:lnTo>
                <a:lnTo>
                  <a:pt x="637" y="980"/>
                </a:lnTo>
                <a:lnTo>
                  <a:pt x="626" y="1030"/>
                </a:lnTo>
                <a:lnTo>
                  <a:pt x="617" y="1081"/>
                </a:lnTo>
                <a:lnTo>
                  <a:pt x="610" y="1133"/>
                </a:lnTo>
                <a:lnTo>
                  <a:pt x="607" y="1186"/>
                </a:lnTo>
                <a:lnTo>
                  <a:pt x="605" y="1239"/>
                </a:lnTo>
                <a:lnTo>
                  <a:pt x="605" y="1415"/>
                </a:lnTo>
                <a:lnTo>
                  <a:pt x="836" y="1646"/>
                </a:lnTo>
                <a:lnTo>
                  <a:pt x="836" y="1239"/>
                </a:lnTo>
                <a:lnTo>
                  <a:pt x="837" y="1198"/>
                </a:lnTo>
                <a:lnTo>
                  <a:pt x="840" y="1156"/>
                </a:lnTo>
                <a:lnTo>
                  <a:pt x="845" y="1116"/>
                </a:lnTo>
                <a:lnTo>
                  <a:pt x="851" y="1075"/>
                </a:lnTo>
                <a:lnTo>
                  <a:pt x="860" y="1037"/>
                </a:lnTo>
                <a:lnTo>
                  <a:pt x="872" y="998"/>
                </a:lnTo>
                <a:lnTo>
                  <a:pt x="883" y="961"/>
                </a:lnTo>
                <a:lnTo>
                  <a:pt x="897" y="924"/>
                </a:lnTo>
                <a:lnTo>
                  <a:pt x="914" y="888"/>
                </a:lnTo>
                <a:lnTo>
                  <a:pt x="932" y="854"/>
                </a:lnTo>
                <a:lnTo>
                  <a:pt x="950" y="820"/>
                </a:lnTo>
                <a:lnTo>
                  <a:pt x="970" y="787"/>
                </a:lnTo>
                <a:lnTo>
                  <a:pt x="993" y="756"/>
                </a:lnTo>
                <a:lnTo>
                  <a:pt x="1016" y="726"/>
                </a:lnTo>
                <a:lnTo>
                  <a:pt x="1041" y="696"/>
                </a:lnTo>
                <a:lnTo>
                  <a:pt x="1067" y="669"/>
                </a:lnTo>
                <a:lnTo>
                  <a:pt x="1094" y="642"/>
                </a:lnTo>
                <a:lnTo>
                  <a:pt x="1122" y="617"/>
                </a:lnTo>
                <a:lnTo>
                  <a:pt x="1153" y="594"/>
                </a:lnTo>
                <a:lnTo>
                  <a:pt x="1184" y="572"/>
                </a:lnTo>
                <a:lnTo>
                  <a:pt x="1216" y="550"/>
                </a:lnTo>
                <a:lnTo>
                  <a:pt x="1248" y="531"/>
                </a:lnTo>
                <a:lnTo>
                  <a:pt x="1282" y="514"/>
                </a:lnTo>
                <a:lnTo>
                  <a:pt x="1317" y="498"/>
                </a:lnTo>
                <a:lnTo>
                  <a:pt x="1352" y="484"/>
                </a:lnTo>
                <a:lnTo>
                  <a:pt x="1389" y="471"/>
                </a:lnTo>
                <a:lnTo>
                  <a:pt x="1424" y="461"/>
                </a:lnTo>
                <a:lnTo>
                  <a:pt x="1463" y="452"/>
                </a:lnTo>
                <a:lnTo>
                  <a:pt x="1501" y="445"/>
                </a:lnTo>
                <a:lnTo>
                  <a:pt x="1540" y="440"/>
                </a:lnTo>
                <a:lnTo>
                  <a:pt x="1579" y="436"/>
                </a:lnTo>
                <a:lnTo>
                  <a:pt x="1619" y="436"/>
                </a:lnTo>
                <a:lnTo>
                  <a:pt x="1659" y="436"/>
                </a:lnTo>
                <a:lnTo>
                  <a:pt x="1698" y="440"/>
                </a:lnTo>
                <a:lnTo>
                  <a:pt x="1737" y="445"/>
                </a:lnTo>
                <a:lnTo>
                  <a:pt x="1775" y="452"/>
                </a:lnTo>
                <a:lnTo>
                  <a:pt x="1812" y="461"/>
                </a:lnTo>
                <a:lnTo>
                  <a:pt x="1849" y="471"/>
                </a:lnTo>
                <a:lnTo>
                  <a:pt x="1886" y="484"/>
                </a:lnTo>
                <a:lnTo>
                  <a:pt x="1921" y="498"/>
                </a:lnTo>
                <a:lnTo>
                  <a:pt x="1956" y="514"/>
                </a:lnTo>
                <a:lnTo>
                  <a:pt x="1990" y="531"/>
                </a:lnTo>
                <a:lnTo>
                  <a:pt x="2022" y="550"/>
                </a:lnTo>
                <a:lnTo>
                  <a:pt x="2054" y="572"/>
                </a:lnTo>
                <a:lnTo>
                  <a:pt x="2085" y="594"/>
                </a:lnTo>
                <a:lnTo>
                  <a:pt x="2116" y="617"/>
                </a:lnTo>
                <a:lnTo>
                  <a:pt x="2144" y="642"/>
                </a:lnTo>
                <a:lnTo>
                  <a:pt x="2171" y="669"/>
                </a:lnTo>
                <a:lnTo>
                  <a:pt x="2197" y="696"/>
                </a:lnTo>
                <a:lnTo>
                  <a:pt x="2222" y="726"/>
                </a:lnTo>
                <a:lnTo>
                  <a:pt x="2245" y="756"/>
                </a:lnTo>
                <a:lnTo>
                  <a:pt x="2267" y="787"/>
                </a:lnTo>
                <a:lnTo>
                  <a:pt x="2288" y="820"/>
                </a:lnTo>
                <a:lnTo>
                  <a:pt x="2306" y="854"/>
                </a:lnTo>
                <a:lnTo>
                  <a:pt x="2324" y="888"/>
                </a:lnTo>
                <a:lnTo>
                  <a:pt x="2340" y="924"/>
                </a:lnTo>
                <a:lnTo>
                  <a:pt x="2355" y="961"/>
                </a:lnTo>
                <a:lnTo>
                  <a:pt x="2366" y="998"/>
                </a:lnTo>
                <a:lnTo>
                  <a:pt x="2378" y="1037"/>
                </a:lnTo>
                <a:lnTo>
                  <a:pt x="2387" y="1075"/>
                </a:lnTo>
                <a:lnTo>
                  <a:pt x="2393" y="1116"/>
                </a:lnTo>
                <a:lnTo>
                  <a:pt x="2398" y="1156"/>
                </a:lnTo>
                <a:lnTo>
                  <a:pt x="2401" y="1198"/>
                </a:lnTo>
                <a:lnTo>
                  <a:pt x="2402" y="1239"/>
                </a:lnTo>
                <a:lnTo>
                  <a:pt x="2402" y="1467"/>
                </a:lnTo>
                <a:lnTo>
                  <a:pt x="2402" y="1469"/>
                </a:lnTo>
                <a:lnTo>
                  <a:pt x="2197" y="1469"/>
                </a:lnTo>
                <a:lnTo>
                  <a:pt x="2197" y="1467"/>
                </a:lnTo>
                <a:lnTo>
                  <a:pt x="2197" y="1239"/>
                </a:lnTo>
                <a:lnTo>
                  <a:pt x="2197" y="1208"/>
                </a:lnTo>
                <a:lnTo>
                  <a:pt x="2195" y="1176"/>
                </a:lnTo>
                <a:lnTo>
                  <a:pt x="2191" y="1147"/>
                </a:lnTo>
                <a:lnTo>
                  <a:pt x="2186" y="1116"/>
                </a:lnTo>
                <a:lnTo>
                  <a:pt x="2180" y="1086"/>
                </a:lnTo>
                <a:lnTo>
                  <a:pt x="2171" y="1058"/>
                </a:lnTo>
                <a:lnTo>
                  <a:pt x="2162" y="1030"/>
                </a:lnTo>
                <a:lnTo>
                  <a:pt x="2151" y="1002"/>
                </a:lnTo>
                <a:lnTo>
                  <a:pt x="2139" y="976"/>
                </a:lnTo>
                <a:lnTo>
                  <a:pt x="2126" y="950"/>
                </a:lnTo>
                <a:lnTo>
                  <a:pt x="2112" y="925"/>
                </a:lnTo>
                <a:lnTo>
                  <a:pt x="2096" y="901"/>
                </a:lnTo>
                <a:lnTo>
                  <a:pt x="2080" y="878"/>
                </a:lnTo>
                <a:lnTo>
                  <a:pt x="2063" y="855"/>
                </a:lnTo>
                <a:lnTo>
                  <a:pt x="2044" y="833"/>
                </a:lnTo>
                <a:lnTo>
                  <a:pt x="2025" y="813"/>
                </a:lnTo>
                <a:lnTo>
                  <a:pt x="2004" y="793"/>
                </a:lnTo>
                <a:lnTo>
                  <a:pt x="1984" y="774"/>
                </a:lnTo>
                <a:lnTo>
                  <a:pt x="1962" y="758"/>
                </a:lnTo>
                <a:lnTo>
                  <a:pt x="1939" y="741"/>
                </a:lnTo>
                <a:lnTo>
                  <a:pt x="1916" y="726"/>
                </a:lnTo>
                <a:lnTo>
                  <a:pt x="1892" y="712"/>
                </a:lnTo>
                <a:lnTo>
                  <a:pt x="1866" y="699"/>
                </a:lnTo>
                <a:lnTo>
                  <a:pt x="1840" y="686"/>
                </a:lnTo>
                <a:lnTo>
                  <a:pt x="1815" y="676"/>
                </a:lnTo>
                <a:lnTo>
                  <a:pt x="1788" y="667"/>
                </a:lnTo>
                <a:lnTo>
                  <a:pt x="1761" y="659"/>
                </a:lnTo>
                <a:lnTo>
                  <a:pt x="1733" y="653"/>
                </a:lnTo>
                <a:lnTo>
                  <a:pt x="1705" y="648"/>
                </a:lnTo>
                <a:lnTo>
                  <a:pt x="1677" y="644"/>
                </a:lnTo>
                <a:lnTo>
                  <a:pt x="1648" y="641"/>
                </a:lnTo>
                <a:lnTo>
                  <a:pt x="1619" y="641"/>
                </a:lnTo>
                <a:lnTo>
                  <a:pt x="1590" y="641"/>
                </a:lnTo>
                <a:lnTo>
                  <a:pt x="1561" y="644"/>
                </a:lnTo>
                <a:lnTo>
                  <a:pt x="1533" y="648"/>
                </a:lnTo>
                <a:lnTo>
                  <a:pt x="1505" y="653"/>
                </a:lnTo>
                <a:lnTo>
                  <a:pt x="1477" y="659"/>
                </a:lnTo>
                <a:lnTo>
                  <a:pt x="1450" y="667"/>
                </a:lnTo>
                <a:lnTo>
                  <a:pt x="1423" y="676"/>
                </a:lnTo>
                <a:lnTo>
                  <a:pt x="1398" y="686"/>
                </a:lnTo>
                <a:lnTo>
                  <a:pt x="1372" y="699"/>
                </a:lnTo>
                <a:lnTo>
                  <a:pt x="1346" y="712"/>
                </a:lnTo>
                <a:lnTo>
                  <a:pt x="1322" y="726"/>
                </a:lnTo>
                <a:lnTo>
                  <a:pt x="1299" y="741"/>
                </a:lnTo>
                <a:lnTo>
                  <a:pt x="1276" y="758"/>
                </a:lnTo>
                <a:lnTo>
                  <a:pt x="1254" y="774"/>
                </a:lnTo>
                <a:lnTo>
                  <a:pt x="1234" y="793"/>
                </a:lnTo>
                <a:lnTo>
                  <a:pt x="1213" y="813"/>
                </a:lnTo>
                <a:lnTo>
                  <a:pt x="1194" y="833"/>
                </a:lnTo>
                <a:lnTo>
                  <a:pt x="1175" y="855"/>
                </a:lnTo>
                <a:lnTo>
                  <a:pt x="1158" y="878"/>
                </a:lnTo>
                <a:lnTo>
                  <a:pt x="1142" y="901"/>
                </a:lnTo>
                <a:lnTo>
                  <a:pt x="1126" y="925"/>
                </a:lnTo>
                <a:lnTo>
                  <a:pt x="1112" y="950"/>
                </a:lnTo>
                <a:lnTo>
                  <a:pt x="1098" y="976"/>
                </a:lnTo>
                <a:lnTo>
                  <a:pt x="1087" y="1002"/>
                </a:lnTo>
                <a:lnTo>
                  <a:pt x="1076" y="1030"/>
                </a:lnTo>
                <a:lnTo>
                  <a:pt x="1067" y="1058"/>
                </a:lnTo>
                <a:lnTo>
                  <a:pt x="1058" y="1086"/>
                </a:lnTo>
                <a:lnTo>
                  <a:pt x="1052" y="1116"/>
                </a:lnTo>
                <a:lnTo>
                  <a:pt x="1047" y="1147"/>
                </a:lnTo>
                <a:lnTo>
                  <a:pt x="1043" y="1176"/>
                </a:lnTo>
                <a:lnTo>
                  <a:pt x="1041" y="1208"/>
                </a:lnTo>
                <a:lnTo>
                  <a:pt x="1041" y="1239"/>
                </a:lnTo>
                <a:lnTo>
                  <a:pt x="1041" y="1976"/>
                </a:lnTo>
                <a:lnTo>
                  <a:pt x="2994" y="1976"/>
                </a:lnTo>
                <a:lnTo>
                  <a:pt x="3018" y="1977"/>
                </a:lnTo>
                <a:lnTo>
                  <a:pt x="3042" y="1981"/>
                </a:lnTo>
                <a:lnTo>
                  <a:pt x="3065" y="1987"/>
                </a:lnTo>
                <a:lnTo>
                  <a:pt x="3088" y="1995"/>
                </a:lnTo>
                <a:lnTo>
                  <a:pt x="3110" y="2005"/>
                </a:lnTo>
                <a:lnTo>
                  <a:pt x="3129" y="2018"/>
                </a:lnTo>
                <a:lnTo>
                  <a:pt x="3148" y="2032"/>
                </a:lnTo>
                <a:lnTo>
                  <a:pt x="3166" y="2048"/>
                </a:lnTo>
                <a:lnTo>
                  <a:pt x="3182" y="2065"/>
                </a:lnTo>
                <a:lnTo>
                  <a:pt x="3196" y="2083"/>
                </a:lnTo>
                <a:lnTo>
                  <a:pt x="3209" y="2104"/>
                </a:lnTo>
                <a:lnTo>
                  <a:pt x="3219" y="2126"/>
                </a:lnTo>
                <a:lnTo>
                  <a:pt x="3226" y="2147"/>
                </a:lnTo>
                <a:lnTo>
                  <a:pt x="3233" y="2172"/>
                </a:lnTo>
                <a:lnTo>
                  <a:pt x="3237" y="2196"/>
                </a:lnTo>
                <a:lnTo>
                  <a:pt x="3238" y="2220"/>
                </a:lnTo>
                <a:lnTo>
                  <a:pt x="3238" y="4763"/>
                </a:lnTo>
                <a:lnTo>
                  <a:pt x="0" y="4763"/>
                </a:lnTo>
                <a:lnTo>
                  <a:pt x="0" y="2220"/>
                </a:lnTo>
                <a:lnTo>
                  <a:pt x="1" y="2196"/>
                </a:lnTo>
                <a:lnTo>
                  <a:pt x="5" y="2172"/>
                </a:lnTo>
                <a:lnTo>
                  <a:pt x="12" y="2147"/>
                </a:lnTo>
                <a:lnTo>
                  <a:pt x="19" y="2126"/>
                </a:lnTo>
                <a:lnTo>
                  <a:pt x="29" y="2104"/>
                </a:lnTo>
                <a:lnTo>
                  <a:pt x="42" y="2083"/>
                </a:lnTo>
                <a:lnTo>
                  <a:pt x="56" y="2065"/>
                </a:lnTo>
                <a:lnTo>
                  <a:pt x="72" y="2048"/>
                </a:lnTo>
                <a:lnTo>
                  <a:pt x="90" y="2032"/>
                </a:lnTo>
                <a:lnTo>
                  <a:pt x="109" y="2018"/>
                </a:lnTo>
                <a:lnTo>
                  <a:pt x="128" y="2005"/>
                </a:lnTo>
                <a:lnTo>
                  <a:pt x="150" y="1995"/>
                </a:lnTo>
                <a:lnTo>
                  <a:pt x="173" y="1987"/>
                </a:lnTo>
                <a:lnTo>
                  <a:pt x="196" y="1981"/>
                </a:lnTo>
                <a:lnTo>
                  <a:pt x="220" y="1977"/>
                </a:lnTo>
                <a:lnTo>
                  <a:pt x="244" y="1976"/>
                </a:lnTo>
                <a:close/>
                <a:moveTo>
                  <a:pt x="244" y="2181"/>
                </a:moveTo>
                <a:lnTo>
                  <a:pt x="244" y="2181"/>
                </a:lnTo>
                <a:lnTo>
                  <a:pt x="237" y="2182"/>
                </a:lnTo>
                <a:lnTo>
                  <a:pt x="229" y="2184"/>
                </a:lnTo>
                <a:lnTo>
                  <a:pt x="223" y="2188"/>
                </a:lnTo>
                <a:lnTo>
                  <a:pt x="216" y="2192"/>
                </a:lnTo>
                <a:lnTo>
                  <a:pt x="212" y="2199"/>
                </a:lnTo>
                <a:lnTo>
                  <a:pt x="209" y="2205"/>
                </a:lnTo>
                <a:lnTo>
                  <a:pt x="206" y="2213"/>
                </a:lnTo>
                <a:lnTo>
                  <a:pt x="205" y="2220"/>
                </a:lnTo>
                <a:lnTo>
                  <a:pt x="205" y="4558"/>
                </a:lnTo>
                <a:lnTo>
                  <a:pt x="3033" y="4558"/>
                </a:lnTo>
                <a:lnTo>
                  <a:pt x="3033" y="2220"/>
                </a:lnTo>
                <a:lnTo>
                  <a:pt x="3032" y="2213"/>
                </a:lnTo>
                <a:lnTo>
                  <a:pt x="3029" y="2205"/>
                </a:lnTo>
                <a:lnTo>
                  <a:pt x="3026" y="2199"/>
                </a:lnTo>
                <a:lnTo>
                  <a:pt x="3020" y="2192"/>
                </a:lnTo>
                <a:lnTo>
                  <a:pt x="3015" y="2188"/>
                </a:lnTo>
                <a:lnTo>
                  <a:pt x="3009" y="2184"/>
                </a:lnTo>
                <a:lnTo>
                  <a:pt x="3001" y="2182"/>
                </a:lnTo>
                <a:lnTo>
                  <a:pt x="2994" y="2181"/>
                </a:lnTo>
                <a:lnTo>
                  <a:pt x="244" y="2181"/>
                </a:lnTo>
                <a:close/>
                <a:moveTo>
                  <a:pt x="1633" y="2561"/>
                </a:moveTo>
                <a:lnTo>
                  <a:pt x="1633" y="2561"/>
                </a:lnTo>
                <a:lnTo>
                  <a:pt x="1656" y="2562"/>
                </a:lnTo>
                <a:lnTo>
                  <a:pt x="1679" y="2563"/>
                </a:lnTo>
                <a:lnTo>
                  <a:pt x="1702" y="2566"/>
                </a:lnTo>
                <a:lnTo>
                  <a:pt x="1725" y="2570"/>
                </a:lnTo>
                <a:lnTo>
                  <a:pt x="1748" y="2575"/>
                </a:lnTo>
                <a:lnTo>
                  <a:pt x="1770" y="2581"/>
                </a:lnTo>
                <a:lnTo>
                  <a:pt x="1790" y="2589"/>
                </a:lnTo>
                <a:lnTo>
                  <a:pt x="1812" y="2596"/>
                </a:lnTo>
                <a:lnTo>
                  <a:pt x="1833" y="2607"/>
                </a:lnTo>
                <a:lnTo>
                  <a:pt x="1852" y="2617"/>
                </a:lnTo>
                <a:lnTo>
                  <a:pt x="1871" y="2627"/>
                </a:lnTo>
                <a:lnTo>
                  <a:pt x="1890" y="2640"/>
                </a:lnTo>
                <a:lnTo>
                  <a:pt x="1908" y="2653"/>
                </a:lnTo>
                <a:lnTo>
                  <a:pt x="1926" y="2666"/>
                </a:lnTo>
                <a:lnTo>
                  <a:pt x="1943" y="2681"/>
                </a:lnTo>
                <a:lnTo>
                  <a:pt x="1958" y="2696"/>
                </a:lnTo>
                <a:lnTo>
                  <a:pt x="1974" y="2712"/>
                </a:lnTo>
                <a:lnTo>
                  <a:pt x="1988" y="2728"/>
                </a:lnTo>
                <a:lnTo>
                  <a:pt x="2002" y="2746"/>
                </a:lnTo>
                <a:lnTo>
                  <a:pt x="2014" y="2764"/>
                </a:lnTo>
                <a:lnTo>
                  <a:pt x="2027" y="2782"/>
                </a:lnTo>
                <a:lnTo>
                  <a:pt x="2038" y="2803"/>
                </a:lnTo>
                <a:lnTo>
                  <a:pt x="2048" y="2822"/>
                </a:lnTo>
                <a:lnTo>
                  <a:pt x="2057" y="2842"/>
                </a:lnTo>
                <a:lnTo>
                  <a:pt x="2066" y="2863"/>
                </a:lnTo>
                <a:lnTo>
                  <a:pt x="2072" y="2884"/>
                </a:lnTo>
                <a:lnTo>
                  <a:pt x="2078" y="2906"/>
                </a:lnTo>
                <a:lnTo>
                  <a:pt x="2084" y="2929"/>
                </a:lnTo>
                <a:lnTo>
                  <a:pt x="2089" y="2951"/>
                </a:lnTo>
                <a:lnTo>
                  <a:pt x="2091" y="2974"/>
                </a:lnTo>
                <a:lnTo>
                  <a:pt x="2093" y="2998"/>
                </a:lnTo>
                <a:lnTo>
                  <a:pt x="2094" y="3021"/>
                </a:lnTo>
                <a:lnTo>
                  <a:pt x="2093" y="3051"/>
                </a:lnTo>
                <a:lnTo>
                  <a:pt x="2090" y="3079"/>
                </a:lnTo>
                <a:lnTo>
                  <a:pt x="2086" y="3106"/>
                </a:lnTo>
                <a:lnTo>
                  <a:pt x="2080" y="3133"/>
                </a:lnTo>
                <a:lnTo>
                  <a:pt x="2072" y="3160"/>
                </a:lnTo>
                <a:lnTo>
                  <a:pt x="2063" y="3185"/>
                </a:lnTo>
                <a:lnTo>
                  <a:pt x="2053" y="3211"/>
                </a:lnTo>
                <a:lnTo>
                  <a:pt x="2041" y="3235"/>
                </a:lnTo>
                <a:lnTo>
                  <a:pt x="2027" y="3258"/>
                </a:lnTo>
                <a:lnTo>
                  <a:pt x="2013" y="3281"/>
                </a:lnTo>
                <a:lnTo>
                  <a:pt x="1998" y="3303"/>
                </a:lnTo>
                <a:lnTo>
                  <a:pt x="1981" y="3323"/>
                </a:lnTo>
                <a:lnTo>
                  <a:pt x="1962" y="3343"/>
                </a:lnTo>
                <a:lnTo>
                  <a:pt x="1943" y="3362"/>
                </a:lnTo>
                <a:lnTo>
                  <a:pt x="1924" y="3380"/>
                </a:lnTo>
                <a:lnTo>
                  <a:pt x="1902" y="3395"/>
                </a:lnTo>
                <a:lnTo>
                  <a:pt x="1902" y="3927"/>
                </a:lnTo>
                <a:lnTo>
                  <a:pt x="1901" y="3949"/>
                </a:lnTo>
                <a:lnTo>
                  <a:pt x="1898" y="3970"/>
                </a:lnTo>
                <a:lnTo>
                  <a:pt x="1893" y="3990"/>
                </a:lnTo>
                <a:lnTo>
                  <a:pt x="1885" y="4009"/>
                </a:lnTo>
                <a:lnTo>
                  <a:pt x="1876" y="4028"/>
                </a:lnTo>
                <a:lnTo>
                  <a:pt x="1866" y="4045"/>
                </a:lnTo>
                <a:lnTo>
                  <a:pt x="1853" y="4062"/>
                </a:lnTo>
                <a:lnTo>
                  <a:pt x="1840" y="4077"/>
                </a:lnTo>
                <a:lnTo>
                  <a:pt x="1825" y="4090"/>
                </a:lnTo>
                <a:lnTo>
                  <a:pt x="1808" y="4103"/>
                </a:lnTo>
                <a:lnTo>
                  <a:pt x="1792" y="4113"/>
                </a:lnTo>
                <a:lnTo>
                  <a:pt x="1773" y="4122"/>
                </a:lnTo>
                <a:lnTo>
                  <a:pt x="1753" y="4128"/>
                </a:lnTo>
                <a:lnTo>
                  <a:pt x="1733" y="4133"/>
                </a:lnTo>
                <a:lnTo>
                  <a:pt x="1712" y="4137"/>
                </a:lnTo>
                <a:lnTo>
                  <a:pt x="1691" y="4139"/>
                </a:lnTo>
                <a:lnTo>
                  <a:pt x="1574" y="4139"/>
                </a:lnTo>
                <a:lnTo>
                  <a:pt x="1552" y="4137"/>
                </a:lnTo>
                <a:lnTo>
                  <a:pt x="1532" y="4133"/>
                </a:lnTo>
                <a:lnTo>
                  <a:pt x="1511" y="4128"/>
                </a:lnTo>
                <a:lnTo>
                  <a:pt x="1492" y="4122"/>
                </a:lnTo>
                <a:lnTo>
                  <a:pt x="1474" y="4113"/>
                </a:lnTo>
                <a:lnTo>
                  <a:pt x="1456" y="4103"/>
                </a:lnTo>
                <a:lnTo>
                  <a:pt x="1440" y="4090"/>
                </a:lnTo>
                <a:lnTo>
                  <a:pt x="1426" y="4077"/>
                </a:lnTo>
                <a:lnTo>
                  <a:pt x="1412" y="4062"/>
                </a:lnTo>
                <a:lnTo>
                  <a:pt x="1399" y="4045"/>
                </a:lnTo>
                <a:lnTo>
                  <a:pt x="1389" y="4028"/>
                </a:lnTo>
                <a:lnTo>
                  <a:pt x="1380" y="4009"/>
                </a:lnTo>
                <a:lnTo>
                  <a:pt x="1373" y="3990"/>
                </a:lnTo>
                <a:lnTo>
                  <a:pt x="1368" y="3970"/>
                </a:lnTo>
                <a:lnTo>
                  <a:pt x="1364" y="3949"/>
                </a:lnTo>
                <a:lnTo>
                  <a:pt x="1363" y="3927"/>
                </a:lnTo>
                <a:lnTo>
                  <a:pt x="1363" y="3395"/>
                </a:lnTo>
                <a:lnTo>
                  <a:pt x="1343" y="3380"/>
                </a:lnTo>
                <a:lnTo>
                  <a:pt x="1322" y="3362"/>
                </a:lnTo>
                <a:lnTo>
                  <a:pt x="1303" y="3343"/>
                </a:lnTo>
                <a:lnTo>
                  <a:pt x="1285" y="3323"/>
                </a:lnTo>
                <a:lnTo>
                  <a:pt x="1267" y="3303"/>
                </a:lnTo>
                <a:lnTo>
                  <a:pt x="1252" y="3281"/>
                </a:lnTo>
                <a:lnTo>
                  <a:pt x="1238" y="3258"/>
                </a:lnTo>
                <a:lnTo>
                  <a:pt x="1225" y="3235"/>
                </a:lnTo>
                <a:lnTo>
                  <a:pt x="1212" y="3211"/>
                </a:lnTo>
                <a:lnTo>
                  <a:pt x="1202" y="3185"/>
                </a:lnTo>
                <a:lnTo>
                  <a:pt x="1193" y="3160"/>
                </a:lnTo>
                <a:lnTo>
                  <a:pt x="1185" y="3133"/>
                </a:lnTo>
                <a:lnTo>
                  <a:pt x="1180" y="3106"/>
                </a:lnTo>
                <a:lnTo>
                  <a:pt x="1175" y="3079"/>
                </a:lnTo>
                <a:lnTo>
                  <a:pt x="1172" y="3051"/>
                </a:lnTo>
                <a:lnTo>
                  <a:pt x="1172" y="3021"/>
                </a:lnTo>
                <a:lnTo>
                  <a:pt x="1172" y="2998"/>
                </a:lnTo>
                <a:lnTo>
                  <a:pt x="1175" y="2974"/>
                </a:lnTo>
                <a:lnTo>
                  <a:pt x="1177" y="2951"/>
                </a:lnTo>
                <a:lnTo>
                  <a:pt x="1181" y="2929"/>
                </a:lnTo>
                <a:lnTo>
                  <a:pt x="1186" y="2906"/>
                </a:lnTo>
                <a:lnTo>
                  <a:pt x="1193" y="2884"/>
                </a:lnTo>
                <a:lnTo>
                  <a:pt x="1200" y="2863"/>
                </a:lnTo>
                <a:lnTo>
                  <a:pt x="1208" y="2842"/>
                </a:lnTo>
                <a:lnTo>
                  <a:pt x="1217" y="2822"/>
                </a:lnTo>
                <a:lnTo>
                  <a:pt x="1227" y="2803"/>
                </a:lnTo>
                <a:lnTo>
                  <a:pt x="1239" y="2782"/>
                </a:lnTo>
                <a:lnTo>
                  <a:pt x="1250" y="2764"/>
                </a:lnTo>
                <a:lnTo>
                  <a:pt x="1263" y="2746"/>
                </a:lnTo>
                <a:lnTo>
                  <a:pt x="1277" y="2728"/>
                </a:lnTo>
                <a:lnTo>
                  <a:pt x="1291" y="2712"/>
                </a:lnTo>
                <a:lnTo>
                  <a:pt x="1307" y="2696"/>
                </a:lnTo>
                <a:lnTo>
                  <a:pt x="1323" y="2681"/>
                </a:lnTo>
                <a:lnTo>
                  <a:pt x="1340" y="2666"/>
                </a:lnTo>
                <a:lnTo>
                  <a:pt x="1357" y="2653"/>
                </a:lnTo>
                <a:lnTo>
                  <a:pt x="1375" y="2640"/>
                </a:lnTo>
                <a:lnTo>
                  <a:pt x="1394" y="2627"/>
                </a:lnTo>
                <a:lnTo>
                  <a:pt x="1413" y="2617"/>
                </a:lnTo>
                <a:lnTo>
                  <a:pt x="1433" y="2607"/>
                </a:lnTo>
                <a:lnTo>
                  <a:pt x="1454" y="2596"/>
                </a:lnTo>
                <a:lnTo>
                  <a:pt x="1474" y="2589"/>
                </a:lnTo>
                <a:lnTo>
                  <a:pt x="1496" y="2581"/>
                </a:lnTo>
                <a:lnTo>
                  <a:pt x="1518" y="2575"/>
                </a:lnTo>
                <a:lnTo>
                  <a:pt x="1540" y="2570"/>
                </a:lnTo>
                <a:lnTo>
                  <a:pt x="1563" y="2566"/>
                </a:lnTo>
                <a:lnTo>
                  <a:pt x="1586" y="2563"/>
                </a:lnTo>
                <a:lnTo>
                  <a:pt x="1609" y="2562"/>
                </a:lnTo>
                <a:lnTo>
                  <a:pt x="1633" y="2561"/>
                </a:lnTo>
                <a:close/>
                <a:moveTo>
                  <a:pt x="1633" y="2663"/>
                </a:moveTo>
                <a:lnTo>
                  <a:pt x="1633" y="2663"/>
                </a:lnTo>
                <a:lnTo>
                  <a:pt x="1614" y="2663"/>
                </a:lnTo>
                <a:lnTo>
                  <a:pt x="1596" y="2666"/>
                </a:lnTo>
                <a:lnTo>
                  <a:pt x="1578" y="2667"/>
                </a:lnTo>
                <a:lnTo>
                  <a:pt x="1560" y="2671"/>
                </a:lnTo>
                <a:lnTo>
                  <a:pt x="1543" y="2675"/>
                </a:lnTo>
                <a:lnTo>
                  <a:pt x="1526" y="2680"/>
                </a:lnTo>
                <a:lnTo>
                  <a:pt x="1509" y="2685"/>
                </a:lnTo>
                <a:lnTo>
                  <a:pt x="1494" y="2691"/>
                </a:lnTo>
                <a:lnTo>
                  <a:pt x="1477" y="2699"/>
                </a:lnTo>
                <a:lnTo>
                  <a:pt x="1462" y="2707"/>
                </a:lnTo>
                <a:lnTo>
                  <a:pt x="1446" y="2715"/>
                </a:lnTo>
                <a:lnTo>
                  <a:pt x="1432" y="2724"/>
                </a:lnTo>
                <a:lnTo>
                  <a:pt x="1418" y="2735"/>
                </a:lnTo>
                <a:lnTo>
                  <a:pt x="1405" y="2745"/>
                </a:lnTo>
                <a:lnTo>
                  <a:pt x="1391" y="2756"/>
                </a:lnTo>
                <a:lnTo>
                  <a:pt x="1380" y="2768"/>
                </a:lnTo>
                <a:lnTo>
                  <a:pt x="1367" y="2781"/>
                </a:lnTo>
                <a:lnTo>
                  <a:pt x="1357" y="2794"/>
                </a:lnTo>
                <a:lnTo>
                  <a:pt x="1345" y="2808"/>
                </a:lnTo>
                <a:lnTo>
                  <a:pt x="1335" y="2822"/>
                </a:lnTo>
                <a:lnTo>
                  <a:pt x="1326" y="2836"/>
                </a:lnTo>
                <a:lnTo>
                  <a:pt x="1317" y="2851"/>
                </a:lnTo>
                <a:lnTo>
                  <a:pt x="1309" y="2867"/>
                </a:lnTo>
                <a:lnTo>
                  <a:pt x="1303" y="2882"/>
                </a:lnTo>
                <a:lnTo>
                  <a:pt x="1296" y="2898"/>
                </a:lnTo>
                <a:lnTo>
                  <a:pt x="1290" y="2915"/>
                </a:lnTo>
                <a:lnTo>
                  <a:pt x="1285" y="2932"/>
                </a:lnTo>
                <a:lnTo>
                  <a:pt x="1281" y="2950"/>
                </a:lnTo>
                <a:lnTo>
                  <a:pt x="1279" y="2966"/>
                </a:lnTo>
                <a:lnTo>
                  <a:pt x="1276" y="2984"/>
                </a:lnTo>
                <a:lnTo>
                  <a:pt x="1275" y="3003"/>
                </a:lnTo>
                <a:lnTo>
                  <a:pt x="1275" y="3021"/>
                </a:lnTo>
                <a:lnTo>
                  <a:pt x="1275" y="3048"/>
                </a:lnTo>
                <a:lnTo>
                  <a:pt x="1277" y="3074"/>
                </a:lnTo>
                <a:lnTo>
                  <a:pt x="1282" y="3098"/>
                </a:lnTo>
                <a:lnTo>
                  <a:pt x="1288" y="3121"/>
                </a:lnTo>
                <a:lnTo>
                  <a:pt x="1295" y="3144"/>
                </a:lnTo>
                <a:lnTo>
                  <a:pt x="1304" y="3166"/>
                </a:lnTo>
                <a:lnTo>
                  <a:pt x="1314" y="3188"/>
                </a:lnTo>
                <a:lnTo>
                  <a:pt x="1326" y="3207"/>
                </a:lnTo>
                <a:lnTo>
                  <a:pt x="1340" y="3226"/>
                </a:lnTo>
                <a:lnTo>
                  <a:pt x="1354" y="3245"/>
                </a:lnTo>
                <a:lnTo>
                  <a:pt x="1369" y="3262"/>
                </a:lnTo>
                <a:lnTo>
                  <a:pt x="1386" y="3280"/>
                </a:lnTo>
                <a:lnTo>
                  <a:pt x="1405" y="3295"/>
                </a:lnTo>
                <a:lnTo>
                  <a:pt x="1424" y="3311"/>
                </a:lnTo>
                <a:lnTo>
                  <a:pt x="1445" y="3326"/>
                </a:lnTo>
                <a:lnTo>
                  <a:pt x="1465" y="3340"/>
                </a:lnTo>
                <a:lnTo>
                  <a:pt x="1465" y="3927"/>
                </a:lnTo>
                <a:lnTo>
                  <a:pt x="1467" y="3939"/>
                </a:lnTo>
                <a:lnTo>
                  <a:pt x="1468" y="3949"/>
                </a:lnTo>
                <a:lnTo>
                  <a:pt x="1471" y="3959"/>
                </a:lnTo>
                <a:lnTo>
                  <a:pt x="1474" y="3970"/>
                </a:lnTo>
                <a:lnTo>
                  <a:pt x="1479" y="3979"/>
                </a:lnTo>
                <a:lnTo>
                  <a:pt x="1485" y="3988"/>
                </a:lnTo>
                <a:lnTo>
                  <a:pt x="1491" y="3996"/>
                </a:lnTo>
                <a:lnTo>
                  <a:pt x="1497" y="4004"/>
                </a:lnTo>
                <a:lnTo>
                  <a:pt x="1505" y="4011"/>
                </a:lnTo>
                <a:lnTo>
                  <a:pt x="1514" y="4017"/>
                </a:lnTo>
                <a:lnTo>
                  <a:pt x="1523" y="4023"/>
                </a:lnTo>
                <a:lnTo>
                  <a:pt x="1532" y="4027"/>
                </a:lnTo>
                <a:lnTo>
                  <a:pt x="1542" y="4031"/>
                </a:lnTo>
                <a:lnTo>
                  <a:pt x="1552" y="4034"/>
                </a:lnTo>
                <a:lnTo>
                  <a:pt x="1563" y="4035"/>
                </a:lnTo>
                <a:lnTo>
                  <a:pt x="1574" y="4036"/>
                </a:lnTo>
                <a:lnTo>
                  <a:pt x="1691" y="4036"/>
                </a:lnTo>
                <a:lnTo>
                  <a:pt x="1702" y="4035"/>
                </a:lnTo>
                <a:lnTo>
                  <a:pt x="1712" y="4034"/>
                </a:lnTo>
                <a:lnTo>
                  <a:pt x="1723" y="4031"/>
                </a:lnTo>
                <a:lnTo>
                  <a:pt x="1733" y="4027"/>
                </a:lnTo>
                <a:lnTo>
                  <a:pt x="1743" y="4023"/>
                </a:lnTo>
                <a:lnTo>
                  <a:pt x="1752" y="4017"/>
                </a:lnTo>
                <a:lnTo>
                  <a:pt x="1760" y="4011"/>
                </a:lnTo>
                <a:lnTo>
                  <a:pt x="1767" y="4004"/>
                </a:lnTo>
                <a:lnTo>
                  <a:pt x="1775" y="3996"/>
                </a:lnTo>
                <a:lnTo>
                  <a:pt x="1782" y="3988"/>
                </a:lnTo>
                <a:lnTo>
                  <a:pt x="1787" y="3979"/>
                </a:lnTo>
                <a:lnTo>
                  <a:pt x="1790" y="3970"/>
                </a:lnTo>
                <a:lnTo>
                  <a:pt x="1794" y="3959"/>
                </a:lnTo>
                <a:lnTo>
                  <a:pt x="1797" y="3949"/>
                </a:lnTo>
                <a:lnTo>
                  <a:pt x="1799" y="3939"/>
                </a:lnTo>
                <a:lnTo>
                  <a:pt x="1799" y="3927"/>
                </a:lnTo>
                <a:lnTo>
                  <a:pt x="1799" y="3340"/>
                </a:lnTo>
                <a:lnTo>
                  <a:pt x="1821" y="3326"/>
                </a:lnTo>
                <a:lnTo>
                  <a:pt x="1842" y="3311"/>
                </a:lnTo>
                <a:lnTo>
                  <a:pt x="1861" y="3295"/>
                </a:lnTo>
                <a:lnTo>
                  <a:pt x="1879" y="3280"/>
                </a:lnTo>
                <a:lnTo>
                  <a:pt x="1895" y="3262"/>
                </a:lnTo>
                <a:lnTo>
                  <a:pt x="1911" y="3245"/>
                </a:lnTo>
                <a:lnTo>
                  <a:pt x="1926" y="3226"/>
                </a:lnTo>
                <a:lnTo>
                  <a:pt x="1939" y="3207"/>
                </a:lnTo>
                <a:lnTo>
                  <a:pt x="1950" y="3188"/>
                </a:lnTo>
                <a:lnTo>
                  <a:pt x="1961" y="3166"/>
                </a:lnTo>
                <a:lnTo>
                  <a:pt x="1970" y="3144"/>
                </a:lnTo>
                <a:lnTo>
                  <a:pt x="1977" y="3121"/>
                </a:lnTo>
                <a:lnTo>
                  <a:pt x="1984" y="3098"/>
                </a:lnTo>
                <a:lnTo>
                  <a:pt x="1988" y="3074"/>
                </a:lnTo>
                <a:lnTo>
                  <a:pt x="1990" y="3048"/>
                </a:lnTo>
                <a:lnTo>
                  <a:pt x="1991" y="3021"/>
                </a:lnTo>
                <a:lnTo>
                  <a:pt x="1990" y="3003"/>
                </a:lnTo>
                <a:lnTo>
                  <a:pt x="1989" y="2984"/>
                </a:lnTo>
                <a:lnTo>
                  <a:pt x="1986" y="2966"/>
                </a:lnTo>
                <a:lnTo>
                  <a:pt x="1984" y="2950"/>
                </a:lnTo>
                <a:lnTo>
                  <a:pt x="1980" y="2932"/>
                </a:lnTo>
                <a:lnTo>
                  <a:pt x="1975" y="2915"/>
                </a:lnTo>
                <a:lnTo>
                  <a:pt x="1970" y="2898"/>
                </a:lnTo>
                <a:lnTo>
                  <a:pt x="1963" y="2882"/>
                </a:lnTo>
                <a:lnTo>
                  <a:pt x="1956" y="2867"/>
                </a:lnTo>
                <a:lnTo>
                  <a:pt x="1948" y="2851"/>
                </a:lnTo>
                <a:lnTo>
                  <a:pt x="1939" y="2836"/>
                </a:lnTo>
                <a:lnTo>
                  <a:pt x="1930" y="2822"/>
                </a:lnTo>
                <a:lnTo>
                  <a:pt x="1920" y="2808"/>
                </a:lnTo>
                <a:lnTo>
                  <a:pt x="1910" y="2794"/>
                </a:lnTo>
                <a:lnTo>
                  <a:pt x="1898" y="2781"/>
                </a:lnTo>
                <a:lnTo>
                  <a:pt x="1886" y="2768"/>
                </a:lnTo>
                <a:lnTo>
                  <a:pt x="1874" y="2756"/>
                </a:lnTo>
                <a:lnTo>
                  <a:pt x="1861" y="2745"/>
                </a:lnTo>
                <a:lnTo>
                  <a:pt x="1847" y="2735"/>
                </a:lnTo>
                <a:lnTo>
                  <a:pt x="1833" y="2724"/>
                </a:lnTo>
                <a:lnTo>
                  <a:pt x="1819" y="2715"/>
                </a:lnTo>
                <a:lnTo>
                  <a:pt x="1803" y="2707"/>
                </a:lnTo>
                <a:lnTo>
                  <a:pt x="1788" y="2699"/>
                </a:lnTo>
                <a:lnTo>
                  <a:pt x="1773" y="2691"/>
                </a:lnTo>
                <a:lnTo>
                  <a:pt x="1756" y="2685"/>
                </a:lnTo>
                <a:lnTo>
                  <a:pt x="1739" y="2680"/>
                </a:lnTo>
                <a:lnTo>
                  <a:pt x="1723" y="2675"/>
                </a:lnTo>
                <a:lnTo>
                  <a:pt x="1705" y="2671"/>
                </a:lnTo>
                <a:lnTo>
                  <a:pt x="1687" y="2667"/>
                </a:lnTo>
                <a:lnTo>
                  <a:pt x="1669" y="2666"/>
                </a:lnTo>
                <a:lnTo>
                  <a:pt x="1651" y="2663"/>
                </a:lnTo>
                <a:lnTo>
                  <a:pt x="1633" y="2663"/>
                </a:lnTo>
                <a:close/>
              </a:path>
            </a:pathLst>
          </a:custGeom>
          <a:solidFill>
            <a:srgbClr val="003B75"/>
          </a:solidFill>
          <a:ln w="9525">
            <a:noFill/>
            <a:round/>
            <a:headEnd/>
            <a:tailEnd/>
          </a:ln>
        </p:spPr>
        <p:txBody>
          <a:bodyPr vert="horz" wrap="square" lIns="91440" tIns="45720" rIns="91440" bIns="4572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939" b="0" i="0" u="none" strike="noStrike" kern="1200" cap="none" spc="0" normalizeH="0" baseline="0" noProof="0" dirty="0">
              <a:ln>
                <a:noFill/>
              </a:ln>
              <a:solidFill>
                <a:srgbClr val="646464"/>
              </a:solidFill>
              <a:effectLst/>
              <a:uLnTx/>
              <a:uFillTx/>
              <a:latin typeface="EYInterstate Light" panose="02000506000000020004" pitchFamily="2" charset="0"/>
              <a:ea typeface="+mn-ea"/>
              <a:cs typeface="+mn-cs"/>
            </a:endParaRPr>
          </a:p>
        </p:txBody>
      </p:sp>
      <p:sp>
        <p:nvSpPr>
          <p:cNvPr id="38" name="Freeform 120">
            <a:extLst>
              <a:ext uri="{FF2B5EF4-FFF2-40B4-BE49-F238E27FC236}">
                <a16:creationId xmlns:a16="http://schemas.microsoft.com/office/drawing/2014/main" id="{9BA95BE9-EF4B-40FF-9DDA-165D09985666}"/>
              </a:ext>
            </a:extLst>
          </p:cNvPr>
          <p:cNvSpPr>
            <a:spLocks noEditPoints="1"/>
          </p:cNvSpPr>
          <p:nvPr/>
        </p:nvSpPr>
        <p:spPr bwMode="auto">
          <a:xfrm rot="2723740">
            <a:off x="10229462" y="1826796"/>
            <a:ext cx="396328" cy="421641"/>
          </a:xfrm>
          <a:custGeom>
            <a:avLst/>
            <a:gdLst>
              <a:gd name="T0" fmla="*/ 118 w 216"/>
              <a:gd name="T1" fmla="*/ 80 h 250"/>
              <a:gd name="T2" fmla="*/ 112 w 216"/>
              <a:gd name="T3" fmla="*/ 76 h 250"/>
              <a:gd name="T4" fmla="*/ 102 w 216"/>
              <a:gd name="T5" fmla="*/ 60 h 250"/>
              <a:gd name="T6" fmla="*/ 100 w 216"/>
              <a:gd name="T7" fmla="*/ 44 h 250"/>
              <a:gd name="T8" fmla="*/ 100 w 216"/>
              <a:gd name="T9" fmla="*/ 36 h 250"/>
              <a:gd name="T10" fmla="*/ 106 w 216"/>
              <a:gd name="T11" fmla="*/ 20 h 250"/>
              <a:gd name="T12" fmla="*/ 112 w 216"/>
              <a:gd name="T13" fmla="*/ 14 h 250"/>
              <a:gd name="T14" fmla="*/ 126 w 216"/>
              <a:gd name="T15" fmla="*/ 4 h 250"/>
              <a:gd name="T16" fmla="*/ 144 w 216"/>
              <a:gd name="T17" fmla="*/ 0 h 250"/>
              <a:gd name="T18" fmla="*/ 152 w 216"/>
              <a:gd name="T19" fmla="*/ 2 h 250"/>
              <a:gd name="T20" fmla="*/ 168 w 216"/>
              <a:gd name="T21" fmla="*/ 8 h 250"/>
              <a:gd name="T22" fmla="*/ 204 w 216"/>
              <a:gd name="T23" fmla="*/ 42 h 250"/>
              <a:gd name="T24" fmla="*/ 210 w 216"/>
              <a:gd name="T25" fmla="*/ 50 h 250"/>
              <a:gd name="T26" fmla="*/ 216 w 216"/>
              <a:gd name="T27" fmla="*/ 66 h 250"/>
              <a:gd name="T28" fmla="*/ 216 w 216"/>
              <a:gd name="T29" fmla="*/ 74 h 250"/>
              <a:gd name="T30" fmla="*/ 214 w 216"/>
              <a:gd name="T31" fmla="*/ 90 h 250"/>
              <a:gd name="T32" fmla="*/ 204 w 216"/>
              <a:gd name="T33" fmla="*/ 104 h 250"/>
              <a:gd name="T34" fmla="*/ 196 w 216"/>
              <a:gd name="T35" fmla="*/ 110 h 250"/>
              <a:gd name="T36" fmla="*/ 182 w 216"/>
              <a:gd name="T37" fmla="*/ 116 h 250"/>
              <a:gd name="T38" fmla="*/ 172 w 216"/>
              <a:gd name="T39" fmla="*/ 118 h 250"/>
              <a:gd name="T40" fmla="*/ 156 w 216"/>
              <a:gd name="T41" fmla="*/ 114 h 250"/>
              <a:gd name="T42" fmla="*/ 142 w 216"/>
              <a:gd name="T43" fmla="*/ 104 h 250"/>
              <a:gd name="T44" fmla="*/ 24 w 216"/>
              <a:gd name="T45" fmla="*/ 214 h 250"/>
              <a:gd name="T46" fmla="*/ 20 w 216"/>
              <a:gd name="T47" fmla="*/ 218 h 250"/>
              <a:gd name="T48" fmla="*/ 8 w 216"/>
              <a:gd name="T49" fmla="*/ 218 h 250"/>
              <a:gd name="T50" fmla="*/ 4 w 216"/>
              <a:gd name="T51" fmla="*/ 214 h 250"/>
              <a:gd name="T52" fmla="*/ 0 w 216"/>
              <a:gd name="T53" fmla="*/ 210 h 250"/>
              <a:gd name="T54" fmla="*/ 0 w 216"/>
              <a:gd name="T55" fmla="*/ 200 h 250"/>
              <a:gd name="T56" fmla="*/ 4 w 216"/>
              <a:gd name="T57" fmla="*/ 194 h 250"/>
              <a:gd name="T58" fmla="*/ 42 w 216"/>
              <a:gd name="T59" fmla="*/ 228 h 250"/>
              <a:gd name="T60" fmla="*/ 62 w 216"/>
              <a:gd name="T61" fmla="*/ 250 h 250"/>
              <a:gd name="T62" fmla="*/ 64 w 216"/>
              <a:gd name="T63" fmla="*/ 226 h 250"/>
              <a:gd name="T64" fmla="*/ 84 w 216"/>
              <a:gd name="T65" fmla="*/ 226 h 250"/>
              <a:gd name="T66" fmla="*/ 96 w 216"/>
              <a:gd name="T67" fmla="*/ 194 h 250"/>
              <a:gd name="T68" fmla="*/ 76 w 216"/>
              <a:gd name="T69" fmla="*/ 174 h 250"/>
              <a:gd name="T70" fmla="*/ 32 w 216"/>
              <a:gd name="T71" fmla="*/ 218 h 250"/>
              <a:gd name="T72" fmla="*/ 144 w 216"/>
              <a:gd name="T73" fmla="*/ 26 h 250"/>
              <a:gd name="T74" fmla="*/ 130 w 216"/>
              <a:gd name="T75" fmla="*/ 32 h 250"/>
              <a:gd name="T76" fmla="*/ 126 w 216"/>
              <a:gd name="T77" fmla="*/ 38 h 250"/>
              <a:gd name="T78" fmla="*/ 126 w 216"/>
              <a:gd name="T79" fmla="*/ 44 h 250"/>
              <a:gd name="T80" fmla="*/ 130 w 216"/>
              <a:gd name="T81" fmla="*/ 56 h 250"/>
              <a:gd name="T82" fmla="*/ 160 w 216"/>
              <a:gd name="T83" fmla="*/ 86 h 250"/>
              <a:gd name="T84" fmla="*/ 172 w 216"/>
              <a:gd name="T85" fmla="*/ 92 h 250"/>
              <a:gd name="T86" fmla="*/ 180 w 216"/>
              <a:gd name="T87" fmla="*/ 90 h 250"/>
              <a:gd name="T88" fmla="*/ 186 w 216"/>
              <a:gd name="T89" fmla="*/ 86 h 250"/>
              <a:gd name="T90" fmla="*/ 190 w 216"/>
              <a:gd name="T91" fmla="*/ 74 h 250"/>
              <a:gd name="T92" fmla="*/ 190 w 216"/>
              <a:gd name="T93" fmla="*/ 68 h 250"/>
              <a:gd name="T94" fmla="*/ 156 w 216"/>
              <a:gd name="T95" fmla="*/ 32 h 250"/>
              <a:gd name="T96" fmla="*/ 150 w 216"/>
              <a:gd name="T97" fmla="*/ 28 h 250"/>
              <a:gd name="T98" fmla="*/ 144 w 216"/>
              <a:gd name="T99" fmla="*/ 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50">
                <a:moveTo>
                  <a:pt x="4" y="194"/>
                </a:moveTo>
                <a:lnTo>
                  <a:pt x="118" y="80"/>
                </a:lnTo>
                <a:lnTo>
                  <a:pt x="112" y="76"/>
                </a:lnTo>
                <a:lnTo>
                  <a:pt x="112" y="76"/>
                </a:lnTo>
                <a:lnTo>
                  <a:pt x="106" y="68"/>
                </a:lnTo>
                <a:lnTo>
                  <a:pt x="102" y="60"/>
                </a:lnTo>
                <a:lnTo>
                  <a:pt x="100" y="52"/>
                </a:lnTo>
                <a:lnTo>
                  <a:pt x="100" y="44"/>
                </a:lnTo>
                <a:lnTo>
                  <a:pt x="100" y="44"/>
                </a:lnTo>
                <a:lnTo>
                  <a:pt x="100" y="36"/>
                </a:lnTo>
                <a:lnTo>
                  <a:pt x="102" y="28"/>
                </a:lnTo>
                <a:lnTo>
                  <a:pt x="106" y="20"/>
                </a:lnTo>
                <a:lnTo>
                  <a:pt x="112" y="14"/>
                </a:lnTo>
                <a:lnTo>
                  <a:pt x="112" y="14"/>
                </a:lnTo>
                <a:lnTo>
                  <a:pt x="118" y="8"/>
                </a:lnTo>
                <a:lnTo>
                  <a:pt x="126" y="4"/>
                </a:lnTo>
                <a:lnTo>
                  <a:pt x="134" y="2"/>
                </a:lnTo>
                <a:lnTo>
                  <a:pt x="144" y="0"/>
                </a:lnTo>
                <a:lnTo>
                  <a:pt x="144" y="0"/>
                </a:lnTo>
                <a:lnTo>
                  <a:pt x="152" y="2"/>
                </a:lnTo>
                <a:lnTo>
                  <a:pt x="160" y="4"/>
                </a:lnTo>
                <a:lnTo>
                  <a:pt x="168" y="8"/>
                </a:lnTo>
                <a:lnTo>
                  <a:pt x="174" y="14"/>
                </a:lnTo>
                <a:lnTo>
                  <a:pt x="204" y="42"/>
                </a:lnTo>
                <a:lnTo>
                  <a:pt x="204" y="42"/>
                </a:lnTo>
                <a:lnTo>
                  <a:pt x="210" y="50"/>
                </a:lnTo>
                <a:lnTo>
                  <a:pt x="214" y="58"/>
                </a:lnTo>
                <a:lnTo>
                  <a:pt x="216" y="66"/>
                </a:lnTo>
                <a:lnTo>
                  <a:pt x="216" y="74"/>
                </a:lnTo>
                <a:lnTo>
                  <a:pt x="216" y="74"/>
                </a:lnTo>
                <a:lnTo>
                  <a:pt x="216" y="82"/>
                </a:lnTo>
                <a:lnTo>
                  <a:pt x="214" y="90"/>
                </a:lnTo>
                <a:lnTo>
                  <a:pt x="210" y="98"/>
                </a:lnTo>
                <a:lnTo>
                  <a:pt x="204" y="104"/>
                </a:lnTo>
                <a:lnTo>
                  <a:pt x="204" y="104"/>
                </a:lnTo>
                <a:lnTo>
                  <a:pt x="196" y="110"/>
                </a:lnTo>
                <a:lnTo>
                  <a:pt x="190" y="114"/>
                </a:lnTo>
                <a:lnTo>
                  <a:pt x="182" y="116"/>
                </a:lnTo>
                <a:lnTo>
                  <a:pt x="172" y="118"/>
                </a:lnTo>
                <a:lnTo>
                  <a:pt x="172" y="118"/>
                </a:lnTo>
                <a:lnTo>
                  <a:pt x="164" y="116"/>
                </a:lnTo>
                <a:lnTo>
                  <a:pt x="156" y="114"/>
                </a:lnTo>
                <a:lnTo>
                  <a:pt x="148" y="110"/>
                </a:lnTo>
                <a:lnTo>
                  <a:pt x="142" y="104"/>
                </a:lnTo>
                <a:lnTo>
                  <a:pt x="138" y="102"/>
                </a:lnTo>
                <a:lnTo>
                  <a:pt x="24" y="214"/>
                </a:lnTo>
                <a:lnTo>
                  <a:pt x="24" y="214"/>
                </a:lnTo>
                <a:lnTo>
                  <a:pt x="20" y="218"/>
                </a:lnTo>
                <a:lnTo>
                  <a:pt x="14" y="218"/>
                </a:lnTo>
                <a:lnTo>
                  <a:pt x="8" y="218"/>
                </a:lnTo>
                <a:lnTo>
                  <a:pt x="4" y="214"/>
                </a:lnTo>
                <a:lnTo>
                  <a:pt x="4" y="214"/>
                </a:lnTo>
                <a:lnTo>
                  <a:pt x="4" y="214"/>
                </a:lnTo>
                <a:lnTo>
                  <a:pt x="0" y="210"/>
                </a:lnTo>
                <a:lnTo>
                  <a:pt x="0" y="204"/>
                </a:lnTo>
                <a:lnTo>
                  <a:pt x="0" y="200"/>
                </a:lnTo>
                <a:lnTo>
                  <a:pt x="4" y="194"/>
                </a:lnTo>
                <a:lnTo>
                  <a:pt x="4" y="194"/>
                </a:lnTo>
                <a:close/>
                <a:moveTo>
                  <a:pt x="32" y="218"/>
                </a:moveTo>
                <a:lnTo>
                  <a:pt x="42" y="228"/>
                </a:lnTo>
                <a:lnTo>
                  <a:pt x="50" y="238"/>
                </a:lnTo>
                <a:lnTo>
                  <a:pt x="62" y="250"/>
                </a:lnTo>
                <a:lnTo>
                  <a:pt x="74" y="236"/>
                </a:lnTo>
                <a:lnTo>
                  <a:pt x="64" y="226"/>
                </a:lnTo>
                <a:lnTo>
                  <a:pt x="72" y="216"/>
                </a:lnTo>
                <a:lnTo>
                  <a:pt x="84" y="226"/>
                </a:lnTo>
                <a:lnTo>
                  <a:pt x="106" y="204"/>
                </a:lnTo>
                <a:lnTo>
                  <a:pt x="96" y="194"/>
                </a:lnTo>
                <a:lnTo>
                  <a:pt x="86" y="184"/>
                </a:lnTo>
                <a:lnTo>
                  <a:pt x="76" y="174"/>
                </a:lnTo>
                <a:lnTo>
                  <a:pt x="32" y="218"/>
                </a:lnTo>
                <a:lnTo>
                  <a:pt x="32" y="218"/>
                </a:lnTo>
                <a:close/>
                <a:moveTo>
                  <a:pt x="144" y="26"/>
                </a:moveTo>
                <a:lnTo>
                  <a:pt x="144" y="26"/>
                </a:lnTo>
                <a:lnTo>
                  <a:pt x="136" y="28"/>
                </a:lnTo>
                <a:lnTo>
                  <a:pt x="130" y="32"/>
                </a:lnTo>
                <a:lnTo>
                  <a:pt x="130" y="32"/>
                </a:lnTo>
                <a:lnTo>
                  <a:pt x="126" y="38"/>
                </a:lnTo>
                <a:lnTo>
                  <a:pt x="126" y="44"/>
                </a:lnTo>
                <a:lnTo>
                  <a:pt x="126" y="44"/>
                </a:lnTo>
                <a:lnTo>
                  <a:pt x="126" y="52"/>
                </a:lnTo>
                <a:lnTo>
                  <a:pt x="130" y="56"/>
                </a:lnTo>
                <a:lnTo>
                  <a:pt x="160" y="86"/>
                </a:lnTo>
                <a:lnTo>
                  <a:pt x="160" y="86"/>
                </a:lnTo>
                <a:lnTo>
                  <a:pt x="166" y="90"/>
                </a:lnTo>
                <a:lnTo>
                  <a:pt x="172" y="92"/>
                </a:lnTo>
                <a:lnTo>
                  <a:pt x="172" y="92"/>
                </a:lnTo>
                <a:lnTo>
                  <a:pt x="180" y="90"/>
                </a:lnTo>
                <a:lnTo>
                  <a:pt x="186" y="86"/>
                </a:lnTo>
                <a:lnTo>
                  <a:pt x="186" y="86"/>
                </a:lnTo>
                <a:lnTo>
                  <a:pt x="190" y="80"/>
                </a:lnTo>
                <a:lnTo>
                  <a:pt x="190" y="74"/>
                </a:lnTo>
                <a:lnTo>
                  <a:pt x="190" y="74"/>
                </a:lnTo>
                <a:lnTo>
                  <a:pt x="190" y="68"/>
                </a:lnTo>
                <a:lnTo>
                  <a:pt x="186" y="62"/>
                </a:lnTo>
                <a:lnTo>
                  <a:pt x="156" y="32"/>
                </a:lnTo>
                <a:lnTo>
                  <a:pt x="156" y="32"/>
                </a:lnTo>
                <a:lnTo>
                  <a:pt x="150" y="28"/>
                </a:lnTo>
                <a:lnTo>
                  <a:pt x="144" y="26"/>
                </a:lnTo>
                <a:lnTo>
                  <a:pt x="144" y="26"/>
                </a:lnTo>
                <a:close/>
              </a:path>
            </a:pathLst>
          </a:custGeom>
          <a:solidFill>
            <a:srgbClr val="003B75"/>
          </a:solid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grpSp>
        <p:nvGrpSpPr>
          <p:cNvPr id="61" name="Group 57">
            <a:extLst>
              <a:ext uri="{FF2B5EF4-FFF2-40B4-BE49-F238E27FC236}">
                <a16:creationId xmlns:a16="http://schemas.microsoft.com/office/drawing/2014/main" id="{BF50931A-A017-48B9-9F97-67C873834A3E}"/>
              </a:ext>
            </a:extLst>
          </p:cNvPr>
          <p:cNvGrpSpPr/>
          <p:nvPr/>
        </p:nvGrpSpPr>
        <p:grpSpPr>
          <a:xfrm>
            <a:off x="8760296" y="5361458"/>
            <a:ext cx="738936" cy="539553"/>
            <a:chOff x="6987861" y="7400327"/>
            <a:chExt cx="541338" cy="420687"/>
          </a:xfrm>
          <a:solidFill>
            <a:srgbClr val="003B75"/>
          </a:solidFill>
        </p:grpSpPr>
        <p:sp>
          <p:nvSpPr>
            <p:cNvPr id="62" name="Freeform 169">
              <a:extLst>
                <a:ext uri="{FF2B5EF4-FFF2-40B4-BE49-F238E27FC236}">
                  <a16:creationId xmlns:a16="http://schemas.microsoft.com/office/drawing/2014/main" id="{4EE19C88-7FB0-4F3F-9707-D989529EDD01}"/>
                </a:ext>
              </a:extLst>
            </p:cNvPr>
            <p:cNvSpPr>
              <a:spLocks noEditPoints="1"/>
            </p:cNvSpPr>
            <p:nvPr/>
          </p:nvSpPr>
          <p:spPr bwMode="auto">
            <a:xfrm>
              <a:off x="7343461" y="7400327"/>
              <a:ext cx="185738" cy="250825"/>
            </a:xfrm>
            <a:custGeom>
              <a:avLst/>
              <a:gdLst>
                <a:gd name="T0" fmla="*/ 117 w 117"/>
                <a:gd name="T1" fmla="*/ 129 h 158"/>
                <a:gd name="T2" fmla="*/ 113 w 117"/>
                <a:gd name="T3" fmla="*/ 140 h 158"/>
                <a:gd name="T4" fmla="*/ 100 w 117"/>
                <a:gd name="T5" fmla="*/ 150 h 158"/>
                <a:gd name="T6" fmla="*/ 81 w 117"/>
                <a:gd name="T7" fmla="*/ 155 h 158"/>
                <a:gd name="T8" fmla="*/ 58 w 117"/>
                <a:gd name="T9" fmla="*/ 158 h 158"/>
                <a:gd name="T10" fmla="*/ 48 w 117"/>
                <a:gd name="T11" fmla="*/ 157 h 158"/>
                <a:gd name="T12" fmla="*/ 38 w 117"/>
                <a:gd name="T13" fmla="*/ 77 h 158"/>
                <a:gd name="T14" fmla="*/ 38 w 117"/>
                <a:gd name="T15" fmla="*/ 71 h 158"/>
                <a:gd name="T16" fmla="*/ 33 w 117"/>
                <a:gd name="T17" fmla="*/ 60 h 158"/>
                <a:gd name="T18" fmla="*/ 22 w 117"/>
                <a:gd name="T19" fmla="*/ 52 h 158"/>
                <a:gd name="T20" fmla="*/ 0 w 117"/>
                <a:gd name="T21" fmla="*/ 41 h 158"/>
                <a:gd name="T22" fmla="*/ 0 w 117"/>
                <a:gd name="T23" fmla="*/ 29 h 158"/>
                <a:gd name="T24" fmla="*/ 4 w 117"/>
                <a:gd name="T25" fmla="*/ 18 h 158"/>
                <a:gd name="T26" fmla="*/ 16 w 117"/>
                <a:gd name="T27" fmla="*/ 8 h 158"/>
                <a:gd name="T28" fmla="*/ 36 w 117"/>
                <a:gd name="T29" fmla="*/ 3 h 158"/>
                <a:gd name="T30" fmla="*/ 58 w 117"/>
                <a:gd name="T31" fmla="*/ 0 h 158"/>
                <a:gd name="T32" fmla="*/ 70 w 117"/>
                <a:gd name="T33" fmla="*/ 1 h 158"/>
                <a:gd name="T34" fmla="*/ 91 w 117"/>
                <a:gd name="T35" fmla="*/ 5 h 158"/>
                <a:gd name="T36" fmla="*/ 107 w 117"/>
                <a:gd name="T37" fmla="*/ 12 h 158"/>
                <a:gd name="T38" fmla="*/ 117 w 117"/>
                <a:gd name="T39" fmla="*/ 23 h 158"/>
                <a:gd name="T40" fmla="*/ 117 w 117"/>
                <a:gd name="T41" fmla="*/ 129 h 158"/>
                <a:gd name="T42" fmla="*/ 100 w 117"/>
                <a:gd name="T43" fmla="*/ 29 h 158"/>
                <a:gd name="T44" fmla="*/ 96 w 117"/>
                <a:gd name="T45" fmla="*/ 22 h 158"/>
                <a:gd name="T46" fmla="*/ 88 w 117"/>
                <a:gd name="T47" fmla="*/ 15 h 158"/>
                <a:gd name="T48" fmla="*/ 74 w 117"/>
                <a:gd name="T49" fmla="*/ 11 h 158"/>
                <a:gd name="T50" fmla="*/ 58 w 117"/>
                <a:gd name="T51" fmla="*/ 9 h 158"/>
                <a:gd name="T52" fmla="*/ 49 w 117"/>
                <a:gd name="T53" fmla="*/ 9 h 158"/>
                <a:gd name="T54" fmla="*/ 36 w 117"/>
                <a:gd name="T55" fmla="*/ 12 h 158"/>
                <a:gd name="T56" fmla="*/ 23 w 117"/>
                <a:gd name="T57" fmla="*/ 18 h 158"/>
                <a:gd name="T58" fmla="*/ 18 w 117"/>
                <a:gd name="T59" fmla="*/ 25 h 158"/>
                <a:gd name="T60" fmla="*/ 16 w 117"/>
                <a:gd name="T61" fmla="*/ 29 h 158"/>
                <a:gd name="T62" fmla="*/ 20 w 117"/>
                <a:gd name="T63" fmla="*/ 37 h 158"/>
                <a:gd name="T64" fmla="*/ 29 w 117"/>
                <a:gd name="T65" fmla="*/ 44 h 158"/>
                <a:gd name="T66" fmla="*/ 42 w 117"/>
                <a:gd name="T67" fmla="*/ 48 h 158"/>
                <a:gd name="T68" fmla="*/ 58 w 117"/>
                <a:gd name="T69" fmla="*/ 49 h 158"/>
                <a:gd name="T70" fmla="*/ 67 w 117"/>
                <a:gd name="T71" fmla="*/ 49 h 158"/>
                <a:gd name="T72" fmla="*/ 81 w 117"/>
                <a:gd name="T73" fmla="*/ 47 h 158"/>
                <a:gd name="T74" fmla="*/ 93 w 117"/>
                <a:gd name="T75" fmla="*/ 41 h 158"/>
                <a:gd name="T76" fmla="*/ 99 w 117"/>
                <a:gd name="T77" fmla="*/ 33 h 158"/>
                <a:gd name="T78" fmla="*/ 100 w 117"/>
                <a:gd name="T79" fmla="*/ 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58">
                  <a:moveTo>
                    <a:pt x="117" y="129"/>
                  </a:moveTo>
                  <a:lnTo>
                    <a:pt x="117" y="129"/>
                  </a:lnTo>
                  <a:lnTo>
                    <a:pt x="117" y="135"/>
                  </a:lnTo>
                  <a:lnTo>
                    <a:pt x="113" y="140"/>
                  </a:lnTo>
                  <a:lnTo>
                    <a:pt x="107" y="146"/>
                  </a:lnTo>
                  <a:lnTo>
                    <a:pt x="100" y="150"/>
                  </a:lnTo>
                  <a:lnTo>
                    <a:pt x="91" y="152"/>
                  </a:lnTo>
                  <a:lnTo>
                    <a:pt x="81" y="155"/>
                  </a:lnTo>
                  <a:lnTo>
                    <a:pt x="70" y="157"/>
                  </a:lnTo>
                  <a:lnTo>
                    <a:pt x="58" y="158"/>
                  </a:lnTo>
                  <a:lnTo>
                    <a:pt x="58" y="158"/>
                  </a:lnTo>
                  <a:lnTo>
                    <a:pt x="48" y="157"/>
                  </a:lnTo>
                  <a:lnTo>
                    <a:pt x="38" y="157"/>
                  </a:lnTo>
                  <a:lnTo>
                    <a:pt x="38" y="77"/>
                  </a:lnTo>
                  <a:lnTo>
                    <a:pt x="38" y="77"/>
                  </a:lnTo>
                  <a:lnTo>
                    <a:pt x="38" y="71"/>
                  </a:lnTo>
                  <a:lnTo>
                    <a:pt x="36" y="66"/>
                  </a:lnTo>
                  <a:lnTo>
                    <a:pt x="33" y="60"/>
                  </a:lnTo>
                  <a:lnTo>
                    <a:pt x="27" y="56"/>
                  </a:lnTo>
                  <a:lnTo>
                    <a:pt x="22" y="52"/>
                  </a:lnTo>
                  <a:lnTo>
                    <a:pt x="15" y="48"/>
                  </a:lnTo>
                  <a:lnTo>
                    <a:pt x="0" y="41"/>
                  </a:lnTo>
                  <a:lnTo>
                    <a:pt x="0" y="29"/>
                  </a:lnTo>
                  <a:lnTo>
                    <a:pt x="0" y="29"/>
                  </a:lnTo>
                  <a:lnTo>
                    <a:pt x="0" y="23"/>
                  </a:lnTo>
                  <a:lnTo>
                    <a:pt x="4" y="18"/>
                  </a:lnTo>
                  <a:lnTo>
                    <a:pt x="9" y="12"/>
                  </a:lnTo>
                  <a:lnTo>
                    <a:pt x="16" y="8"/>
                  </a:lnTo>
                  <a:lnTo>
                    <a:pt x="26" y="5"/>
                  </a:lnTo>
                  <a:lnTo>
                    <a:pt x="36" y="3"/>
                  </a:lnTo>
                  <a:lnTo>
                    <a:pt x="47" y="1"/>
                  </a:lnTo>
                  <a:lnTo>
                    <a:pt x="58" y="0"/>
                  </a:lnTo>
                  <a:lnTo>
                    <a:pt x="58" y="0"/>
                  </a:lnTo>
                  <a:lnTo>
                    <a:pt x="70" y="1"/>
                  </a:lnTo>
                  <a:lnTo>
                    <a:pt x="81" y="3"/>
                  </a:lnTo>
                  <a:lnTo>
                    <a:pt x="91" y="5"/>
                  </a:lnTo>
                  <a:lnTo>
                    <a:pt x="100" y="8"/>
                  </a:lnTo>
                  <a:lnTo>
                    <a:pt x="107" y="12"/>
                  </a:lnTo>
                  <a:lnTo>
                    <a:pt x="113" y="18"/>
                  </a:lnTo>
                  <a:lnTo>
                    <a:pt x="117" y="23"/>
                  </a:lnTo>
                  <a:lnTo>
                    <a:pt x="117" y="29"/>
                  </a:lnTo>
                  <a:lnTo>
                    <a:pt x="117" y="129"/>
                  </a:lnTo>
                  <a:close/>
                  <a:moveTo>
                    <a:pt x="100" y="29"/>
                  </a:moveTo>
                  <a:lnTo>
                    <a:pt x="100" y="29"/>
                  </a:lnTo>
                  <a:lnTo>
                    <a:pt x="99" y="25"/>
                  </a:lnTo>
                  <a:lnTo>
                    <a:pt x="96" y="22"/>
                  </a:lnTo>
                  <a:lnTo>
                    <a:pt x="93" y="18"/>
                  </a:lnTo>
                  <a:lnTo>
                    <a:pt x="88" y="15"/>
                  </a:lnTo>
                  <a:lnTo>
                    <a:pt x="81" y="12"/>
                  </a:lnTo>
                  <a:lnTo>
                    <a:pt x="74" y="11"/>
                  </a:lnTo>
                  <a:lnTo>
                    <a:pt x="67" y="9"/>
                  </a:lnTo>
                  <a:lnTo>
                    <a:pt x="58" y="9"/>
                  </a:lnTo>
                  <a:lnTo>
                    <a:pt x="58" y="9"/>
                  </a:lnTo>
                  <a:lnTo>
                    <a:pt x="49" y="9"/>
                  </a:lnTo>
                  <a:lnTo>
                    <a:pt x="42" y="11"/>
                  </a:lnTo>
                  <a:lnTo>
                    <a:pt x="36" y="12"/>
                  </a:lnTo>
                  <a:lnTo>
                    <a:pt x="29" y="15"/>
                  </a:lnTo>
                  <a:lnTo>
                    <a:pt x="23" y="18"/>
                  </a:lnTo>
                  <a:lnTo>
                    <a:pt x="20" y="22"/>
                  </a:lnTo>
                  <a:lnTo>
                    <a:pt x="18" y="25"/>
                  </a:lnTo>
                  <a:lnTo>
                    <a:pt x="16" y="29"/>
                  </a:lnTo>
                  <a:lnTo>
                    <a:pt x="16" y="29"/>
                  </a:lnTo>
                  <a:lnTo>
                    <a:pt x="18" y="33"/>
                  </a:lnTo>
                  <a:lnTo>
                    <a:pt x="20" y="37"/>
                  </a:lnTo>
                  <a:lnTo>
                    <a:pt x="23" y="41"/>
                  </a:lnTo>
                  <a:lnTo>
                    <a:pt x="29" y="44"/>
                  </a:lnTo>
                  <a:lnTo>
                    <a:pt x="36" y="47"/>
                  </a:lnTo>
                  <a:lnTo>
                    <a:pt x="42" y="48"/>
                  </a:lnTo>
                  <a:lnTo>
                    <a:pt x="49" y="49"/>
                  </a:lnTo>
                  <a:lnTo>
                    <a:pt x="58" y="49"/>
                  </a:lnTo>
                  <a:lnTo>
                    <a:pt x="58" y="49"/>
                  </a:lnTo>
                  <a:lnTo>
                    <a:pt x="67" y="49"/>
                  </a:lnTo>
                  <a:lnTo>
                    <a:pt x="74" y="48"/>
                  </a:lnTo>
                  <a:lnTo>
                    <a:pt x="81" y="47"/>
                  </a:lnTo>
                  <a:lnTo>
                    <a:pt x="88" y="44"/>
                  </a:lnTo>
                  <a:lnTo>
                    <a:pt x="93" y="41"/>
                  </a:lnTo>
                  <a:lnTo>
                    <a:pt x="96" y="37"/>
                  </a:lnTo>
                  <a:lnTo>
                    <a:pt x="99" y="33"/>
                  </a:lnTo>
                  <a:lnTo>
                    <a:pt x="100" y="29"/>
                  </a:lnTo>
                  <a:lnTo>
                    <a:pt x="100" y="29"/>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63" name="Freeform 170">
              <a:extLst>
                <a:ext uri="{FF2B5EF4-FFF2-40B4-BE49-F238E27FC236}">
                  <a16:creationId xmlns:a16="http://schemas.microsoft.com/office/drawing/2014/main" id="{5AEE22FB-CC92-4E4B-8130-737D34E41A0C}"/>
                </a:ext>
              </a:extLst>
            </p:cNvPr>
            <p:cNvSpPr>
              <a:spLocks noEditPoints="1"/>
            </p:cNvSpPr>
            <p:nvPr/>
          </p:nvSpPr>
          <p:spPr bwMode="auto">
            <a:xfrm>
              <a:off x="7124386" y="7465414"/>
              <a:ext cx="266700" cy="355600"/>
            </a:xfrm>
            <a:custGeom>
              <a:avLst/>
              <a:gdLst>
                <a:gd name="T0" fmla="*/ 168 w 168"/>
                <a:gd name="T1" fmla="*/ 183 h 224"/>
                <a:gd name="T2" fmla="*/ 167 w 168"/>
                <a:gd name="T3" fmla="*/ 191 h 224"/>
                <a:gd name="T4" fmla="*/ 154 w 168"/>
                <a:gd name="T5" fmla="*/ 206 h 224"/>
                <a:gd name="T6" fmla="*/ 131 w 168"/>
                <a:gd name="T7" fmla="*/ 217 h 224"/>
                <a:gd name="T8" fmla="*/ 102 w 168"/>
                <a:gd name="T9" fmla="*/ 223 h 224"/>
                <a:gd name="T10" fmla="*/ 84 w 168"/>
                <a:gd name="T11" fmla="*/ 224 h 224"/>
                <a:gd name="T12" fmla="*/ 53 w 168"/>
                <a:gd name="T13" fmla="*/ 221 h 224"/>
                <a:gd name="T14" fmla="*/ 25 w 168"/>
                <a:gd name="T15" fmla="*/ 212 h 224"/>
                <a:gd name="T16" fmla="*/ 7 w 168"/>
                <a:gd name="T17" fmla="*/ 199 h 224"/>
                <a:gd name="T18" fmla="*/ 2 w 168"/>
                <a:gd name="T19" fmla="*/ 187 h 224"/>
                <a:gd name="T20" fmla="*/ 0 w 168"/>
                <a:gd name="T21" fmla="*/ 41 h 224"/>
                <a:gd name="T22" fmla="*/ 2 w 168"/>
                <a:gd name="T23" fmla="*/ 37 h 224"/>
                <a:gd name="T24" fmla="*/ 7 w 168"/>
                <a:gd name="T25" fmla="*/ 26 h 224"/>
                <a:gd name="T26" fmla="*/ 25 w 168"/>
                <a:gd name="T27" fmla="*/ 12 h 224"/>
                <a:gd name="T28" fmla="*/ 53 w 168"/>
                <a:gd name="T29" fmla="*/ 4 h 224"/>
                <a:gd name="T30" fmla="*/ 84 w 168"/>
                <a:gd name="T31" fmla="*/ 0 h 224"/>
                <a:gd name="T32" fmla="*/ 102 w 168"/>
                <a:gd name="T33" fmla="*/ 1 h 224"/>
                <a:gd name="T34" fmla="*/ 131 w 168"/>
                <a:gd name="T35" fmla="*/ 7 h 224"/>
                <a:gd name="T36" fmla="*/ 154 w 168"/>
                <a:gd name="T37" fmla="*/ 19 h 224"/>
                <a:gd name="T38" fmla="*/ 167 w 168"/>
                <a:gd name="T39" fmla="*/ 33 h 224"/>
                <a:gd name="T40" fmla="*/ 168 w 168"/>
                <a:gd name="T41" fmla="*/ 41 h 224"/>
                <a:gd name="T42" fmla="*/ 84 w 168"/>
                <a:gd name="T43" fmla="*/ 70 h 224"/>
                <a:gd name="T44" fmla="*/ 97 w 168"/>
                <a:gd name="T45" fmla="*/ 70 h 224"/>
                <a:gd name="T46" fmla="*/ 117 w 168"/>
                <a:gd name="T47" fmla="*/ 66 h 224"/>
                <a:gd name="T48" fmla="*/ 134 w 168"/>
                <a:gd name="T49" fmla="*/ 58 h 224"/>
                <a:gd name="T50" fmla="*/ 142 w 168"/>
                <a:gd name="T51" fmla="*/ 48 h 224"/>
                <a:gd name="T52" fmla="*/ 143 w 168"/>
                <a:gd name="T53" fmla="*/ 41 h 224"/>
                <a:gd name="T54" fmla="*/ 139 w 168"/>
                <a:gd name="T55" fmla="*/ 30 h 224"/>
                <a:gd name="T56" fmla="*/ 127 w 168"/>
                <a:gd name="T57" fmla="*/ 22 h 224"/>
                <a:gd name="T58" fmla="*/ 108 w 168"/>
                <a:gd name="T59" fmla="*/ 15 h 224"/>
                <a:gd name="T60" fmla="*/ 84 w 168"/>
                <a:gd name="T61" fmla="*/ 12 h 224"/>
                <a:gd name="T62" fmla="*/ 73 w 168"/>
                <a:gd name="T63" fmla="*/ 14 h 224"/>
                <a:gd name="T64" fmla="*/ 51 w 168"/>
                <a:gd name="T65" fmla="*/ 18 h 224"/>
                <a:gd name="T66" fmla="*/ 36 w 168"/>
                <a:gd name="T67" fmla="*/ 26 h 224"/>
                <a:gd name="T68" fmla="*/ 27 w 168"/>
                <a:gd name="T69" fmla="*/ 36 h 224"/>
                <a:gd name="T70" fmla="*/ 25 w 168"/>
                <a:gd name="T71" fmla="*/ 41 h 224"/>
                <a:gd name="T72" fmla="*/ 31 w 168"/>
                <a:gd name="T73" fmla="*/ 54 h 224"/>
                <a:gd name="T74" fmla="*/ 43 w 168"/>
                <a:gd name="T75" fmla="*/ 62 h 224"/>
                <a:gd name="T76" fmla="*/ 62 w 168"/>
                <a:gd name="T77" fmla="*/ 69 h 224"/>
                <a:gd name="T78" fmla="*/ 84 w 168"/>
                <a:gd name="T79"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24">
                  <a:moveTo>
                    <a:pt x="168" y="183"/>
                  </a:moveTo>
                  <a:lnTo>
                    <a:pt x="168" y="183"/>
                  </a:lnTo>
                  <a:lnTo>
                    <a:pt x="168" y="187"/>
                  </a:lnTo>
                  <a:lnTo>
                    <a:pt x="167" y="191"/>
                  </a:lnTo>
                  <a:lnTo>
                    <a:pt x="161" y="199"/>
                  </a:lnTo>
                  <a:lnTo>
                    <a:pt x="154" y="206"/>
                  </a:lnTo>
                  <a:lnTo>
                    <a:pt x="143" y="212"/>
                  </a:lnTo>
                  <a:lnTo>
                    <a:pt x="131" y="217"/>
                  </a:lnTo>
                  <a:lnTo>
                    <a:pt x="117" y="221"/>
                  </a:lnTo>
                  <a:lnTo>
                    <a:pt x="102" y="223"/>
                  </a:lnTo>
                  <a:lnTo>
                    <a:pt x="84" y="224"/>
                  </a:lnTo>
                  <a:lnTo>
                    <a:pt x="84" y="224"/>
                  </a:lnTo>
                  <a:lnTo>
                    <a:pt x="68" y="223"/>
                  </a:lnTo>
                  <a:lnTo>
                    <a:pt x="53" y="221"/>
                  </a:lnTo>
                  <a:lnTo>
                    <a:pt x="38" y="217"/>
                  </a:lnTo>
                  <a:lnTo>
                    <a:pt x="25" y="212"/>
                  </a:lnTo>
                  <a:lnTo>
                    <a:pt x="16" y="206"/>
                  </a:lnTo>
                  <a:lnTo>
                    <a:pt x="7" y="199"/>
                  </a:lnTo>
                  <a:lnTo>
                    <a:pt x="3" y="191"/>
                  </a:lnTo>
                  <a:lnTo>
                    <a:pt x="2" y="187"/>
                  </a:lnTo>
                  <a:lnTo>
                    <a:pt x="0" y="183"/>
                  </a:lnTo>
                  <a:lnTo>
                    <a:pt x="0" y="41"/>
                  </a:lnTo>
                  <a:lnTo>
                    <a:pt x="0" y="41"/>
                  </a:lnTo>
                  <a:lnTo>
                    <a:pt x="2" y="37"/>
                  </a:lnTo>
                  <a:lnTo>
                    <a:pt x="3" y="33"/>
                  </a:lnTo>
                  <a:lnTo>
                    <a:pt x="7" y="26"/>
                  </a:lnTo>
                  <a:lnTo>
                    <a:pt x="16" y="19"/>
                  </a:lnTo>
                  <a:lnTo>
                    <a:pt x="25" y="12"/>
                  </a:lnTo>
                  <a:lnTo>
                    <a:pt x="38" y="7"/>
                  </a:lnTo>
                  <a:lnTo>
                    <a:pt x="53" y="4"/>
                  </a:lnTo>
                  <a:lnTo>
                    <a:pt x="68" y="1"/>
                  </a:lnTo>
                  <a:lnTo>
                    <a:pt x="84" y="0"/>
                  </a:lnTo>
                  <a:lnTo>
                    <a:pt x="84" y="0"/>
                  </a:lnTo>
                  <a:lnTo>
                    <a:pt x="102" y="1"/>
                  </a:lnTo>
                  <a:lnTo>
                    <a:pt x="117" y="4"/>
                  </a:lnTo>
                  <a:lnTo>
                    <a:pt x="131" y="7"/>
                  </a:lnTo>
                  <a:lnTo>
                    <a:pt x="143" y="12"/>
                  </a:lnTo>
                  <a:lnTo>
                    <a:pt x="154" y="19"/>
                  </a:lnTo>
                  <a:lnTo>
                    <a:pt x="161" y="26"/>
                  </a:lnTo>
                  <a:lnTo>
                    <a:pt x="167" y="33"/>
                  </a:lnTo>
                  <a:lnTo>
                    <a:pt x="168" y="37"/>
                  </a:lnTo>
                  <a:lnTo>
                    <a:pt x="168" y="41"/>
                  </a:lnTo>
                  <a:lnTo>
                    <a:pt x="168" y="183"/>
                  </a:lnTo>
                  <a:close/>
                  <a:moveTo>
                    <a:pt x="84" y="70"/>
                  </a:moveTo>
                  <a:lnTo>
                    <a:pt x="84" y="70"/>
                  </a:lnTo>
                  <a:lnTo>
                    <a:pt x="97" y="70"/>
                  </a:lnTo>
                  <a:lnTo>
                    <a:pt x="108" y="69"/>
                  </a:lnTo>
                  <a:lnTo>
                    <a:pt x="117" y="66"/>
                  </a:lnTo>
                  <a:lnTo>
                    <a:pt x="127" y="62"/>
                  </a:lnTo>
                  <a:lnTo>
                    <a:pt x="134" y="58"/>
                  </a:lnTo>
                  <a:lnTo>
                    <a:pt x="139" y="54"/>
                  </a:lnTo>
                  <a:lnTo>
                    <a:pt x="142" y="48"/>
                  </a:lnTo>
                  <a:lnTo>
                    <a:pt x="143" y="41"/>
                  </a:lnTo>
                  <a:lnTo>
                    <a:pt x="143" y="41"/>
                  </a:lnTo>
                  <a:lnTo>
                    <a:pt x="142" y="36"/>
                  </a:lnTo>
                  <a:lnTo>
                    <a:pt x="139" y="30"/>
                  </a:lnTo>
                  <a:lnTo>
                    <a:pt x="134" y="26"/>
                  </a:lnTo>
                  <a:lnTo>
                    <a:pt x="127" y="22"/>
                  </a:lnTo>
                  <a:lnTo>
                    <a:pt x="117" y="18"/>
                  </a:lnTo>
                  <a:lnTo>
                    <a:pt x="108" y="15"/>
                  </a:lnTo>
                  <a:lnTo>
                    <a:pt x="97" y="14"/>
                  </a:lnTo>
                  <a:lnTo>
                    <a:pt x="84" y="12"/>
                  </a:lnTo>
                  <a:lnTo>
                    <a:pt x="84" y="12"/>
                  </a:lnTo>
                  <a:lnTo>
                    <a:pt x="73" y="14"/>
                  </a:lnTo>
                  <a:lnTo>
                    <a:pt x="62" y="15"/>
                  </a:lnTo>
                  <a:lnTo>
                    <a:pt x="51" y="18"/>
                  </a:lnTo>
                  <a:lnTo>
                    <a:pt x="43" y="22"/>
                  </a:lnTo>
                  <a:lnTo>
                    <a:pt x="36" y="26"/>
                  </a:lnTo>
                  <a:lnTo>
                    <a:pt x="31" y="30"/>
                  </a:lnTo>
                  <a:lnTo>
                    <a:pt x="27" y="36"/>
                  </a:lnTo>
                  <a:lnTo>
                    <a:pt x="25" y="41"/>
                  </a:lnTo>
                  <a:lnTo>
                    <a:pt x="25" y="41"/>
                  </a:lnTo>
                  <a:lnTo>
                    <a:pt x="27" y="48"/>
                  </a:lnTo>
                  <a:lnTo>
                    <a:pt x="31" y="54"/>
                  </a:lnTo>
                  <a:lnTo>
                    <a:pt x="36" y="58"/>
                  </a:lnTo>
                  <a:lnTo>
                    <a:pt x="43" y="62"/>
                  </a:lnTo>
                  <a:lnTo>
                    <a:pt x="51" y="66"/>
                  </a:lnTo>
                  <a:lnTo>
                    <a:pt x="62" y="69"/>
                  </a:lnTo>
                  <a:lnTo>
                    <a:pt x="73" y="70"/>
                  </a:lnTo>
                  <a:lnTo>
                    <a:pt x="84" y="70"/>
                  </a:lnTo>
                  <a:lnTo>
                    <a:pt x="84" y="7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64" name="Freeform 171">
              <a:extLst>
                <a:ext uri="{FF2B5EF4-FFF2-40B4-BE49-F238E27FC236}">
                  <a16:creationId xmlns:a16="http://schemas.microsoft.com/office/drawing/2014/main" id="{DF6B500D-A058-41AA-943A-A12500A418E8}"/>
                </a:ext>
              </a:extLst>
            </p:cNvPr>
            <p:cNvSpPr>
              <a:spLocks noEditPoints="1"/>
            </p:cNvSpPr>
            <p:nvPr/>
          </p:nvSpPr>
          <p:spPr bwMode="auto">
            <a:xfrm>
              <a:off x="6987861" y="7400327"/>
              <a:ext cx="187325" cy="250825"/>
            </a:xfrm>
            <a:custGeom>
              <a:avLst/>
              <a:gdLst>
                <a:gd name="T0" fmla="*/ 59 w 118"/>
                <a:gd name="T1" fmla="*/ 0 h 158"/>
                <a:gd name="T2" fmla="*/ 82 w 118"/>
                <a:gd name="T3" fmla="*/ 3 h 158"/>
                <a:gd name="T4" fmla="*/ 100 w 118"/>
                <a:gd name="T5" fmla="*/ 8 h 158"/>
                <a:gd name="T6" fmla="*/ 114 w 118"/>
                <a:gd name="T7" fmla="*/ 18 h 158"/>
                <a:gd name="T8" fmla="*/ 118 w 118"/>
                <a:gd name="T9" fmla="*/ 29 h 158"/>
                <a:gd name="T10" fmla="*/ 118 w 118"/>
                <a:gd name="T11" fmla="*/ 41 h 158"/>
                <a:gd name="T12" fmla="*/ 95 w 118"/>
                <a:gd name="T13" fmla="*/ 52 h 158"/>
                <a:gd name="T14" fmla="*/ 85 w 118"/>
                <a:gd name="T15" fmla="*/ 60 h 158"/>
                <a:gd name="T16" fmla="*/ 80 w 118"/>
                <a:gd name="T17" fmla="*/ 71 h 158"/>
                <a:gd name="T18" fmla="*/ 78 w 118"/>
                <a:gd name="T19" fmla="*/ 157 h 158"/>
                <a:gd name="T20" fmla="*/ 69 w 118"/>
                <a:gd name="T21" fmla="*/ 157 h 158"/>
                <a:gd name="T22" fmla="*/ 59 w 118"/>
                <a:gd name="T23" fmla="*/ 158 h 158"/>
                <a:gd name="T24" fmla="*/ 36 w 118"/>
                <a:gd name="T25" fmla="*/ 155 h 158"/>
                <a:gd name="T26" fmla="*/ 18 w 118"/>
                <a:gd name="T27" fmla="*/ 150 h 158"/>
                <a:gd name="T28" fmla="*/ 5 w 118"/>
                <a:gd name="T29" fmla="*/ 140 h 158"/>
                <a:gd name="T30" fmla="*/ 0 w 118"/>
                <a:gd name="T31" fmla="*/ 129 h 158"/>
                <a:gd name="T32" fmla="*/ 0 w 118"/>
                <a:gd name="T33" fmla="*/ 29 h 158"/>
                <a:gd name="T34" fmla="*/ 5 w 118"/>
                <a:gd name="T35" fmla="*/ 18 h 158"/>
                <a:gd name="T36" fmla="*/ 18 w 118"/>
                <a:gd name="T37" fmla="*/ 8 h 158"/>
                <a:gd name="T38" fmla="*/ 36 w 118"/>
                <a:gd name="T39" fmla="*/ 3 h 158"/>
                <a:gd name="T40" fmla="*/ 59 w 118"/>
                <a:gd name="T41" fmla="*/ 0 h 158"/>
                <a:gd name="T42" fmla="*/ 59 w 118"/>
                <a:gd name="T43" fmla="*/ 49 h 158"/>
                <a:gd name="T44" fmla="*/ 67 w 118"/>
                <a:gd name="T45" fmla="*/ 49 h 158"/>
                <a:gd name="T46" fmla="*/ 82 w 118"/>
                <a:gd name="T47" fmla="*/ 47 h 158"/>
                <a:gd name="T48" fmla="*/ 93 w 118"/>
                <a:gd name="T49" fmla="*/ 41 h 158"/>
                <a:gd name="T50" fmla="*/ 100 w 118"/>
                <a:gd name="T51" fmla="*/ 33 h 158"/>
                <a:gd name="T52" fmla="*/ 100 w 118"/>
                <a:gd name="T53" fmla="*/ 29 h 158"/>
                <a:gd name="T54" fmla="*/ 97 w 118"/>
                <a:gd name="T55" fmla="*/ 22 h 158"/>
                <a:gd name="T56" fmla="*/ 89 w 118"/>
                <a:gd name="T57" fmla="*/ 15 h 158"/>
                <a:gd name="T58" fmla="*/ 75 w 118"/>
                <a:gd name="T59" fmla="*/ 11 h 158"/>
                <a:gd name="T60" fmla="*/ 59 w 118"/>
                <a:gd name="T61" fmla="*/ 9 h 158"/>
                <a:gd name="T62" fmla="*/ 51 w 118"/>
                <a:gd name="T63" fmla="*/ 9 h 158"/>
                <a:gd name="T64" fmla="*/ 36 w 118"/>
                <a:gd name="T65" fmla="*/ 12 h 158"/>
                <a:gd name="T66" fmla="*/ 25 w 118"/>
                <a:gd name="T67" fmla="*/ 18 h 158"/>
                <a:gd name="T68" fmla="*/ 18 w 118"/>
                <a:gd name="T69" fmla="*/ 25 h 158"/>
                <a:gd name="T70" fmla="*/ 18 w 118"/>
                <a:gd name="T71" fmla="*/ 29 h 158"/>
                <a:gd name="T72" fmla="*/ 20 w 118"/>
                <a:gd name="T73" fmla="*/ 37 h 158"/>
                <a:gd name="T74" fmla="*/ 30 w 118"/>
                <a:gd name="T75" fmla="*/ 44 h 158"/>
                <a:gd name="T76" fmla="*/ 42 w 118"/>
                <a:gd name="T77" fmla="*/ 48 h 158"/>
                <a:gd name="T78" fmla="*/ 59 w 118"/>
                <a:gd name="T79" fmla="*/ 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58">
                  <a:moveTo>
                    <a:pt x="59" y="0"/>
                  </a:moveTo>
                  <a:lnTo>
                    <a:pt x="59" y="0"/>
                  </a:lnTo>
                  <a:lnTo>
                    <a:pt x="71" y="1"/>
                  </a:lnTo>
                  <a:lnTo>
                    <a:pt x="82" y="3"/>
                  </a:lnTo>
                  <a:lnTo>
                    <a:pt x="92" y="5"/>
                  </a:lnTo>
                  <a:lnTo>
                    <a:pt x="100" y="8"/>
                  </a:lnTo>
                  <a:lnTo>
                    <a:pt x="108" y="12"/>
                  </a:lnTo>
                  <a:lnTo>
                    <a:pt x="114" y="18"/>
                  </a:lnTo>
                  <a:lnTo>
                    <a:pt x="117" y="23"/>
                  </a:lnTo>
                  <a:lnTo>
                    <a:pt x="118" y="29"/>
                  </a:lnTo>
                  <a:lnTo>
                    <a:pt x="118" y="41"/>
                  </a:lnTo>
                  <a:lnTo>
                    <a:pt x="118" y="41"/>
                  </a:lnTo>
                  <a:lnTo>
                    <a:pt x="102" y="48"/>
                  </a:lnTo>
                  <a:lnTo>
                    <a:pt x="95" y="52"/>
                  </a:lnTo>
                  <a:lnTo>
                    <a:pt x="89" y="56"/>
                  </a:lnTo>
                  <a:lnTo>
                    <a:pt x="85" y="60"/>
                  </a:lnTo>
                  <a:lnTo>
                    <a:pt x="81" y="66"/>
                  </a:lnTo>
                  <a:lnTo>
                    <a:pt x="80" y="71"/>
                  </a:lnTo>
                  <a:lnTo>
                    <a:pt x="78" y="77"/>
                  </a:lnTo>
                  <a:lnTo>
                    <a:pt x="78" y="157"/>
                  </a:lnTo>
                  <a:lnTo>
                    <a:pt x="78" y="157"/>
                  </a:lnTo>
                  <a:lnTo>
                    <a:pt x="69" y="157"/>
                  </a:lnTo>
                  <a:lnTo>
                    <a:pt x="59" y="158"/>
                  </a:lnTo>
                  <a:lnTo>
                    <a:pt x="59" y="158"/>
                  </a:lnTo>
                  <a:lnTo>
                    <a:pt x="48" y="157"/>
                  </a:lnTo>
                  <a:lnTo>
                    <a:pt x="36" y="155"/>
                  </a:lnTo>
                  <a:lnTo>
                    <a:pt x="26" y="152"/>
                  </a:lnTo>
                  <a:lnTo>
                    <a:pt x="18" y="150"/>
                  </a:lnTo>
                  <a:lnTo>
                    <a:pt x="11" y="146"/>
                  </a:lnTo>
                  <a:lnTo>
                    <a:pt x="5" y="140"/>
                  </a:lnTo>
                  <a:lnTo>
                    <a:pt x="1" y="135"/>
                  </a:lnTo>
                  <a:lnTo>
                    <a:pt x="0" y="129"/>
                  </a:lnTo>
                  <a:lnTo>
                    <a:pt x="0" y="29"/>
                  </a:lnTo>
                  <a:lnTo>
                    <a:pt x="0" y="29"/>
                  </a:lnTo>
                  <a:lnTo>
                    <a:pt x="1" y="23"/>
                  </a:lnTo>
                  <a:lnTo>
                    <a:pt x="5" y="18"/>
                  </a:lnTo>
                  <a:lnTo>
                    <a:pt x="11" y="12"/>
                  </a:lnTo>
                  <a:lnTo>
                    <a:pt x="18" y="8"/>
                  </a:lnTo>
                  <a:lnTo>
                    <a:pt x="26" y="5"/>
                  </a:lnTo>
                  <a:lnTo>
                    <a:pt x="36" y="3"/>
                  </a:lnTo>
                  <a:lnTo>
                    <a:pt x="48" y="1"/>
                  </a:lnTo>
                  <a:lnTo>
                    <a:pt x="59" y="0"/>
                  </a:lnTo>
                  <a:lnTo>
                    <a:pt x="59" y="0"/>
                  </a:lnTo>
                  <a:close/>
                  <a:moveTo>
                    <a:pt x="59" y="49"/>
                  </a:moveTo>
                  <a:lnTo>
                    <a:pt x="59" y="49"/>
                  </a:lnTo>
                  <a:lnTo>
                    <a:pt x="67" y="49"/>
                  </a:lnTo>
                  <a:lnTo>
                    <a:pt x="75" y="48"/>
                  </a:lnTo>
                  <a:lnTo>
                    <a:pt x="82" y="47"/>
                  </a:lnTo>
                  <a:lnTo>
                    <a:pt x="89" y="44"/>
                  </a:lnTo>
                  <a:lnTo>
                    <a:pt x="93" y="41"/>
                  </a:lnTo>
                  <a:lnTo>
                    <a:pt x="97" y="37"/>
                  </a:lnTo>
                  <a:lnTo>
                    <a:pt x="100" y="33"/>
                  </a:lnTo>
                  <a:lnTo>
                    <a:pt x="100" y="29"/>
                  </a:lnTo>
                  <a:lnTo>
                    <a:pt x="100" y="29"/>
                  </a:lnTo>
                  <a:lnTo>
                    <a:pt x="100" y="25"/>
                  </a:lnTo>
                  <a:lnTo>
                    <a:pt x="97" y="22"/>
                  </a:lnTo>
                  <a:lnTo>
                    <a:pt x="93" y="18"/>
                  </a:lnTo>
                  <a:lnTo>
                    <a:pt x="89" y="15"/>
                  </a:lnTo>
                  <a:lnTo>
                    <a:pt x="82" y="12"/>
                  </a:lnTo>
                  <a:lnTo>
                    <a:pt x="75" y="11"/>
                  </a:lnTo>
                  <a:lnTo>
                    <a:pt x="67" y="9"/>
                  </a:lnTo>
                  <a:lnTo>
                    <a:pt x="59" y="9"/>
                  </a:lnTo>
                  <a:lnTo>
                    <a:pt x="59" y="9"/>
                  </a:lnTo>
                  <a:lnTo>
                    <a:pt x="51" y="9"/>
                  </a:lnTo>
                  <a:lnTo>
                    <a:pt x="42" y="11"/>
                  </a:lnTo>
                  <a:lnTo>
                    <a:pt x="36" y="12"/>
                  </a:lnTo>
                  <a:lnTo>
                    <a:pt x="30" y="15"/>
                  </a:lnTo>
                  <a:lnTo>
                    <a:pt x="25" y="18"/>
                  </a:lnTo>
                  <a:lnTo>
                    <a:pt x="20" y="22"/>
                  </a:lnTo>
                  <a:lnTo>
                    <a:pt x="18" y="25"/>
                  </a:lnTo>
                  <a:lnTo>
                    <a:pt x="18" y="29"/>
                  </a:lnTo>
                  <a:lnTo>
                    <a:pt x="18" y="29"/>
                  </a:lnTo>
                  <a:lnTo>
                    <a:pt x="18" y="33"/>
                  </a:lnTo>
                  <a:lnTo>
                    <a:pt x="20" y="37"/>
                  </a:lnTo>
                  <a:lnTo>
                    <a:pt x="25" y="41"/>
                  </a:lnTo>
                  <a:lnTo>
                    <a:pt x="30" y="44"/>
                  </a:lnTo>
                  <a:lnTo>
                    <a:pt x="36" y="47"/>
                  </a:lnTo>
                  <a:lnTo>
                    <a:pt x="42" y="48"/>
                  </a:lnTo>
                  <a:lnTo>
                    <a:pt x="51" y="49"/>
                  </a:lnTo>
                  <a:lnTo>
                    <a:pt x="59" y="49"/>
                  </a:lnTo>
                  <a:lnTo>
                    <a:pt x="59" y="49"/>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grpSp>
      <p:grpSp>
        <p:nvGrpSpPr>
          <p:cNvPr id="65" name="Group 109">
            <a:extLst>
              <a:ext uri="{FF2B5EF4-FFF2-40B4-BE49-F238E27FC236}">
                <a16:creationId xmlns:a16="http://schemas.microsoft.com/office/drawing/2014/main" id="{C5120B61-CC87-40CB-8979-55554B7D4E56}"/>
              </a:ext>
            </a:extLst>
          </p:cNvPr>
          <p:cNvGrpSpPr/>
          <p:nvPr/>
        </p:nvGrpSpPr>
        <p:grpSpPr>
          <a:xfrm>
            <a:off x="9528918" y="5333284"/>
            <a:ext cx="727546" cy="424428"/>
            <a:chOff x="2114236" y="4476152"/>
            <a:chExt cx="595313" cy="382588"/>
          </a:xfrm>
          <a:solidFill>
            <a:srgbClr val="003B75"/>
          </a:solidFill>
        </p:grpSpPr>
        <p:sp>
          <p:nvSpPr>
            <p:cNvPr id="66" name="Freeform 557">
              <a:extLst>
                <a:ext uri="{FF2B5EF4-FFF2-40B4-BE49-F238E27FC236}">
                  <a16:creationId xmlns:a16="http://schemas.microsoft.com/office/drawing/2014/main" id="{A1DB57B9-C765-4783-B6C0-372C881D8C11}"/>
                </a:ext>
              </a:extLst>
            </p:cNvPr>
            <p:cNvSpPr>
              <a:spLocks/>
            </p:cNvSpPr>
            <p:nvPr/>
          </p:nvSpPr>
          <p:spPr bwMode="auto">
            <a:xfrm>
              <a:off x="2669861" y="4655539"/>
              <a:ext cx="39688" cy="39688"/>
            </a:xfrm>
            <a:custGeom>
              <a:avLst/>
              <a:gdLst>
                <a:gd name="T0" fmla="*/ 25 w 25"/>
                <a:gd name="T1" fmla="*/ 12 h 25"/>
                <a:gd name="T2" fmla="*/ 25 w 25"/>
                <a:gd name="T3" fmla="*/ 12 h 25"/>
                <a:gd name="T4" fmla="*/ 25 w 25"/>
                <a:gd name="T5" fmla="*/ 18 h 25"/>
                <a:gd name="T6" fmla="*/ 22 w 25"/>
                <a:gd name="T7" fmla="*/ 22 h 25"/>
                <a:gd name="T8" fmla="*/ 18 w 25"/>
                <a:gd name="T9" fmla="*/ 25 h 25"/>
                <a:gd name="T10" fmla="*/ 13 w 25"/>
                <a:gd name="T11" fmla="*/ 25 h 25"/>
                <a:gd name="T12" fmla="*/ 13 w 25"/>
                <a:gd name="T13" fmla="*/ 25 h 25"/>
                <a:gd name="T14" fmla="*/ 9 w 25"/>
                <a:gd name="T15" fmla="*/ 25 h 25"/>
                <a:gd name="T16" fmla="*/ 5 w 25"/>
                <a:gd name="T17" fmla="*/ 22 h 25"/>
                <a:gd name="T18" fmla="*/ 2 w 25"/>
                <a:gd name="T19" fmla="*/ 18 h 25"/>
                <a:gd name="T20" fmla="*/ 0 w 25"/>
                <a:gd name="T21" fmla="*/ 12 h 25"/>
                <a:gd name="T22" fmla="*/ 0 w 25"/>
                <a:gd name="T23" fmla="*/ 12 h 25"/>
                <a:gd name="T24" fmla="*/ 2 w 25"/>
                <a:gd name="T25" fmla="*/ 8 h 25"/>
                <a:gd name="T26" fmla="*/ 5 w 25"/>
                <a:gd name="T27" fmla="*/ 4 h 25"/>
                <a:gd name="T28" fmla="*/ 9 w 25"/>
                <a:gd name="T29" fmla="*/ 1 h 25"/>
                <a:gd name="T30" fmla="*/ 13 w 25"/>
                <a:gd name="T31" fmla="*/ 0 h 25"/>
                <a:gd name="T32" fmla="*/ 13 w 25"/>
                <a:gd name="T33" fmla="*/ 0 h 25"/>
                <a:gd name="T34" fmla="*/ 18 w 25"/>
                <a:gd name="T35" fmla="*/ 1 h 25"/>
                <a:gd name="T36" fmla="*/ 22 w 25"/>
                <a:gd name="T37" fmla="*/ 4 h 25"/>
                <a:gd name="T38" fmla="*/ 25 w 25"/>
                <a:gd name="T39" fmla="*/ 8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5" y="18"/>
                  </a:lnTo>
                  <a:lnTo>
                    <a:pt x="22" y="22"/>
                  </a:lnTo>
                  <a:lnTo>
                    <a:pt x="18" y="25"/>
                  </a:lnTo>
                  <a:lnTo>
                    <a:pt x="13" y="25"/>
                  </a:lnTo>
                  <a:lnTo>
                    <a:pt x="13" y="25"/>
                  </a:lnTo>
                  <a:lnTo>
                    <a:pt x="9" y="25"/>
                  </a:lnTo>
                  <a:lnTo>
                    <a:pt x="5" y="22"/>
                  </a:lnTo>
                  <a:lnTo>
                    <a:pt x="2" y="18"/>
                  </a:lnTo>
                  <a:lnTo>
                    <a:pt x="0" y="12"/>
                  </a:lnTo>
                  <a:lnTo>
                    <a:pt x="0" y="12"/>
                  </a:lnTo>
                  <a:lnTo>
                    <a:pt x="2" y="8"/>
                  </a:lnTo>
                  <a:lnTo>
                    <a:pt x="5" y="4"/>
                  </a:lnTo>
                  <a:lnTo>
                    <a:pt x="9" y="1"/>
                  </a:lnTo>
                  <a:lnTo>
                    <a:pt x="13" y="0"/>
                  </a:lnTo>
                  <a:lnTo>
                    <a:pt x="13" y="0"/>
                  </a:lnTo>
                  <a:lnTo>
                    <a:pt x="18" y="1"/>
                  </a:lnTo>
                  <a:lnTo>
                    <a:pt x="22" y="4"/>
                  </a:lnTo>
                  <a:lnTo>
                    <a:pt x="25" y="8"/>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67" name="Freeform 558">
              <a:extLst>
                <a:ext uri="{FF2B5EF4-FFF2-40B4-BE49-F238E27FC236}">
                  <a16:creationId xmlns:a16="http://schemas.microsoft.com/office/drawing/2014/main" id="{8FDBA047-FDD5-4150-A6A8-BA681D3C966E}"/>
                </a:ext>
              </a:extLst>
            </p:cNvPr>
            <p:cNvSpPr>
              <a:spLocks/>
            </p:cNvSpPr>
            <p:nvPr/>
          </p:nvSpPr>
          <p:spPr bwMode="auto">
            <a:xfrm>
              <a:off x="2622236" y="4655539"/>
              <a:ext cx="39688" cy="39688"/>
            </a:xfrm>
            <a:custGeom>
              <a:avLst/>
              <a:gdLst>
                <a:gd name="T0" fmla="*/ 13 w 25"/>
                <a:gd name="T1" fmla="*/ 0 h 25"/>
                <a:gd name="T2" fmla="*/ 13 w 25"/>
                <a:gd name="T3" fmla="*/ 0 h 25"/>
                <a:gd name="T4" fmla="*/ 17 w 25"/>
                <a:gd name="T5" fmla="*/ 1 h 25"/>
                <a:gd name="T6" fmla="*/ 21 w 25"/>
                <a:gd name="T7" fmla="*/ 4 h 25"/>
                <a:gd name="T8" fmla="*/ 24 w 25"/>
                <a:gd name="T9" fmla="*/ 8 h 25"/>
                <a:gd name="T10" fmla="*/ 25 w 25"/>
                <a:gd name="T11" fmla="*/ 12 h 25"/>
                <a:gd name="T12" fmla="*/ 25 w 25"/>
                <a:gd name="T13" fmla="*/ 12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2 w 25"/>
                <a:gd name="T29" fmla="*/ 18 h 25"/>
                <a:gd name="T30" fmla="*/ 0 w 25"/>
                <a:gd name="T31" fmla="*/ 12 h 25"/>
                <a:gd name="T32" fmla="*/ 0 w 25"/>
                <a:gd name="T33" fmla="*/ 12 h 25"/>
                <a:gd name="T34" fmla="*/ 2 w 25"/>
                <a:gd name="T35" fmla="*/ 8 h 25"/>
                <a:gd name="T36" fmla="*/ 3 w 25"/>
                <a:gd name="T37" fmla="*/ 4 h 25"/>
                <a:gd name="T38" fmla="*/ 7 w 25"/>
                <a:gd name="T39" fmla="*/ 1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1"/>
                  </a:lnTo>
                  <a:lnTo>
                    <a:pt x="21" y="4"/>
                  </a:lnTo>
                  <a:lnTo>
                    <a:pt x="24" y="8"/>
                  </a:lnTo>
                  <a:lnTo>
                    <a:pt x="25" y="12"/>
                  </a:lnTo>
                  <a:lnTo>
                    <a:pt x="25" y="12"/>
                  </a:lnTo>
                  <a:lnTo>
                    <a:pt x="24" y="18"/>
                  </a:lnTo>
                  <a:lnTo>
                    <a:pt x="21" y="22"/>
                  </a:lnTo>
                  <a:lnTo>
                    <a:pt x="17" y="25"/>
                  </a:lnTo>
                  <a:lnTo>
                    <a:pt x="13" y="25"/>
                  </a:lnTo>
                  <a:lnTo>
                    <a:pt x="13" y="25"/>
                  </a:lnTo>
                  <a:lnTo>
                    <a:pt x="7" y="25"/>
                  </a:lnTo>
                  <a:lnTo>
                    <a:pt x="3" y="22"/>
                  </a:lnTo>
                  <a:lnTo>
                    <a:pt x="2" y="18"/>
                  </a:lnTo>
                  <a:lnTo>
                    <a:pt x="0" y="12"/>
                  </a:lnTo>
                  <a:lnTo>
                    <a:pt x="0" y="12"/>
                  </a:lnTo>
                  <a:lnTo>
                    <a:pt x="2" y="8"/>
                  </a:lnTo>
                  <a:lnTo>
                    <a:pt x="3" y="4"/>
                  </a:lnTo>
                  <a:lnTo>
                    <a:pt x="7" y="1"/>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68" name="Freeform 559">
              <a:extLst>
                <a:ext uri="{FF2B5EF4-FFF2-40B4-BE49-F238E27FC236}">
                  <a16:creationId xmlns:a16="http://schemas.microsoft.com/office/drawing/2014/main" id="{9F37A885-99F8-4FEB-984F-5BD6BB5F15AD}"/>
                </a:ext>
              </a:extLst>
            </p:cNvPr>
            <p:cNvSpPr>
              <a:spLocks/>
            </p:cNvSpPr>
            <p:nvPr/>
          </p:nvSpPr>
          <p:spPr bwMode="auto">
            <a:xfrm>
              <a:off x="2234886" y="4717452"/>
              <a:ext cx="368300" cy="141288"/>
            </a:xfrm>
            <a:custGeom>
              <a:avLst/>
              <a:gdLst>
                <a:gd name="T0" fmla="*/ 11 w 232"/>
                <a:gd name="T1" fmla="*/ 0 h 89"/>
                <a:gd name="T2" fmla="*/ 13 w 232"/>
                <a:gd name="T3" fmla="*/ 9 h 89"/>
                <a:gd name="T4" fmla="*/ 17 w 232"/>
                <a:gd name="T5" fmla="*/ 19 h 89"/>
                <a:gd name="T6" fmla="*/ 28 w 232"/>
                <a:gd name="T7" fmla="*/ 37 h 89"/>
                <a:gd name="T8" fmla="*/ 35 w 232"/>
                <a:gd name="T9" fmla="*/ 45 h 89"/>
                <a:gd name="T10" fmla="*/ 52 w 232"/>
                <a:gd name="T11" fmla="*/ 57 h 89"/>
                <a:gd name="T12" fmla="*/ 70 w 232"/>
                <a:gd name="T13" fmla="*/ 68 h 89"/>
                <a:gd name="T14" fmla="*/ 79 w 232"/>
                <a:gd name="T15" fmla="*/ 72 h 89"/>
                <a:gd name="T16" fmla="*/ 99 w 232"/>
                <a:gd name="T17" fmla="*/ 77 h 89"/>
                <a:gd name="T18" fmla="*/ 110 w 232"/>
                <a:gd name="T19" fmla="*/ 78 h 89"/>
                <a:gd name="T20" fmla="*/ 130 w 232"/>
                <a:gd name="T21" fmla="*/ 78 h 89"/>
                <a:gd name="T22" fmla="*/ 151 w 232"/>
                <a:gd name="T23" fmla="*/ 72 h 89"/>
                <a:gd name="T24" fmla="*/ 160 w 232"/>
                <a:gd name="T25" fmla="*/ 68 h 89"/>
                <a:gd name="T26" fmla="*/ 178 w 232"/>
                <a:gd name="T27" fmla="*/ 59 h 89"/>
                <a:gd name="T28" fmla="*/ 186 w 232"/>
                <a:gd name="T29" fmla="*/ 52 h 89"/>
                <a:gd name="T30" fmla="*/ 200 w 232"/>
                <a:gd name="T31" fmla="*/ 37 h 89"/>
                <a:gd name="T32" fmla="*/ 213 w 232"/>
                <a:gd name="T33" fmla="*/ 20 h 89"/>
                <a:gd name="T34" fmla="*/ 217 w 232"/>
                <a:gd name="T35" fmla="*/ 9 h 89"/>
                <a:gd name="T36" fmla="*/ 232 w 232"/>
                <a:gd name="T37" fmla="*/ 0 h 89"/>
                <a:gd name="T38" fmla="*/ 228 w 232"/>
                <a:gd name="T39" fmla="*/ 12 h 89"/>
                <a:gd name="T40" fmla="*/ 221 w 232"/>
                <a:gd name="T41" fmla="*/ 24 h 89"/>
                <a:gd name="T42" fmla="*/ 208 w 232"/>
                <a:gd name="T43" fmla="*/ 44 h 89"/>
                <a:gd name="T44" fmla="*/ 193 w 232"/>
                <a:gd name="T45" fmla="*/ 60 h 89"/>
                <a:gd name="T46" fmla="*/ 184 w 232"/>
                <a:gd name="T47" fmla="*/ 67 h 89"/>
                <a:gd name="T48" fmla="*/ 164 w 232"/>
                <a:gd name="T49" fmla="*/ 78 h 89"/>
                <a:gd name="T50" fmla="*/ 153 w 232"/>
                <a:gd name="T51" fmla="*/ 82 h 89"/>
                <a:gd name="T52" fmla="*/ 131 w 232"/>
                <a:gd name="T53" fmla="*/ 88 h 89"/>
                <a:gd name="T54" fmla="*/ 110 w 232"/>
                <a:gd name="T55" fmla="*/ 89 h 89"/>
                <a:gd name="T56" fmla="*/ 97 w 232"/>
                <a:gd name="T57" fmla="*/ 88 h 89"/>
                <a:gd name="T58" fmla="*/ 75 w 232"/>
                <a:gd name="T59" fmla="*/ 82 h 89"/>
                <a:gd name="T60" fmla="*/ 66 w 232"/>
                <a:gd name="T61" fmla="*/ 78 h 89"/>
                <a:gd name="T62" fmla="*/ 45 w 232"/>
                <a:gd name="T63" fmla="*/ 67 h 89"/>
                <a:gd name="T64" fmla="*/ 28 w 232"/>
                <a:gd name="T65" fmla="*/ 52 h 89"/>
                <a:gd name="T66" fmla="*/ 20 w 232"/>
                <a:gd name="T67" fmla="*/ 44 h 89"/>
                <a:gd name="T68" fmla="*/ 8 w 232"/>
                <a:gd name="T69" fmla="*/ 24 h 89"/>
                <a:gd name="T70" fmla="*/ 4 w 232"/>
                <a:gd name="T71" fmla="*/ 13 h 89"/>
                <a:gd name="T72" fmla="*/ 0 w 232"/>
                <a:gd name="T7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89">
                  <a:moveTo>
                    <a:pt x="0" y="0"/>
                  </a:moveTo>
                  <a:lnTo>
                    <a:pt x="11" y="0"/>
                  </a:lnTo>
                  <a:lnTo>
                    <a:pt x="11" y="0"/>
                  </a:lnTo>
                  <a:lnTo>
                    <a:pt x="13" y="9"/>
                  </a:lnTo>
                  <a:lnTo>
                    <a:pt x="13" y="9"/>
                  </a:lnTo>
                  <a:lnTo>
                    <a:pt x="17" y="19"/>
                  </a:lnTo>
                  <a:lnTo>
                    <a:pt x="23" y="28"/>
                  </a:lnTo>
                  <a:lnTo>
                    <a:pt x="28" y="37"/>
                  </a:lnTo>
                  <a:lnTo>
                    <a:pt x="35" y="45"/>
                  </a:lnTo>
                  <a:lnTo>
                    <a:pt x="35" y="45"/>
                  </a:lnTo>
                  <a:lnTo>
                    <a:pt x="44" y="52"/>
                  </a:lnTo>
                  <a:lnTo>
                    <a:pt x="52" y="57"/>
                  </a:lnTo>
                  <a:lnTo>
                    <a:pt x="60" y="64"/>
                  </a:lnTo>
                  <a:lnTo>
                    <a:pt x="70" y="68"/>
                  </a:lnTo>
                  <a:lnTo>
                    <a:pt x="70" y="68"/>
                  </a:lnTo>
                  <a:lnTo>
                    <a:pt x="79" y="72"/>
                  </a:lnTo>
                  <a:lnTo>
                    <a:pt x="89" y="75"/>
                  </a:lnTo>
                  <a:lnTo>
                    <a:pt x="99" y="77"/>
                  </a:lnTo>
                  <a:lnTo>
                    <a:pt x="110" y="78"/>
                  </a:lnTo>
                  <a:lnTo>
                    <a:pt x="110" y="78"/>
                  </a:lnTo>
                  <a:lnTo>
                    <a:pt x="121" y="78"/>
                  </a:lnTo>
                  <a:lnTo>
                    <a:pt x="130" y="78"/>
                  </a:lnTo>
                  <a:lnTo>
                    <a:pt x="140" y="75"/>
                  </a:lnTo>
                  <a:lnTo>
                    <a:pt x="151" y="72"/>
                  </a:lnTo>
                  <a:lnTo>
                    <a:pt x="151" y="72"/>
                  </a:lnTo>
                  <a:lnTo>
                    <a:pt x="160" y="68"/>
                  </a:lnTo>
                  <a:lnTo>
                    <a:pt x="170" y="64"/>
                  </a:lnTo>
                  <a:lnTo>
                    <a:pt x="178" y="59"/>
                  </a:lnTo>
                  <a:lnTo>
                    <a:pt x="186" y="52"/>
                  </a:lnTo>
                  <a:lnTo>
                    <a:pt x="186" y="52"/>
                  </a:lnTo>
                  <a:lnTo>
                    <a:pt x="193" y="45"/>
                  </a:lnTo>
                  <a:lnTo>
                    <a:pt x="200" y="37"/>
                  </a:lnTo>
                  <a:lnTo>
                    <a:pt x="207" y="28"/>
                  </a:lnTo>
                  <a:lnTo>
                    <a:pt x="213" y="20"/>
                  </a:lnTo>
                  <a:lnTo>
                    <a:pt x="213" y="20"/>
                  </a:lnTo>
                  <a:lnTo>
                    <a:pt x="217" y="9"/>
                  </a:lnTo>
                  <a:lnTo>
                    <a:pt x="221" y="0"/>
                  </a:lnTo>
                  <a:lnTo>
                    <a:pt x="232" y="0"/>
                  </a:lnTo>
                  <a:lnTo>
                    <a:pt x="232" y="0"/>
                  </a:lnTo>
                  <a:lnTo>
                    <a:pt x="228" y="12"/>
                  </a:lnTo>
                  <a:lnTo>
                    <a:pt x="221" y="24"/>
                  </a:lnTo>
                  <a:lnTo>
                    <a:pt x="221" y="24"/>
                  </a:lnTo>
                  <a:lnTo>
                    <a:pt x="215" y="34"/>
                  </a:lnTo>
                  <a:lnTo>
                    <a:pt x="208" y="44"/>
                  </a:lnTo>
                  <a:lnTo>
                    <a:pt x="202" y="52"/>
                  </a:lnTo>
                  <a:lnTo>
                    <a:pt x="193" y="60"/>
                  </a:lnTo>
                  <a:lnTo>
                    <a:pt x="193" y="60"/>
                  </a:lnTo>
                  <a:lnTo>
                    <a:pt x="184" y="67"/>
                  </a:lnTo>
                  <a:lnTo>
                    <a:pt x="174" y="74"/>
                  </a:lnTo>
                  <a:lnTo>
                    <a:pt x="164" y="78"/>
                  </a:lnTo>
                  <a:lnTo>
                    <a:pt x="153" y="82"/>
                  </a:lnTo>
                  <a:lnTo>
                    <a:pt x="153" y="82"/>
                  </a:lnTo>
                  <a:lnTo>
                    <a:pt x="142" y="86"/>
                  </a:lnTo>
                  <a:lnTo>
                    <a:pt x="131" y="88"/>
                  </a:lnTo>
                  <a:lnTo>
                    <a:pt x="121" y="89"/>
                  </a:lnTo>
                  <a:lnTo>
                    <a:pt x="110" y="89"/>
                  </a:lnTo>
                  <a:lnTo>
                    <a:pt x="110" y="89"/>
                  </a:lnTo>
                  <a:lnTo>
                    <a:pt x="97" y="88"/>
                  </a:lnTo>
                  <a:lnTo>
                    <a:pt x="86" y="86"/>
                  </a:lnTo>
                  <a:lnTo>
                    <a:pt x="75" y="82"/>
                  </a:lnTo>
                  <a:lnTo>
                    <a:pt x="66" y="78"/>
                  </a:lnTo>
                  <a:lnTo>
                    <a:pt x="66" y="78"/>
                  </a:lnTo>
                  <a:lnTo>
                    <a:pt x="55" y="72"/>
                  </a:lnTo>
                  <a:lnTo>
                    <a:pt x="45" y="67"/>
                  </a:lnTo>
                  <a:lnTo>
                    <a:pt x="37" y="60"/>
                  </a:lnTo>
                  <a:lnTo>
                    <a:pt x="28" y="52"/>
                  </a:lnTo>
                  <a:lnTo>
                    <a:pt x="28" y="52"/>
                  </a:lnTo>
                  <a:lnTo>
                    <a:pt x="20" y="44"/>
                  </a:lnTo>
                  <a:lnTo>
                    <a:pt x="15" y="34"/>
                  </a:lnTo>
                  <a:lnTo>
                    <a:pt x="8" y="24"/>
                  </a:lnTo>
                  <a:lnTo>
                    <a:pt x="4" y="13"/>
                  </a:lnTo>
                  <a:lnTo>
                    <a:pt x="4" y="13"/>
                  </a:lnTo>
                  <a:lnTo>
                    <a:pt x="0" y="0"/>
                  </a:lnTo>
                  <a:lnTo>
                    <a:pt x="0"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69" name="Freeform 560">
              <a:extLst>
                <a:ext uri="{FF2B5EF4-FFF2-40B4-BE49-F238E27FC236}">
                  <a16:creationId xmlns:a16="http://schemas.microsoft.com/office/drawing/2014/main" id="{64B9B292-E1F4-405A-8B68-14F50FB0139E}"/>
                </a:ext>
              </a:extLst>
            </p:cNvPr>
            <p:cNvSpPr>
              <a:spLocks/>
            </p:cNvSpPr>
            <p:nvPr/>
          </p:nvSpPr>
          <p:spPr bwMode="auto">
            <a:xfrm>
              <a:off x="2573024" y="4655539"/>
              <a:ext cx="38100" cy="39688"/>
            </a:xfrm>
            <a:custGeom>
              <a:avLst/>
              <a:gdLst>
                <a:gd name="T0" fmla="*/ 12 w 24"/>
                <a:gd name="T1" fmla="*/ 0 h 25"/>
                <a:gd name="T2" fmla="*/ 12 w 24"/>
                <a:gd name="T3" fmla="*/ 0 h 25"/>
                <a:gd name="T4" fmla="*/ 16 w 24"/>
                <a:gd name="T5" fmla="*/ 1 h 25"/>
                <a:gd name="T6" fmla="*/ 20 w 24"/>
                <a:gd name="T7" fmla="*/ 4 h 25"/>
                <a:gd name="T8" fmla="*/ 23 w 24"/>
                <a:gd name="T9" fmla="*/ 8 h 25"/>
                <a:gd name="T10" fmla="*/ 24 w 24"/>
                <a:gd name="T11" fmla="*/ 12 h 25"/>
                <a:gd name="T12" fmla="*/ 24 w 24"/>
                <a:gd name="T13" fmla="*/ 12 h 25"/>
                <a:gd name="T14" fmla="*/ 23 w 24"/>
                <a:gd name="T15" fmla="*/ 18 h 25"/>
                <a:gd name="T16" fmla="*/ 20 w 24"/>
                <a:gd name="T17" fmla="*/ 22 h 25"/>
                <a:gd name="T18" fmla="*/ 16 w 24"/>
                <a:gd name="T19" fmla="*/ 25 h 25"/>
                <a:gd name="T20" fmla="*/ 12 w 24"/>
                <a:gd name="T21" fmla="*/ 25 h 25"/>
                <a:gd name="T22" fmla="*/ 12 w 24"/>
                <a:gd name="T23" fmla="*/ 25 h 25"/>
                <a:gd name="T24" fmla="*/ 6 w 24"/>
                <a:gd name="T25" fmla="*/ 25 h 25"/>
                <a:gd name="T26" fmla="*/ 4 w 24"/>
                <a:gd name="T27" fmla="*/ 22 h 25"/>
                <a:gd name="T28" fmla="*/ 1 w 24"/>
                <a:gd name="T29" fmla="*/ 18 h 25"/>
                <a:gd name="T30" fmla="*/ 0 w 24"/>
                <a:gd name="T31" fmla="*/ 12 h 25"/>
                <a:gd name="T32" fmla="*/ 0 w 24"/>
                <a:gd name="T33" fmla="*/ 12 h 25"/>
                <a:gd name="T34" fmla="*/ 1 w 24"/>
                <a:gd name="T35" fmla="*/ 8 h 25"/>
                <a:gd name="T36" fmla="*/ 4 w 24"/>
                <a:gd name="T37" fmla="*/ 4 h 25"/>
                <a:gd name="T38" fmla="*/ 6 w 24"/>
                <a:gd name="T39" fmla="*/ 1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6" y="1"/>
                  </a:lnTo>
                  <a:lnTo>
                    <a:pt x="20" y="4"/>
                  </a:lnTo>
                  <a:lnTo>
                    <a:pt x="23" y="8"/>
                  </a:lnTo>
                  <a:lnTo>
                    <a:pt x="24" y="12"/>
                  </a:lnTo>
                  <a:lnTo>
                    <a:pt x="24" y="12"/>
                  </a:lnTo>
                  <a:lnTo>
                    <a:pt x="23" y="18"/>
                  </a:lnTo>
                  <a:lnTo>
                    <a:pt x="20" y="22"/>
                  </a:lnTo>
                  <a:lnTo>
                    <a:pt x="16" y="25"/>
                  </a:lnTo>
                  <a:lnTo>
                    <a:pt x="12" y="25"/>
                  </a:lnTo>
                  <a:lnTo>
                    <a:pt x="12" y="25"/>
                  </a:lnTo>
                  <a:lnTo>
                    <a:pt x="6" y="25"/>
                  </a:lnTo>
                  <a:lnTo>
                    <a:pt x="4" y="22"/>
                  </a:lnTo>
                  <a:lnTo>
                    <a:pt x="1" y="18"/>
                  </a:lnTo>
                  <a:lnTo>
                    <a:pt x="0" y="12"/>
                  </a:lnTo>
                  <a:lnTo>
                    <a:pt x="0" y="12"/>
                  </a:lnTo>
                  <a:lnTo>
                    <a:pt x="1" y="8"/>
                  </a:lnTo>
                  <a:lnTo>
                    <a:pt x="4" y="4"/>
                  </a:lnTo>
                  <a:lnTo>
                    <a:pt x="6"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0" name="Freeform 561">
              <a:extLst>
                <a:ext uri="{FF2B5EF4-FFF2-40B4-BE49-F238E27FC236}">
                  <a16:creationId xmlns:a16="http://schemas.microsoft.com/office/drawing/2014/main" id="{10F88F8D-F811-4E82-B8BF-AE99637BBE18}"/>
                </a:ext>
              </a:extLst>
            </p:cNvPr>
            <p:cNvSpPr>
              <a:spLocks/>
            </p:cNvSpPr>
            <p:nvPr/>
          </p:nvSpPr>
          <p:spPr bwMode="auto">
            <a:xfrm>
              <a:off x="2522224" y="4655539"/>
              <a:ext cx="39688" cy="39688"/>
            </a:xfrm>
            <a:custGeom>
              <a:avLst/>
              <a:gdLst>
                <a:gd name="T0" fmla="*/ 12 w 25"/>
                <a:gd name="T1" fmla="*/ 0 h 25"/>
                <a:gd name="T2" fmla="*/ 12 w 25"/>
                <a:gd name="T3" fmla="*/ 0 h 25"/>
                <a:gd name="T4" fmla="*/ 18 w 25"/>
                <a:gd name="T5" fmla="*/ 1 h 25"/>
                <a:gd name="T6" fmla="*/ 22 w 25"/>
                <a:gd name="T7" fmla="*/ 4 h 25"/>
                <a:gd name="T8" fmla="*/ 25 w 25"/>
                <a:gd name="T9" fmla="*/ 8 h 25"/>
                <a:gd name="T10" fmla="*/ 25 w 25"/>
                <a:gd name="T11" fmla="*/ 12 h 25"/>
                <a:gd name="T12" fmla="*/ 25 w 25"/>
                <a:gd name="T13" fmla="*/ 12 h 25"/>
                <a:gd name="T14" fmla="*/ 25 w 25"/>
                <a:gd name="T15" fmla="*/ 18 h 25"/>
                <a:gd name="T16" fmla="*/ 22 w 25"/>
                <a:gd name="T17" fmla="*/ 22 h 25"/>
                <a:gd name="T18" fmla="*/ 18 w 25"/>
                <a:gd name="T19" fmla="*/ 25 h 25"/>
                <a:gd name="T20" fmla="*/ 12 w 25"/>
                <a:gd name="T21" fmla="*/ 25 h 25"/>
                <a:gd name="T22" fmla="*/ 12 w 25"/>
                <a:gd name="T23" fmla="*/ 25 h 25"/>
                <a:gd name="T24" fmla="*/ 8 w 25"/>
                <a:gd name="T25" fmla="*/ 25 h 25"/>
                <a:gd name="T26" fmla="*/ 4 w 25"/>
                <a:gd name="T27" fmla="*/ 22 h 25"/>
                <a:gd name="T28" fmla="*/ 1 w 25"/>
                <a:gd name="T29" fmla="*/ 18 h 25"/>
                <a:gd name="T30" fmla="*/ 0 w 25"/>
                <a:gd name="T31" fmla="*/ 12 h 25"/>
                <a:gd name="T32" fmla="*/ 0 w 25"/>
                <a:gd name="T33" fmla="*/ 12 h 25"/>
                <a:gd name="T34" fmla="*/ 1 w 25"/>
                <a:gd name="T35" fmla="*/ 8 h 25"/>
                <a:gd name="T36" fmla="*/ 4 w 25"/>
                <a:gd name="T37" fmla="*/ 4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2" y="4"/>
                  </a:lnTo>
                  <a:lnTo>
                    <a:pt x="25" y="8"/>
                  </a:lnTo>
                  <a:lnTo>
                    <a:pt x="25" y="12"/>
                  </a:lnTo>
                  <a:lnTo>
                    <a:pt x="25" y="12"/>
                  </a:lnTo>
                  <a:lnTo>
                    <a:pt x="25" y="18"/>
                  </a:lnTo>
                  <a:lnTo>
                    <a:pt x="22" y="22"/>
                  </a:lnTo>
                  <a:lnTo>
                    <a:pt x="18" y="25"/>
                  </a:lnTo>
                  <a:lnTo>
                    <a:pt x="12" y="25"/>
                  </a:lnTo>
                  <a:lnTo>
                    <a:pt x="12" y="25"/>
                  </a:lnTo>
                  <a:lnTo>
                    <a:pt x="8" y="25"/>
                  </a:lnTo>
                  <a:lnTo>
                    <a:pt x="4" y="22"/>
                  </a:lnTo>
                  <a:lnTo>
                    <a:pt x="1" y="18"/>
                  </a:lnTo>
                  <a:lnTo>
                    <a:pt x="0" y="12"/>
                  </a:lnTo>
                  <a:lnTo>
                    <a:pt x="0" y="12"/>
                  </a:lnTo>
                  <a:lnTo>
                    <a:pt x="1" y="8"/>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1" name="Freeform 562">
              <a:extLst>
                <a:ext uri="{FF2B5EF4-FFF2-40B4-BE49-F238E27FC236}">
                  <a16:creationId xmlns:a16="http://schemas.microsoft.com/office/drawing/2014/main" id="{709338AE-5401-454F-8E44-C20642DE216C}"/>
                </a:ext>
              </a:extLst>
            </p:cNvPr>
            <p:cNvSpPr>
              <a:spLocks/>
            </p:cNvSpPr>
            <p:nvPr/>
          </p:nvSpPr>
          <p:spPr bwMode="auto">
            <a:xfrm>
              <a:off x="2495236" y="4696814"/>
              <a:ext cx="38100" cy="39688"/>
            </a:xfrm>
            <a:custGeom>
              <a:avLst/>
              <a:gdLst>
                <a:gd name="T0" fmla="*/ 11 w 24"/>
                <a:gd name="T1" fmla="*/ 0 h 25"/>
                <a:gd name="T2" fmla="*/ 11 w 24"/>
                <a:gd name="T3" fmla="*/ 0 h 25"/>
                <a:gd name="T4" fmla="*/ 17 w 24"/>
                <a:gd name="T5" fmla="*/ 2 h 25"/>
                <a:gd name="T6" fmla="*/ 21 w 24"/>
                <a:gd name="T7" fmla="*/ 4 h 25"/>
                <a:gd name="T8" fmla="*/ 24 w 24"/>
                <a:gd name="T9" fmla="*/ 7 h 25"/>
                <a:gd name="T10" fmla="*/ 24 w 24"/>
                <a:gd name="T11" fmla="*/ 13 h 25"/>
                <a:gd name="T12" fmla="*/ 24 w 24"/>
                <a:gd name="T13" fmla="*/ 13 h 25"/>
                <a:gd name="T14" fmla="*/ 24 w 24"/>
                <a:gd name="T15" fmla="*/ 17 h 25"/>
                <a:gd name="T16" fmla="*/ 21 w 24"/>
                <a:gd name="T17" fmla="*/ 21 h 25"/>
                <a:gd name="T18" fmla="*/ 17 w 24"/>
                <a:gd name="T19" fmla="*/ 24 h 25"/>
                <a:gd name="T20" fmla="*/ 11 w 24"/>
                <a:gd name="T21" fmla="*/ 25 h 25"/>
                <a:gd name="T22" fmla="*/ 11 w 24"/>
                <a:gd name="T23" fmla="*/ 25 h 25"/>
                <a:gd name="T24" fmla="*/ 7 w 24"/>
                <a:gd name="T25" fmla="*/ 24 h 25"/>
                <a:gd name="T26" fmla="*/ 3 w 24"/>
                <a:gd name="T27" fmla="*/ 21 h 25"/>
                <a:gd name="T28" fmla="*/ 0 w 24"/>
                <a:gd name="T29" fmla="*/ 17 h 25"/>
                <a:gd name="T30" fmla="*/ 0 w 24"/>
                <a:gd name="T31" fmla="*/ 13 h 25"/>
                <a:gd name="T32" fmla="*/ 0 w 24"/>
                <a:gd name="T33" fmla="*/ 13 h 25"/>
                <a:gd name="T34" fmla="*/ 0 w 24"/>
                <a:gd name="T35" fmla="*/ 7 h 25"/>
                <a:gd name="T36" fmla="*/ 3 w 24"/>
                <a:gd name="T37" fmla="*/ 4 h 25"/>
                <a:gd name="T38" fmla="*/ 7 w 24"/>
                <a:gd name="T39" fmla="*/ 2 h 25"/>
                <a:gd name="T40" fmla="*/ 11 w 24"/>
                <a:gd name="T41" fmla="*/ 0 h 25"/>
                <a:gd name="T42" fmla="*/ 11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1" y="0"/>
                  </a:moveTo>
                  <a:lnTo>
                    <a:pt x="11" y="0"/>
                  </a:lnTo>
                  <a:lnTo>
                    <a:pt x="17" y="2"/>
                  </a:lnTo>
                  <a:lnTo>
                    <a:pt x="21" y="4"/>
                  </a:lnTo>
                  <a:lnTo>
                    <a:pt x="24" y="7"/>
                  </a:lnTo>
                  <a:lnTo>
                    <a:pt x="24" y="13"/>
                  </a:lnTo>
                  <a:lnTo>
                    <a:pt x="24" y="13"/>
                  </a:lnTo>
                  <a:lnTo>
                    <a:pt x="24" y="17"/>
                  </a:lnTo>
                  <a:lnTo>
                    <a:pt x="21" y="21"/>
                  </a:lnTo>
                  <a:lnTo>
                    <a:pt x="17" y="24"/>
                  </a:lnTo>
                  <a:lnTo>
                    <a:pt x="11" y="25"/>
                  </a:lnTo>
                  <a:lnTo>
                    <a:pt x="11" y="25"/>
                  </a:lnTo>
                  <a:lnTo>
                    <a:pt x="7" y="24"/>
                  </a:lnTo>
                  <a:lnTo>
                    <a:pt x="3" y="21"/>
                  </a:lnTo>
                  <a:lnTo>
                    <a:pt x="0" y="17"/>
                  </a:lnTo>
                  <a:lnTo>
                    <a:pt x="0" y="13"/>
                  </a:lnTo>
                  <a:lnTo>
                    <a:pt x="0" y="13"/>
                  </a:lnTo>
                  <a:lnTo>
                    <a:pt x="0" y="7"/>
                  </a:lnTo>
                  <a:lnTo>
                    <a:pt x="3" y="4"/>
                  </a:lnTo>
                  <a:lnTo>
                    <a:pt x="7" y="2"/>
                  </a:lnTo>
                  <a:lnTo>
                    <a:pt x="11" y="0"/>
                  </a:lnTo>
                  <a:lnTo>
                    <a:pt x="11"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2" name="Freeform 563">
              <a:extLst>
                <a:ext uri="{FF2B5EF4-FFF2-40B4-BE49-F238E27FC236}">
                  <a16:creationId xmlns:a16="http://schemas.microsoft.com/office/drawing/2014/main" id="{31DB7413-FD55-444F-97C1-BA6FBDAF8CBA}"/>
                </a:ext>
              </a:extLst>
            </p:cNvPr>
            <p:cNvSpPr>
              <a:spLocks/>
            </p:cNvSpPr>
            <p:nvPr/>
          </p:nvSpPr>
          <p:spPr bwMode="auto">
            <a:xfrm>
              <a:off x="2468249" y="4738089"/>
              <a:ext cx="38100" cy="39688"/>
            </a:xfrm>
            <a:custGeom>
              <a:avLst/>
              <a:gdLst>
                <a:gd name="T0" fmla="*/ 12 w 24"/>
                <a:gd name="T1" fmla="*/ 0 h 25"/>
                <a:gd name="T2" fmla="*/ 12 w 24"/>
                <a:gd name="T3" fmla="*/ 0 h 25"/>
                <a:gd name="T4" fmla="*/ 17 w 24"/>
                <a:gd name="T5" fmla="*/ 2 h 25"/>
                <a:gd name="T6" fmla="*/ 20 w 24"/>
                <a:gd name="T7" fmla="*/ 3 h 25"/>
                <a:gd name="T8" fmla="*/ 23 w 24"/>
                <a:gd name="T9" fmla="*/ 7 h 25"/>
                <a:gd name="T10" fmla="*/ 24 w 24"/>
                <a:gd name="T11" fmla="*/ 13 h 25"/>
                <a:gd name="T12" fmla="*/ 24 w 24"/>
                <a:gd name="T13" fmla="*/ 13 h 25"/>
                <a:gd name="T14" fmla="*/ 23 w 24"/>
                <a:gd name="T15" fmla="*/ 17 h 25"/>
                <a:gd name="T16" fmla="*/ 20 w 24"/>
                <a:gd name="T17" fmla="*/ 21 h 25"/>
                <a:gd name="T18" fmla="*/ 17 w 24"/>
                <a:gd name="T19" fmla="*/ 24 h 25"/>
                <a:gd name="T20" fmla="*/ 12 w 24"/>
                <a:gd name="T21" fmla="*/ 25 h 25"/>
                <a:gd name="T22" fmla="*/ 12 w 24"/>
                <a:gd name="T23" fmla="*/ 25 h 25"/>
                <a:gd name="T24" fmla="*/ 8 w 24"/>
                <a:gd name="T25" fmla="*/ 24 h 25"/>
                <a:gd name="T26" fmla="*/ 4 w 24"/>
                <a:gd name="T27" fmla="*/ 21 h 25"/>
                <a:gd name="T28" fmla="*/ 1 w 24"/>
                <a:gd name="T29" fmla="*/ 17 h 25"/>
                <a:gd name="T30" fmla="*/ 0 w 24"/>
                <a:gd name="T31" fmla="*/ 13 h 25"/>
                <a:gd name="T32" fmla="*/ 0 w 24"/>
                <a:gd name="T33" fmla="*/ 13 h 25"/>
                <a:gd name="T34" fmla="*/ 1 w 24"/>
                <a:gd name="T35" fmla="*/ 7 h 25"/>
                <a:gd name="T36" fmla="*/ 4 w 24"/>
                <a:gd name="T37" fmla="*/ 3 h 25"/>
                <a:gd name="T38" fmla="*/ 8 w 24"/>
                <a:gd name="T39" fmla="*/ 2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7" y="2"/>
                  </a:lnTo>
                  <a:lnTo>
                    <a:pt x="20" y="3"/>
                  </a:lnTo>
                  <a:lnTo>
                    <a:pt x="23" y="7"/>
                  </a:lnTo>
                  <a:lnTo>
                    <a:pt x="24" y="13"/>
                  </a:lnTo>
                  <a:lnTo>
                    <a:pt x="24" y="13"/>
                  </a:lnTo>
                  <a:lnTo>
                    <a:pt x="23" y="17"/>
                  </a:lnTo>
                  <a:lnTo>
                    <a:pt x="20" y="21"/>
                  </a:lnTo>
                  <a:lnTo>
                    <a:pt x="17" y="24"/>
                  </a:lnTo>
                  <a:lnTo>
                    <a:pt x="12" y="25"/>
                  </a:lnTo>
                  <a:lnTo>
                    <a:pt x="12" y="25"/>
                  </a:lnTo>
                  <a:lnTo>
                    <a:pt x="8" y="24"/>
                  </a:lnTo>
                  <a:lnTo>
                    <a:pt x="4" y="21"/>
                  </a:lnTo>
                  <a:lnTo>
                    <a:pt x="1" y="17"/>
                  </a:lnTo>
                  <a:lnTo>
                    <a:pt x="0" y="13"/>
                  </a:lnTo>
                  <a:lnTo>
                    <a:pt x="0" y="13"/>
                  </a:lnTo>
                  <a:lnTo>
                    <a:pt x="1" y="7"/>
                  </a:lnTo>
                  <a:lnTo>
                    <a:pt x="4" y="3"/>
                  </a:lnTo>
                  <a:lnTo>
                    <a:pt x="8" y="2"/>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3" name="Freeform 564">
              <a:extLst>
                <a:ext uri="{FF2B5EF4-FFF2-40B4-BE49-F238E27FC236}">
                  <a16:creationId xmlns:a16="http://schemas.microsoft.com/office/drawing/2014/main" id="{415B4815-4810-4248-B131-800C1F753866}"/>
                </a:ext>
              </a:extLst>
            </p:cNvPr>
            <p:cNvSpPr>
              <a:spLocks/>
            </p:cNvSpPr>
            <p:nvPr/>
          </p:nvSpPr>
          <p:spPr bwMode="auto">
            <a:xfrm>
              <a:off x="2434911" y="4769839"/>
              <a:ext cx="39688" cy="38100"/>
            </a:xfrm>
            <a:custGeom>
              <a:avLst/>
              <a:gdLst>
                <a:gd name="T0" fmla="*/ 25 w 25"/>
                <a:gd name="T1" fmla="*/ 12 h 24"/>
                <a:gd name="T2" fmla="*/ 25 w 25"/>
                <a:gd name="T3" fmla="*/ 12 h 24"/>
                <a:gd name="T4" fmla="*/ 23 w 25"/>
                <a:gd name="T5" fmla="*/ 17 h 24"/>
                <a:gd name="T6" fmla="*/ 21 w 25"/>
                <a:gd name="T7" fmla="*/ 22 h 24"/>
                <a:gd name="T8" fmla="*/ 18 w 25"/>
                <a:gd name="T9" fmla="*/ 24 h 24"/>
                <a:gd name="T10" fmla="*/ 12 w 25"/>
                <a:gd name="T11" fmla="*/ 24 h 24"/>
                <a:gd name="T12" fmla="*/ 12 w 25"/>
                <a:gd name="T13" fmla="*/ 24 h 24"/>
                <a:gd name="T14" fmla="*/ 8 w 25"/>
                <a:gd name="T15" fmla="*/ 24 h 24"/>
                <a:gd name="T16" fmla="*/ 4 w 25"/>
                <a:gd name="T17" fmla="*/ 22 h 24"/>
                <a:gd name="T18" fmla="*/ 1 w 25"/>
                <a:gd name="T19" fmla="*/ 17 h 24"/>
                <a:gd name="T20" fmla="*/ 0 w 25"/>
                <a:gd name="T21" fmla="*/ 12 h 24"/>
                <a:gd name="T22" fmla="*/ 0 w 25"/>
                <a:gd name="T23" fmla="*/ 12 h 24"/>
                <a:gd name="T24" fmla="*/ 1 w 25"/>
                <a:gd name="T25" fmla="*/ 8 h 24"/>
                <a:gd name="T26" fmla="*/ 4 w 25"/>
                <a:gd name="T27" fmla="*/ 4 h 24"/>
                <a:gd name="T28" fmla="*/ 8 w 25"/>
                <a:gd name="T29" fmla="*/ 1 h 24"/>
                <a:gd name="T30" fmla="*/ 12 w 25"/>
                <a:gd name="T31" fmla="*/ 0 h 24"/>
                <a:gd name="T32" fmla="*/ 12 w 25"/>
                <a:gd name="T33" fmla="*/ 0 h 24"/>
                <a:gd name="T34" fmla="*/ 18 w 25"/>
                <a:gd name="T35" fmla="*/ 1 h 24"/>
                <a:gd name="T36" fmla="*/ 21 w 25"/>
                <a:gd name="T37" fmla="*/ 4 h 24"/>
                <a:gd name="T38" fmla="*/ 23 w 25"/>
                <a:gd name="T39" fmla="*/ 8 h 24"/>
                <a:gd name="T40" fmla="*/ 25 w 25"/>
                <a:gd name="T41" fmla="*/ 12 h 24"/>
                <a:gd name="T42" fmla="*/ 25 w 2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25" y="12"/>
                  </a:moveTo>
                  <a:lnTo>
                    <a:pt x="25" y="12"/>
                  </a:lnTo>
                  <a:lnTo>
                    <a:pt x="23" y="17"/>
                  </a:lnTo>
                  <a:lnTo>
                    <a:pt x="21" y="22"/>
                  </a:lnTo>
                  <a:lnTo>
                    <a:pt x="18" y="24"/>
                  </a:lnTo>
                  <a:lnTo>
                    <a:pt x="12" y="24"/>
                  </a:lnTo>
                  <a:lnTo>
                    <a:pt x="12" y="24"/>
                  </a:lnTo>
                  <a:lnTo>
                    <a:pt x="8" y="24"/>
                  </a:lnTo>
                  <a:lnTo>
                    <a:pt x="4" y="22"/>
                  </a:lnTo>
                  <a:lnTo>
                    <a:pt x="1" y="17"/>
                  </a:lnTo>
                  <a:lnTo>
                    <a:pt x="0" y="12"/>
                  </a:lnTo>
                  <a:lnTo>
                    <a:pt x="0" y="12"/>
                  </a:lnTo>
                  <a:lnTo>
                    <a:pt x="1" y="8"/>
                  </a:lnTo>
                  <a:lnTo>
                    <a:pt x="4" y="4"/>
                  </a:lnTo>
                  <a:lnTo>
                    <a:pt x="8" y="1"/>
                  </a:lnTo>
                  <a:lnTo>
                    <a:pt x="12" y="0"/>
                  </a:lnTo>
                  <a:lnTo>
                    <a:pt x="12" y="0"/>
                  </a:lnTo>
                  <a:lnTo>
                    <a:pt x="18" y="1"/>
                  </a:lnTo>
                  <a:lnTo>
                    <a:pt x="21" y="4"/>
                  </a:lnTo>
                  <a:lnTo>
                    <a:pt x="23" y="8"/>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4" name="Freeform 565">
              <a:extLst>
                <a:ext uri="{FF2B5EF4-FFF2-40B4-BE49-F238E27FC236}">
                  <a16:creationId xmlns:a16="http://schemas.microsoft.com/office/drawing/2014/main" id="{C1C67DF6-B1D8-44AD-9BBA-B00E62C322C6}"/>
                </a:ext>
              </a:extLst>
            </p:cNvPr>
            <p:cNvSpPr>
              <a:spLocks/>
            </p:cNvSpPr>
            <p:nvPr/>
          </p:nvSpPr>
          <p:spPr bwMode="auto">
            <a:xfrm>
              <a:off x="2417449" y="4719039"/>
              <a:ext cx="39688" cy="39688"/>
            </a:xfrm>
            <a:custGeom>
              <a:avLst/>
              <a:gdLst>
                <a:gd name="T0" fmla="*/ 25 w 25"/>
                <a:gd name="T1" fmla="*/ 12 h 25"/>
                <a:gd name="T2" fmla="*/ 25 w 25"/>
                <a:gd name="T3" fmla="*/ 12 h 25"/>
                <a:gd name="T4" fmla="*/ 23 w 25"/>
                <a:gd name="T5" fmla="*/ 16 h 25"/>
                <a:gd name="T6" fmla="*/ 22 w 25"/>
                <a:gd name="T7" fmla="*/ 21 h 25"/>
                <a:gd name="T8" fmla="*/ 18 w 25"/>
                <a:gd name="T9" fmla="*/ 23 h 25"/>
                <a:gd name="T10" fmla="*/ 12 w 25"/>
                <a:gd name="T11" fmla="*/ 25 h 25"/>
                <a:gd name="T12" fmla="*/ 12 w 25"/>
                <a:gd name="T13" fmla="*/ 25 h 25"/>
                <a:gd name="T14" fmla="*/ 8 w 25"/>
                <a:gd name="T15" fmla="*/ 23 h 25"/>
                <a:gd name="T16" fmla="*/ 4 w 25"/>
                <a:gd name="T17" fmla="*/ 21 h 25"/>
                <a:gd name="T18" fmla="*/ 1 w 25"/>
                <a:gd name="T19" fmla="*/ 16 h 25"/>
                <a:gd name="T20" fmla="*/ 0 w 25"/>
                <a:gd name="T21" fmla="*/ 12 h 25"/>
                <a:gd name="T22" fmla="*/ 0 w 25"/>
                <a:gd name="T23" fmla="*/ 12 h 25"/>
                <a:gd name="T24" fmla="*/ 1 w 25"/>
                <a:gd name="T25" fmla="*/ 7 h 25"/>
                <a:gd name="T26" fmla="*/ 4 w 25"/>
                <a:gd name="T27" fmla="*/ 4 h 25"/>
                <a:gd name="T28" fmla="*/ 8 w 25"/>
                <a:gd name="T29" fmla="*/ 1 h 25"/>
                <a:gd name="T30" fmla="*/ 12 w 25"/>
                <a:gd name="T31" fmla="*/ 0 h 25"/>
                <a:gd name="T32" fmla="*/ 12 w 25"/>
                <a:gd name="T33" fmla="*/ 0 h 25"/>
                <a:gd name="T34" fmla="*/ 18 w 25"/>
                <a:gd name="T35" fmla="*/ 1 h 25"/>
                <a:gd name="T36" fmla="*/ 22 w 25"/>
                <a:gd name="T37" fmla="*/ 4 h 25"/>
                <a:gd name="T38" fmla="*/ 23 w 25"/>
                <a:gd name="T39" fmla="*/ 7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3" y="16"/>
                  </a:lnTo>
                  <a:lnTo>
                    <a:pt x="22" y="21"/>
                  </a:lnTo>
                  <a:lnTo>
                    <a:pt x="18" y="23"/>
                  </a:lnTo>
                  <a:lnTo>
                    <a:pt x="12" y="25"/>
                  </a:lnTo>
                  <a:lnTo>
                    <a:pt x="12" y="25"/>
                  </a:lnTo>
                  <a:lnTo>
                    <a:pt x="8" y="23"/>
                  </a:lnTo>
                  <a:lnTo>
                    <a:pt x="4" y="21"/>
                  </a:lnTo>
                  <a:lnTo>
                    <a:pt x="1" y="16"/>
                  </a:lnTo>
                  <a:lnTo>
                    <a:pt x="0" y="12"/>
                  </a:lnTo>
                  <a:lnTo>
                    <a:pt x="0" y="12"/>
                  </a:lnTo>
                  <a:lnTo>
                    <a:pt x="1" y="7"/>
                  </a:lnTo>
                  <a:lnTo>
                    <a:pt x="4" y="4"/>
                  </a:lnTo>
                  <a:lnTo>
                    <a:pt x="8" y="1"/>
                  </a:lnTo>
                  <a:lnTo>
                    <a:pt x="12" y="0"/>
                  </a:lnTo>
                  <a:lnTo>
                    <a:pt x="12" y="0"/>
                  </a:lnTo>
                  <a:lnTo>
                    <a:pt x="18" y="1"/>
                  </a:lnTo>
                  <a:lnTo>
                    <a:pt x="22" y="4"/>
                  </a:lnTo>
                  <a:lnTo>
                    <a:pt x="23" y="7"/>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5" name="Freeform 566">
              <a:extLst>
                <a:ext uri="{FF2B5EF4-FFF2-40B4-BE49-F238E27FC236}">
                  <a16:creationId xmlns:a16="http://schemas.microsoft.com/office/drawing/2014/main" id="{24D2248C-3929-4266-AD8E-7C9DF5C431F9}"/>
                </a:ext>
              </a:extLst>
            </p:cNvPr>
            <p:cNvSpPr>
              <a:spLocks/>
            </p:cNvSpPr>
            <p:nvPr/>
          </p:nvSpPr>
          <p:spPr bwMode="auto">
            <a:xfrm>
              <a:off x="2230124" y="4476152"/>
              <a:ext cx="377825" cy="163513"/>
            </a:xfrm>
            <a:custGeom>
              <a:avLst/>
              <a:gdLst>
                <a:gd name="T0" fmla="*/ 0 w 238"/>
                <a:gd name="T1" fmla="*/ 103 h 103"/>
                <a:gd name="T2" fmla="*/ 3 w 238"/>
                <a:gd name="T3" fmla="*/ 90 h 103"/>
                <a:gd name="T4" fmla="*/ 7 w 238"/>
                <a:gd name="T5" fmla="*/ 76 h 103"/>
                <a:gd name="T6" fmla="*/ 18 w 238"/>
                <a:gd name="T7" fmla="*/ 57 h 103"/>
                <a:gd name="T8" fmla="*/ 31 w 238"/>
                <a:gd name="T9" fmla="*/ 39 h 103"/>
                <a:gd name="T10" fmla="*/ 40 w 238"/>
                <a:gd name="T11" fmla="*/ 31 h 103"/>
                <a:gd name="T12" fmla="*/ 58 w 238"/>
                <a:gd name="T13" fmla="*/ 17 h 103"/>
                <a:gd name="T14" fmla="*/ 69 w 238"/>
                <a:gd name="T15" fmla="*/ 11 h 103"/>
                <a:gd name="T16" fmla="*/ 89 w 238"/>
                <a:gd name="T17" fmla="*/ 5 h 103"/>
                <a:gd name="T18" fmla="*/ 113 w 238"/>
                <a:gd name="T19" fmla="*/ 0 h 103"/>
                <a:gd name="T20" fmla="*/ 124 w 238"/>
                <a:gd name="T21" fmla="*/ 0 h 103"/>
                <a:gd name="T22" fmla="*/ 145 w 238"/>
                <a:gd name="T23" fmla="*/ 5 h 103"/>
                <a:gd name="T24" fmla="*/ 156 w 238"/>
                <a:gd name="T25" fmla="*/ 7 h 103"/>
                <a:gd name="T26" fmla="*/ 177 w 238"/>
                <a:gd name="T27" fmla="*/ 17 h 103"/>
                <a:gd name="T28" fmla="*/ 196 w 238"/>
                <a:gd name="T29" fmla="*/ 29 h 103"/>
                <a:gd name="T30" fmla="*/ 205 w 238"/>
                <a:gd name="T31" fmla="*/ 38 h 103"/>
                <a:gd name="T32" fmla="*/ 218 w 238"/>
                <a:gd name="T33" fmla="*/ 55 h 103"/>
                <a:gd name="T34" fmla="*/ 224 w 238"/>
                <a:gd name="T35" fmla="*/ 65 h 103"/>
                <a:gd name="T36" fmla="*/ 232 w 238"/>
                <a:gd name="T37" fmla="*/ 84 h 103"/>
                <a:gd name="T38" fmla="*/ 238 w 238"/>
                <a:gd name="T39" fmla="*/ 103 h 103"/>
                <a:gd name="T40" fmla="*/ 227 w 238"/>
                <a:gd name="T41" fmla="*/ 103 h 103"/>
                <a:gd name="T42" fmla="*/ 216 w 238"/>
                <a:gd name="T43" fmla="*/ 71 h 103"/>
                <a:gd name="T44" fmla="*/ 210 w 238"/>
                <a:gd name="T45" fmla="*/ 61 h 103"/>
                <a:gd name="T46" fmla="*/ 196 w 238"/>
                <a:gd name="T47" fmla="*/ 44 h 103"/>
                <a:gd name="T48" fmla="*/ 189 w 238"/>
                <a:gd name="T49" fmla="*/ 38 h 103"/>
                <a:gd name="T50" fmla="*/ 173 w 238"/>
                <a:gd name="T51" fmla="*/ 25 h 103"/>
                <a:gd name="T52" fmla="*/ 154 w 238"/>
                <a:gd name="T53" fmla="*/ 17 h 103"/>
                <a:gd name="T54" fmla="*/ 143 w 238"/>
                <a:gd name="T55" fmla="*/ 14 h 103"/>
                <a:gd name="T56" fmla="*/ 124 w 238"/>
                <a:gd name="T57" fmla="*/ 11 h 103"/>
                <a:gd name="T58" fmla="*/ 113 w 238"/>
                <a:gd name="T59" fmla="*/ 11 h 103"/>
                <a:gd name="T60" fmla="*/ 92 w 238"/>
                <a:gd name="T61" fmla="*/ 14 h 103"/>
                <a:gd name="T62" fmla="*/ 73 w 238"/>
                <a:gd name="T63" fmla="*/ 21 h 103"/>
                <a:gd name="T64" fmla="*/ 63 w 238"/>
                <a:gd name="T65" fmla="*/ 27 h 103"/>
                <a:gd name="T66" fmla="*/ 47 w 238"/>
                <a:gd name="T67" fmla="*/ 39 h 103"/>
                <a:gd name="T68" fmla="*/ 38 w 238"/>
                <a:gd name="T69" fmla="*/ 46 h 103"/>
                <a:gd name="T70" fmla="*/ 26 w 238"/>
                <a:gd name="T71" fmla="*/ 62 h 103"/>
                <a:gd name="T72" fmla="*/ 16 w 238"/>
                <a:gd name="T73" fmla="*/ 80 h 103"/>
                <a:gd name="T74" fmla="*/ 12 w 238"/>
                <a:gd name="T75" fmla="*/ 92 h 103"/>
                <a:gd name="T76" fmla="*/ 9 w 238"/>
                <a:gd name="T7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103">
                  <a:moveTo>
                    <a:pt x="9" y="103"/>
                  </a:moveTo>
                  <a:lnTo>
                    <a:pt x="0" y="103"/>
                  </a:lnTo>
                  <a:lnTo>
                    <a:pt x="0" y="103"/>
                  </a:lnTo>
                  <a:lnTo>
                    <a:pt x="3" y="90"/>
                  </a:lnTo>
                  <a:lnTo>
                    <a:pt x="7" y="76"/>
                  </a:lnTo>
                  <a:lnTo>
                    <a:pt x="7" y="76"/>
                  </a:lnTo>
                  <a:lnTo>
                    <a:pt x="11" y="66"/>
                  </a:lnTo>
                  <a:lnTo>
                    <a:pt x="18" y="57"/>
                  </a:lnTo>
                  <a:lnTo>
                    <a:pt x="23" y="47"/>
                  </a:lnTo>
                  <a:lnTo>
                    <a:pt x="31" y="39"/>
                  </a:lnTo>
                  <a:lnTo>
                    <a:pt x="31" y="39"/>
                  </a:lnTo>
                  <a:lnTo>
                    <a:pt x="40" y="31"/>
                  </a:lnTo>
                  <a:lnTo>
                    <a:pt x="48" y="24"/>
                  </a:lnTo>
                  <a:lnTo>
                    <a:pt x="58" y="17"/>
                  </a:lnTo>
                  <a:lnTo>
                    <a:pt x="69" y="11"/>
                  </a:lnTo>
                  <a:lnTo>
                    <a:pt x="69" y="11"/>
                  </a:lnTo>
                  <a:lnTo>
                    <a:pt x="78" y="7"/>
                  </a:lnTo>
                  <a:lnTo>
                    <a:pt x="89" y="5"/>
                  </a:lnTo>
                  <a:lnTo>
                    <a:pt x="100" y="2"/>
                  </a:lnTo>
                  <a:lnTo>
                    <a:pt x="113" y="0"/>
                  </a:lnTo>
                  <a:lnTo>
                    <a:pt x="113" y="0"/>
                  </a:lnTo>
                  <a:lnTo>
                    <a:pt x="124" y="0"/>
                  </a:lnTo>
                  <a:lnTo>
                    <a:pt x="134" y="2"/>
                  </a:lnTo>
                  <a:lnTo>
                    <a:pt x="145" y="5"/>
                  </a:lnTo>
                  <a:lnTo>
                    <a:pt x="156" y="7"/>
                  </a:lnTo>
                  <a:lnTo>
                    <a:pt x="156" y="7"/>
                  </a:lnTo>
                  <a:lnTo>
                    <a:pt x="167" y="11"/>
                  </a:lnTo>
                  <a:lnTo>
                    <a:pt x="177" y="17"/>
                  </a:lnTo>
                  <a:lnTo>
                    <a:pt x="187" y="22"/>
                  </a:lnTo>
                  <a:lnTo>
                    <a:pt x="196" y="29"/>
                  </a:lnTo>
                  <a:lnTo>
                    <a:pt x="196" y="29"/>
                  </a:lnTo>
                  <a:lnTo>
                    <a:pt x="205" y="38"/>
                  </a:lnTo>
                  <a:lnTo>
                    <a:pt x="211" y="46"/>
                  </a:lnTo>
                  <a:lnTo>
                    <a:pt x="218" y="55"/>
                  </a:lnTo>
                  <a:lnTo>
                    <a:pt x="224" y="65"/>
                  </a:lnTo>
                  <a:lnTo>
                    <a:pt x="224" y="65"/>
                  </a:lnTo>
                  <a:lnTo>
                    <a:pt x="229" y="75"/>
                  </a:lnTo>
                  <a:lnTo>
                    <a:pt x="232" y="84"/>
                  </a:lnTo>
                  <a:lnTo>
                    <a:pt x="235" y="94"/>
                  </a:lnTo>
                  <a:lnTo>
                    <a:pt x="238" y="103"/>
                  </a:lnTo>
                  <a:lnTo>
                    <a:pt x="227" y="103"/>
                  </a:lnTo>
                  <a:lnTo>
                    <a:pt x="227" y="103"/>
                  </a:lnTo>
                  <a:lnTo>
                    <a:pt x="222" y="87"/>
                  </a:lnTo>
                  <a:lnTo>
                    <a:pt x="216" y="71"/>
                  </a:lnTo>
                  <a:lnTo>
                    <a:pt x="216" y="71"/>
                  </a:lnTo>
                  <a:lnTo>
                    <a:pt x="210" y="61"/>
                  </a:lnTo>
                  <a:lnTo>
                    <a:pt x="203" y="53"/>
                  </a:lnTo>
                  <a:lnTo>
                    <a:pt x="196" y="44"/>
                  </a:lnTo>
                  <a:lnTo>
                    <a:pt x="189" y="38"/>
                  </a:lnTo>
                  <a:lnTo>
                    <a:pt x="189" y="38"/>
                  </a:lnTo>
                  <a:lnTo>
                    <a:pt x="181" y="32"/>
                  </a:lnTo>
                  <a:lnTo>
                    <a:pt x="173" y="25"/>
                  </a:lnTo>
                  <a:lnTo>
                    <a:pt x="163" y="21"/>
                  </a:lnTo>
                  <a:lnTo>
                    <a:pt x="154" y="17"/>
                  </a:lnTo>
                  <a:lnTo>
                    <a:pt x="154" y="17"/>
                  </a:lnTo>
                  <a:lnTo>
                    <a:pt x="143" y="14"/>
                  </a:lnTo>
                  <a:lnTo>
                    <a:pt x="133" y="13"/>
                  </a:lnTo>
                  <a:lnTo>
                    <a:pt x="124" y="11"/>
                  </a:lnTo>
                  <a:lnTo>
                    <a:pt x="113" y="11"/>
                  </a:lnTo>
                  <a:lnTo>
                    <a:pt x="113" y="11"/>
                  </a:lnTo>
                  <a:lnTo>
                    <a:pt x="102" y="13"/>
                  </a:lnTo>
                  <a:lnTo>
                    <a:pt x="92" y="14"/>
                  </a:lnTo>
                  <a:lnTo>
                    <a:pt x="82" y="18"/>
                  </a:lnTo>
                  <a:lnTo>
                    <a:pt x="73" y="21"/>
                  </a:lnTo>
                  <a:lnTo>
                    <a:pt x="73" y="21"/>
                  </a:lnTo>
                  <a:lnTo>
                    <a:pt x="63" y="27"/>
                  </a:lnTo>
                  <a:lnTo>
                    <a:pt x="55" y="32"/>
                  </a:lnTo>
                  <a:lnTo>
                    <a:pt x="47" y="39"/>
                  </a:lnTo>
                  <a:lnTo>
                    <a:pt x="38" y="46"/>
                  </a:lnTo>
                  <a:lnTo>
                    <a:pt x="38" y="46"/>
                  </a:lnTo>
                  <a:lnTo>
                    <a:pt x="31" y="54"/>
                  </a:lnTo>
                  <a:lnTo>
                    <a:pt x="26" y="62"/>
                  </a:lnTo>
                  <a:lnTo>
                    <a:pt x="20" y="71"/>
                  </a:lnTo>
                  <a:lnTo>
                    <a:pt x="16" y="80"/>
                  </a:lnTo>
                  <a:lnTo>
                    <a:pt x="16" y="80"/>
                  </a:lnTo>
                  <a:lnTo>
                    <a:pt x="12" y="92"/>
                  </a:lnTo>
                  <a:lnTo>
                    <a:pt x="9" y="103"/>
                  </a:lnTo>
                  <a:lnTo>
                    <a:pt x="9" y="103"/>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6" name="Freeform 567">
              <a:extLst>
                <a:ext uri="{FF2B5EF4-FFF2-40B4-BE49-F238E27FC236}">
                  <a16:creationId xmlns:a16="http://schemas.microsoft.com/office/drawing/2014/main" id="{AA8353AF-66BE-45D5-8C3A-3F78EF4A7AFA}"/>
                </a:ext>
              </a:extLst>
            </p:cNvPr>
            <p:cNvSpPr>
              <a:spLocks/>
            </p:cNvSpPr>
            <p:nvPr/>
          </p:nvSpPr>
          <p:spPr bwMode="auto">
            <a:xfrm>
              <a:off x="2399986" y="4671414"/>
              <a:ext cx="39688" cy="38100"/>
            </a:xfrm>
            <a:custGeom>
              <a:avLst/>
              <a:gdLst>
                <a:gd name="T0" fmla="*/ 12 w 25"/>
                <a:gd name="T1" fmla="*/ 0 h 24"/>
                <a:gd name="T2" fmla="*/ 12 w 25"/>
                <a:gd name="T3" fmla="*/ 0 h 24"/>
                <a:gd name="T4" fmla="*/ 18 w 25"/>
                <a:gd name="T5" fmla="*/ 1 h 24"/>
                <a:gd name="T6" fmla="*/ 22 w 25"/>
                <a:gd name="T7" fmla="*/ 4 h 24"/>
                <a:gd name="T8" fmla="*/ 23 w 25"/>
                <a:gd name="T9" fmla="*/ 7 h 24"/>
                <a:gd name="T10" fmla="*/ 25 w 25"/>
                <a:gd name="T11" fmla="*/ 12 h 24"/>
                <a:gd name="T12" fmla="*/ 25 w 25"/>
                <a:gd name="T13" fmla="*/ 12 h 24"/>
                <a:gd name="T14" fmla="*/ 23 w 25"/>
                <a:gd name="T15" fmla="*/ 16 h 24"/>
                <a:gd name="T16" fmla="*/ 22 w 25"/>
                <a:gd name="T17" fmla="*/ 20 h 24"/>
                <a:gd name="T18" fmla="*/ 18 w 25"/>
                <a:gd name="T19" fmla="*/ 23 h 24"/>
                <a:gd name="T20" fmla="*/ 12 w 25"/>
                <a:gd name="T21" fmla="*/ 24 h 24"/>
                <a:gd name="T22" fmla="*/ 12 w 25"/>
                <a:gd name="T23" fmla="*/ 24 h 24"/>
                <a:gd name="T24" fmla="*/ 8 w 25"/>
                <a:gd name="T25" fmla="*/ 23 h 24"/>
                <a:gd name="T26" fmla="*/ 4 w 25"/>
                <a:gd name="T27" fmla="*/ 20 h 24"/>
                <a:gd name="T28" fmla="*/ 1 w 25"/>
                <a:gd name="T29" fmla="*/ 16 h 24"/>
                <a:gd name="T30" fmla="*/ 0 w 25"/>
                <a:gd name="T31" fmla="*/ 12 h 24"/>
                <a:gd name="T32" fmla="*/ 0 w 25"/>
                <a:gd name="T33" fmla="*/ 12 h 24"/>
                <a:gd name="T34" fmla="*/ 1 w 25"/>
                <a:gd name="T35" fmla="*/ 7 h 24"/>
                <a:gd name="T36" fmla="*/ 4 w 25"/>
                <a:gd name="T37" fmla="*/ 4 h 24"/>
                <a:gd name="T38" fmla="*/ 8 w 25"/>
                <a:gd name="T39" fmla="*/ 1 h 24"/>
                <a:gd name="T40" fmla="*/ 12 w 25"/>
                <a:gd name="T41" fmla="*/ 0 h 24"/>
                <a:gd name="T42" fmla="*/ 12 w 25"/>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12" y="0"/>
                  </a:moveTo>
                  <a:lnTo>
                    <a:pt x="12" y="0"/>
                  </a:lnTo>
                  <a:lnTo>
                    <a:pt x="18" y="1"/>
                  </a:lnTo>
                  <a:lnTo>
                    <a:pt x="22" y="4"/>
                  </a:lnTo>
                  <a:lnTo>
                    <a:pt x="23" y="7"/>
                  </a:lnTo>
                  <a:lnTo>
                    <a:pt x="25" y="12"/>
                  </a:lnTo>
                  <a:lnTo>
                    <a:pt x="25" y="12"/>
                  </a:lnTo>
                  <a:lnTo>
                    <a:pt x="23" y="16"/>
                  </a:lnTo>
                  <a:lnTo>
                    <a:pt x="22" y="20"/>
                  </a:lnTo>
                  <a:lnTo>
                    <a:pt x="18" y="23"/>
                  </a:lnTo>
                  <a:lnTo>
                    <a:pt x="12" y="24"/>
                  </a:lnTo>
                  <a:lnTo>
                    <a:pt x="12" y="24"/>
                  </a:lnTo>
                  <a:lnTo>
                    <a:pt x="8" y="23"/>
                  </a:lnTo>
                  <a:lnTo>
                    <a:pt x="4" y="20"/>
                  </a:lnTo>
                  <a:lnTo>
                    <a:pt x="1" y="16"/>
                  </a:lnTo>
                  <a:lnTo>
                    <a:pt x="0" y="12"/>
                  </a:lnTo>
                  <a:lnTo>
                    <a:pt x="0" y="12"/>
                  </a:lnTo>
                  <a:lnTo>
                    <a:pt x="1" y="7"/>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7" name="Freeform 568">
              <a:extLst>
                <a:ext uri="{FF2B5EF4-FFF2-40B4-BE49-F238E27FC236}">
                  <a16:creationId xmlns:a16="http://schemas.microsoft.com/office/drawing/2014/main" id="{4794E8E5-1918-4873-BA81-F2B0A49808E6}"/>
                </a:ext>
              </a:extLst>
            </p:cNvPr>
            <p:cNvSpPr>
              <a:spLocks/>
            </p:cNvSpPr>
            <p:nvPr/>
          </p:nvSpPr>
          <p:spPr bwMode="auto">
            <a:xfrm>
              <a:off x="2382524" y="4620614"/>
              <a:ext cx="39688" cy="39688"/>
            </a:xfrm>
            <a:custGeom>
              <a:avLst/>
              <a:gdLst>
                <a:gd name="T0" fmla="*/ 12 w 25"/>
                <a:gd name="T1" fmla="*/ 0 h 25"/>
                <a:gd name="T2" fmla="*/ 12 w 25"/>
                <a:gd name="T3" fmla="*/ 0 h 25"/>
                <a:gd name="T4" fmla="*/ 18 w 25"/>
                <a:gd name="T5" fmla="*/ 1 h 25"/>
                <a:gd name="T6" fmla="*/ 21 w 25"/>
                <a:gd name="T7" fmla="*/ 4 h 25"/>
                <a:gd name="T8" fmla="*/ 23 w 25"/>
                <a:gd name="T9" fmla="*/ 8 h 25"/>
                <a:gd name="T10" fmla="*/ 25 w 25"/>
                <a:gd name="T11" fmla="*/ 12 h 25"/>
                <a:gd name="T12" fmla="*/ 25 w 25"/>
                <a:gd name="T13" fmla="*/ 12 h 25"/>
                <a:gd name="T14" fmla="*/ 23 w 25"/>
                <a:gd name="T15" fmla="*/ 18 h 25"/>
                <a:gd name="T16" fmla="*/ 21 w 25"/>
                <a:gd name="T17" fmla="*/ 22 h 25"/>
                <a:gd name="T18" fmla="*/ 18 w 25"/>
                <a:gd name="T19" fmla="*/ 23 h 25"/>
                <a:gd name="T20" fmla="*/ 12 w 25"/>
                <a:gd name="T21" fmla="*/ 25 h 25"/>
                <a:gd name="T22" fmla="*/ 12 w 25"/>
                <a:gd name="T23" fmla="*/ 25 h 25"/>
                <a:gd name="T24" fmla="*/ 8 w 25"/>
                <a:gd name="T25" fmla="*/ 23 h 25"/>
                <a:gd name="T26" fmla="*/ 4 w 25"/>
                <a:gd name="T27" fmla="*/ 22 h 25"/>
                <a:gd name="T28" fmla="*/ 1 w 25"/>
                <a:gd name="T29" fmla="*/ 18 h 25"/>
                <a:gd name="T30" fmla="*/ 0 w 25"/>
                <a:gd name="T31" fmla="*/ 12 h 25"/>
                <a:gd name="T32" fmla="*/ 0 w 25"/>
                <a:gd name="T33" fmla="*/ 12 h 25"/>
                <a:gd name="T34" fmla="*/ 1 w 25"/>
                <a:gd name="T35" fmla="*/ 8 h 25"/>
                <a:gd name="T36" fmla="*/ 4 w 25"/>
                <a:gd name="T37" fmla="*/ 4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1" y="4"/>
                  </a:lnTo>
                  <a:lnTo>
                    <a:pt x="23" y="8"/>
                  </a:lnTo>
                  <a:lnTo>
                    <a:pt x="25" y="12"/>
                  </a:lnTo>
                  <a:lnTo>
                    <a:pt x="25" y="12"/>
                  </a:lnTo>
                  <a:lnTo>
                    <a:pt x="23" y="18"/>
                  </a:lnTo>
                  <a:lnTo>
                    <a:pt x="21" y="22"/>
                  </a:lnTo>
                  <a:lnTo>
                    <a:pt x="18" y="23"/>
                  </a:lnTo>
                  <a:lnTo>
                    <a:pt x="12" y="25"/>
                  </a:lnTo>
                  <a:lnTo>
                    <a:pt x="12" y="25"/>
                  </a:lnTo>
                  <a:lnTo>
                    <a:pt x="8" y="23"/>
                  </a:lnTo>
                  <a:lnTo>
                    <a:pt x="4" y="22"/>
                  </a:lnTo>
                  <a:lnTo>
                    <a:pt x="1" y="18"/>
                  </a:lnTo>
                  <a:lnTo>
                    <a:pt x="0" y="12"/>
                  </a:lnTo>
                  <a:lnTo>
                    <a:pt x="0" y="12"/>
                  </a:lnTo>
                  <a:lnTo>
                    <a:pt x="1" y="8"/>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8" name="Freeform 569">
              <a:extLst>
                <a:ext uri="{FF2B5EF4-FFF2-40B4-BE49-F238E27FC236}">
                  <a16:creationId xmlns:a16="http://schemas.microsoft.com/office/drawing/2014/main" id="{866C2D0E-A9B3-4FAC-AC97-A25850370871}"/>
                </a:ext>
              </a:extLst>
            </p:cNvPr>
            <p:cNvSpPr>
              <a:spLocks/>
            </p:cNvSpPr>
            <p:nvPr/>
          </p:nvSpPr>
          <p:spPr bwMode="auto">
            <a:xfrm>
              <a:off x="2365061" y="4572989"/>
              <a:ext cx="39688" cy="39688"/>
            </a:xfrm>
            <a:custGeom>
              <a:avLst/>
              <a:gdLst>
                <a:gd name="T0" fmla="*/ 12 w 25"/>
                <a:gd name="T1" fmla="*/ 0 h 25"/>
                <a:gd name="T2" fmla="*/ 12 w 25"/>
                <a:gd name="T3" fmla="*/ 0 h 25"/>
                <a:gd name="T4" fmla="*/ 18 w 25"/>
                <a:gd name="T5" fmla="*/ 1 h 25"/>
                <a:gd name="T6" fmla="*/ 21 w 25"/>
                <a:gd name="T7" fmla="*/ 3 h 25"/>
                <a:gd name="T8" fmla="*/ 23 w 25"/>
                <a:gd name="T9" fmla="*/ 7 h 25"/>
                <a:gd name="T10" fmla="*/ 25 w 25"/>
                <a:gd name="T11" fmla="*/ 12 h 25"/>
                <a:gd name="T12" fmla="*/ 25 w 25"/>
                <a:gd name="T13" fmla="*/ 12 h 25"/>
                <a:gd name="T14" fmla="*/ 23 w 25"/>
                <a:gd name="T15" fmla="*/ 16 h 25"/>
                <a:gd name="T16" fmla="*/ 21 w 25"/>
                <a:gd name="T17" fmla="*/ 21 h 25"/>
                <a:gd name="T18" fmla="*/ 18 w 25"/>
                <a:gd name="T19" fmla="*/ 23 h 25"/>
                <a:gd name="T20" fmla="*/ 12 w 25"/>
                <a:gd name="T21" fmla="*/ 25 h 25"/>
                <a:gd name="T22" fmla="*/ 12 w 25"/>
                <a:gd name="T23" fmla="*/ 25 h 25"/>
                <a:gd name="T24" fmla="*/ 8 w 25"/>
                <a:gd name="T25" fmla="*/ 23 h 25"/>
                <a:gd name="T26" fmla="*/ 4 w 25"/>
                <a:gd name="T27" fmla="*/ 21 h 25"/>
                <a:gd name="T28" fmla="*/ 1 w 25"/>
                <a:gd name="T29" fmla="*/ 16 h 25"/>
                <a:gd name="T30" fmla="*/ 0 w 25"/>
                <a:gd name="T31" fmla="*/ 12 h 25"/>
                <a:gd name="T32" fmla="*/ 0 w 25"/>
                <a:gd name="T33" fmla="*/ 12 h 25"/>
                <a:gd name="T34" fmla="*/ 1 w 25"/>
                <a:gd name="T35" fmla="*/ 7 h 25"/>
                <a:gd name="T36" fmla="*/ 4 w 25"/>
                <a:gd name="T37" fmla="*/ 3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1" y="3"/>
                  </a:lnTo>
                  <a:lnTo>
                    <a:pt x="23" y="7"/>
                  </a:lnTo>
                  <a:lnTo>
                    <a:pt x="25" y="12"/>
                  </a:lnTo>
                  <a:lnTo>
                    <a:pt x="25" y="12"/>
                  </a:lnTo>
                  <a:lnTo>
                    <a:pt x="23" y="16"/>
                  </a:lnTo>
                  <a:lnTo>
                    <a:pt x="21" y="21"/>
                  </a:lnTo>
                  <a:lnTo>
                    <a:pt x="18" y="23"/>
                  </a:lnTo>
                  <a:lnTo>
                    <a:pt x="12" y="25"/>
                  </a:lnTo>
                  <a:lnTo>
                    <a:pt x="12" y="25"/>
                  </a:lnTo>
                  <a:lnTo>
                    <a:pt x="8" y="23"/>
                  </a:lnTo>
                  <a:lnTo>
                    <a:pt x="4" y="21"/>
                  </a:lnTo>
                  <a:lnTo>
                    <a:pt x="1" y="16"/>
                  </a:lnTo>
                  <a:lnTo>
                    <a:pt x="0" y="12"/>
                  </a:lnTo>
                  <a:lnTo>
                    <a:pt x="0" y="12"/>
                  </a:lnTo>
                  <a:lnTo>
                    <a:pt x="1" y="7"/>
                  </a:lnTo>
                  <a:lnTo>
                    <a:pt x="4" y="3"/>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79" name="Freeform 570">
              <a:extLst>
                <a:ext uri="{FF2B5EF4-FFF2-40B4-BE49-F238E27FC236}">
                  <a16:creationId xmlns:a16="http://schemas.microsoft.com/office/drawing/2014/main" id="{29F79CB8-FD97-4C79-B82F-E3F1E4CE075F}"/>
                </a:ext>
              </a:extLst>
            </p:cNvPr>
            <p:cNvSpPr>
              <a:spLocks/>
            </p:cNvSpPr>
            <p:nvPr/>
          </p:nvSpPr>
          <p:spPr bwMode="auto">
            <a:xfrm>
              <a:off x="2342836" y="4522189"/>
              <a:ext cx="39688" cy="39688"/>
            </a:xfrm>
            <a:custGeom>
              <a:avLst/>
              <a:gdLst>
                <a:gd name="T0" fmla="*/ 25 w 25"/>
                <a:gd name="T1" fmla="*/ 13 h 25"/>
                <a:gd name="T2" fmla="*/ 25 w 25"/>
                <a:gd name="T3" fmla="*/ 13 h 25"/>
                <a:gd name="T4" fmla="*/ 24 w 25"/>
                <a:gd name="T5" fmla="*/ 18 h 25"/>
                <a:gd name="T6" fmla="*/ 21 w 25"/>
                <a:gd name="T7" fmla="*/ 21 h 25"/>
                <a:gd name="T8" fmla="*/ 18 w 25"/>
                <a:gd name="T9" fmla="*/ 24 h 25"/>
                <a:gd name="T10" fmla="*/ 13 w 25"/>
                <a:gd name="T11" fmla="*/ 25 h 25"/>
                <a:gd name="T12" fmla="*/ 13 w 25"/>
                <a:gd name="T13" fmla="*/ 25 h 25"/>
                <a:gd name="T14" fmla="*/ 9 w 25"/>
                <a:gd name="T15" fmla="*/ 24 h 25"/>
                <a:gd name="T16" fmla="*/ 4 w 25"/>
                <a:gd name="T17" fmla="*/ 21 h 25"/>
                <a:gd name="T18" fmla="*/ 2 w 25"/>
                <a:gd name="T19" fmla="*/ 18 h 25"/>
                <a:gd name="T20" fmla="*/ 0 w 25"/>
                <a:gd name="T21" fmla="*/ 13 h 25"/>
                <a:gd name="T22" fmla="*/ 0 w 25"/>
                <a:gd name="T23" fmla="*/ 13 h 25"/>
                <a:gd name="T24" fmla="*/ 2 w 25"/>
                <a:gd name="T25" fmla="*/ 9 h 25"/>
                <a:gd name="T26" fmla="*/ 4 w 25"/>
                <a:gd name="T27" fmla="*/ 4 h 25"/>
                <a:gd name="T28" fmla="*/ 9 w 25"/>
                <a:gd name="T29" fmla="*/ 2 h 25"/>
                <a:gd name="T30" fmla="*/ 13 w 25"/>
                <a:gd name="T31" fmla="*/ 0 h 25"/>
                <a:gd name="T32" fmla="*/ 13 w 25"/>
                <a:gd name="T33" fmla="*/ 0 h 25"/>
                <a:gd name="T34" fmla="*/ 18 w 25"/>
                <a:gd name="T35" fmla="*/ 2 h 25"/>
                <a:gd name="T36" fmla="*/ 21 w 25"/>
                <a:gd name="T37" fmla="*/ 4 h 25"/>
                <a:gd name="T38" fmla="*/ 24 w 25"/>
                <a:gd name="T39" fmla="*/ 9 h 25"/>
                <a:gd name="T40" fmla="*/ 25 w 25"/>
                <a:gd name="T41" fmla="*/ 13 h 25"/>
                <a:gd name="T42" fmla="*/ 25 w 25"/>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3"/>
                  </a:moveTo>
                  <a:lnTo>
                    <a:pt x="25" y="13"/>
                  </a:lnTo>
                  <a:lnTo>
                    <a:pt x="24" y="18"/>
                  </a:lnTo>
                  <a:lnTo>
                    <a:pt x="21" y="21"/>
                  </a:lnTo>
                  <a:lnTo>
                    <a:pt x="18" y="24"/>
                  </a:lnTo>
                  <a:lnTo>
                    <a:pt x="13" y="25"/>
                  </a:lnTo>
                  <a:lnTo>
                    <a:pt x="13" y="25"/>
                  </a:lnTo>
                  <a:lnTo>
                    <a:pt x="9" y="24"/>
                  </a:lnTo>
                  <a:lnTo>
                    <a:pt x="4" y="21"/>
                  </a:lnTo>
                  <a:lnTo>
                    <a:pt x="2" y="18"/>
                  </a:lnTo>
                  <a:lnTo>
                    <a:pt x="0" y="13"/>
                  </a:lnTo>
                  <a:lnTo>
                    <a:pt x="0" y="13"/>
                  </a:lnTo>
                  <a:lnTo>
                    <a:pt x="2" y="9"/>
                  </a:lnTo>
                  <a:lnTo>
                    <a:pt x="4" y="4"/>
                  </a:lnTo>
                  <a:lnTo>
                    <a:pt x="9" y="2"/>
                  </a:lnTo>
                  <a:lnTo>
                    <a:pt x="13" y="0"/>
                  </a:lnTo>
                  <a:lnTo>
                    <a:pt x="13" y="0"/>
                  </a:lnTo>
                  <a:lnTo>
                    <a:pt x="18" y="2"/>
                  </a:lnTo>
                  <a:lnTo>
                    <a:pt x="21" y="4"/>
                  </a:lnTo>
                  <a:lnTo>
                    <a:pt x="24" y="9"/>
                  </a:lnTo>
                  <a:lnTo>
                    <a:pt x="25" y="13"/>
                  </a:lnTo>
                  <a:lnTo>
                    <a:pt x="25" y="13"/>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80" name="Freeform 571">
              <a:extLst>
                <a:ext uri="{FF2B5EF4-FFF2-40B4-BE49-F238E27FC236}">
                  <a16:creationId xmlns:a16="http://schemas.microsoft.com/office/drawing/2014/main" id="{E4BCD0D5-503C-4151-8473-EEB5C9F64513}"/>
                </a:ext>
              </a:extLst>
            </p:cNvPr>
            <p:cNvSpPr>
              <a:spLocks/>
            </p:cNvSpPr>
            <p:nvPr/>
          </p:nvSpPr>
          <p:spPr bwMode="auto">
            <a:xfrm>
              <a:off x="2314261" y="4563464"/>
              <a:ext cx="39688" cy="39688"/>
            </a:xfrm>
            <a:custGeom>
              <a:avLst/>
              <a:gdLst>
                <a:gd name="T0" fmla="*/ 25 w 25"/>
                <a:gd name="T1" fmla="*/ 13 h 25"/>
                <a:gd name="T2" fmla="*/ 25 w 25"/>
                <a:gd name="T3" fmla="*/ 13 h 25"/>
                <a:gd name="T4" fmla="*/ 24 w 25"/>
                <a:gd name="T5" fmla="*/ 17 h 25"/>
                <a:gd name="T6" fmla="*/ 21 w 25"/>
                <a:gd name="T7" fmla="*/ 21 h 25"/>
                <a:gd name="T8" fmla="*/ 18 w 25"/>
                <a:gd name="T9" fmla="*/ 24 h 25"/>
                <a:gd name="T10" fmla="*/ 13 w 25"/>
                <a:gd name="T11" fmla="*/ 25 h 25"/>
                <a:gd name="T12" fmla="*/ 13 w 25"/>
                <a:gd name="T13" fmla="*/ 25 h 25"/>
                <a:gd name="T14" fmla="*/ 9 w 25"/>
                <a:gd name="T15" fmla="*/ 24 h 25"/>
                <a:gd name="T16" fmla="*/ 5 w 25"/>
                <a:gd name="T17" fmla="*/ 21 h 25"/>
                <a:gd name="T18" fmla="*/ 2 w 25"/>
                <a:gd name="T19" fmla="*/ 17 h 25"/>
                <a:gd name="T20" fmla="*/ 0 w 25"/>
                <a:gd name="T21" fmla="*/ 13 h 25"/>
                <a:gd name="T22" fmla="*/ 0 w 25"/>
                <a:gd name="T23" fmla="*/ 13 h 25"/>
                <a:gd name="T24" fmla="*/ 2 w 25"/>
                <a:gd name="T25" fmla="*/ 7 h 25"/>
                <a:gd name="T26" fmla="*/ 5 w 25"/>
                <a:gd name="T27" fmla="*/ 3 h 25"/>
                <a:gd name="T28" fmla="*/ 9 w 25"/>
                <a:gd name="T29" fmla="*/ 0 h 25"/>
                <a:gd name="T30" fmla="*/ 13 w 25"/>
                <a:gd name="T31" fmla="*/ 0 h 25"/>
                <a:gd name="T32" fmla="*/ 13 w 25"/>
                <a:gd name="T33" fmla="*/ 0 h 25"/>
                <a:gd name="T34" fmla="*/ 18 w 25"/>
                <a:gd name="T35" fmla="*/ 0 h 25"/>
                <a:gd name="T36" fmla="*/ 21 w 25"/>
                <a:gd name="T37" fmla="*/ 3 h 25"/>
                <a:gd name="T38" fmla="*/ 24 w 25"/>
                <a:gd name="T39" fmla="*/ 7 h 25"/>
                <a:gd name="T40" fmla="*/ 25 w 25"/>
                <a:gd name="T41" fmla="*/ 13 h 25"/>
                <a:gd name="T42" fmla="*/ 25 w 25"/>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3"/>
                  </a:moveTo>
                  <a:lnTo>
                    <a:pt x="25" y="13"/>
                  </a:lnTo>
                  <a:lnTo>
                    <a:pt x="24" y="17"/>
                  </a:lnTo>
                  <a:lnTo>
                    <a:pt x="21" y="21"/>
                  </a:lnTo>
                  <a:lnTo>
                    <a:pt x="18" y="24"/>
                  </a:lnTo>
                  <a:lnTo>
                    <a:pt x="13" y="25"/>
                  </a:lnTo>
                  <a:lnTo>
                    <a:pt x="13" y="25"/>
                  </a:lnTo>
                  <a:lnTo>
                    <a:pt x="9" y="24"/>
                  </a:lnTo>
                  <a:lnTo>
                    <a:pt x="5" y="21"/>
                  </a:lnTo>
                  <a:lnTo>
                    <a:pt x="2" y="17"/>
                  </a:lnTo>
                  <a:lnTo>
                    <a:pt x="0" y="13"/>
                  </a:lnTo>
                  <a:lnTo>
                    <a:pt x="0" y="13"/>
                  </a:lnTo>
                  <a:lnTo>
                    <a:pt x="2" y="7"/>
                  </a:lnTo>
                  <a:lnTo>
                    <a:pt x="5" y="3"/>
                  </a:lnTo>
                  <a:lnTo>
                    <a:pt x="9" y="0"/>
                  </a:lnTo>
                  <a:lnTo>
                    <a:pt x="13" y="0"/>
                  </a:lnTo>
                  <a:lnTo>
                    <a:pt x="13" y="0"/>
                  </a:lnTo>
                  <a:lnTo>
                    <a:pt x="18" y="0"/>
                  </a:lnTo>
                  <a:lnTo>
                    <a:pt x="21" y="3"/>
                  </a:lnTo>
                  <a:lnTo>
                    <a:pt x="24" y="7"/>
                  </a:lnTo>
                  <a:lnTo>
                    <a:pt x="25" y="13"/>
                  </a:lnTo>
                  <a:lnTo>
                    <a:pt x="25" y="13"/>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81" name="Freeform 572">
              <a:extLst>
                <a:ext uri="{FF2B5EF4-FFF2-40B4-BE49-F238E27FC236}">
                  <a16:creationId xmlns:a16="http://schemas.microsoft.com/office/drawing/2014/main" id="{661FD3BE-0B8B-4CDB-9722-8625705D61E7}"/>
                </a:ext>
              </a:extLst>
            </p:cNvPr>
            <p:cNvSpPr>
              <a:spLocks/>
            </p:cNvSpPr>
            <p:nvPr/>
          </p:nvSpPr>
          <p:spPr bwMode="auto">
            <a:xfrm>
              <a:off x="2287274" y="4609502"/>
              <a:ext cx="38100" cy="39688"/>
            </a:xfrm>
            <a:custGeom>
              <a:avLst/>
              <a:gdLst>
                <a:gd name="T0" fmla="*/ 12 w 24"/>
                <a:gd name="T1" fmla="*/ 0 h 25"/>
                <a:gd name="T2" fmla="*/ 12 w 24"/>
                <a:gd name="T3" fmla="*/ 0 h 25"/>
                <a:gd name="T4" fmla="*/ 16 w 24"/>
                <a:gd name="T5" fmla="*/ 0 h 25"/>
                <a:gd name="T6" fmla="*/ 20 w 24"/>
                <a:gd name="T7" fmla="*/ 3 h 25"/>
                <a:gd name="T8" fmla="*/ 23 w 24"/>
                <a:gd name="T9" fmla="*/ 7 h 25"/>
                <a:gd name="T10" fmla="*/ 24 w 24"/>
                <a:gd name="T11" fmla="*/ 13 h 25"/>
                <a:gd name="T12" fmla="*/ 24 w 24"/>
                <a:gd name="T13" fmla="*/ 13 h 25"/>
                <a:gd name="T14" fmla="*/ 23 w 24"/>
                <a:gd name="T15" fmla="*/ 17 h 25"/>
                <a:gd name="T16" fmla="*/ 20 w 24"/>
                <a:gd name="T17" fmla="*/ 21 h 25"/>
                <a:gd name="T18" fmla="*/ 16 w 24"/>
                <a:gd name="T19" fmla="*/ 24 h 25"/>
                <a:gd name="T20" fmla="*/ 12 w 24"/>
                <a:gd name="T21" fmla="*/ 25 h 25"/>
                <a:gd name="T22" fmla="*/ 12 w 24"/>
                <a:gd name="T23" fmla="*/ 25 h 25"/>
                <a:gd name="T24" fmla="*/ 6 w 24"/>
                <a:gd name="T25" fmla="*/ 24 h 25"/>
                <a:gd name="T26" fmla="*/ 4 w 24"/>
                <a:gd name="T27" fmla="*/ 21 h 25"/>
                <a:gd name="T28" fmla="*/ 1 w 24"/>
                <a:gd name="T29" fmla="*/ 17 h 25"/>
                <a:gd name="T30" fmla="*/ 0 w 24"/>
                <a:gd name="T31" fmla="*/ 13 h 25"/>
                <a:gd name="T32" fmla="*/ 0 w 24"/>
                <a:gd name="T33" fmla="*/ 13 h 25"/>
                <a:gd name="T34" fmla="*/ 1 w 24"/>
                <a:gd name="T35" fmla="*/ 7 h 25"/>
                <a:gd name="T36" fmla="*/ 4 w 24"/>
                <a:gd name="T37" fmla="*/ 3 h 25"/>
                <a:gd name="T38" fmla="*/ 6 w 24"/>
                <a:gd name="T39" fmla="*/ 0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6" y="0"/>
                  </a:lnTo>
                  <a:lnTo>
                    <a:pt x="20" y="3"/>
                  </a:lnTo>
                  <a:lnTo>
                    <a:pt x="23" y="7"/>
                  </a:lnTo>
                  <a:lnTo>
                    <a:pt x="24" y="13"/>
                  </a:lnTo>
                  <a:lnTo>
                    <a:pt x="24" y="13"/>
                  </a:lnTo>
                  <a:lnTo>
                    <a:pt x="23" y="17"/>
                  </a:lnTo>
                  <a:lnTo>
                    <a:pt x="20" y="21"/>
                  </a:lnTo>
                  <a:lnTo>
                    <a:pt x="16" y="24"/>
                  </a:lnTo>
                  <a:lnTo>
                    <a:pt x="12" y="25"/>
                  </a:lnTo>
                  <a:lnTo>
                    <a:pt x="12" y="25"/>
                  </a:lnTo>
                  <a:lnTo>
                    <a:pt x="6" y="24"/>
                  </a:lnTo>
                  <a:lnTo>
                    <a:pt x="4" y="21"/>
                  </a:lnTo>
                  <a:lnTo>
                    <a:pt x="1" y="17"/>
                  </a:lnTo>
                  <a:lnTo>
                    <a:pt x="0" y="13"/>
                  </a:lnTo>
                  <a:lnTo>
                    <a:pt x="0" y="13"/>
                  </a:lnTo>
                  <a:lnTo>
                    <a:pt x="1" y="7"/>
                  </a:lnTo>
                  <a:lnTo>
                    <a:pt x="4" y="3"/>
                  </a:lnTo>
                  <a:lnTo>
                    <a:pt x="6" y="0"/>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82" name="Freeform 573">
              <a:extLst>
                <a:ext uri="{FF2B5EF4-FFF2-40B4-BE49-F238E27FC236}">
                  <a16:creationId xmlns:a16="http://schemas.microsoft.com/office/drawing/2014/main" id="{E7E9FA5B-5D36-4D0B-BEE1-5F4723FB3160}"/>
                </a:ext>
              </a:extLst>
            </p:cNvPr>
            <p:cNvSpPr>
              <a:spLocks/>
            </p:cNvSpPr>
            <p:nvPr/>
          </p:nvSpPr>
          <p:spPr bwMode="auto">
            <a:xfrm>
              <a:off x="2258699" y="4657127"/>
              <a:ext cx="36513" cy="39688"/>
            </a:xfrm>
            <a:custGeom>
              <a:avLst/>
              <a:gdLst>
                <a:gd name="T0" fmla="*/ 23 w 23"/>
                <a:gd name="T1" fmla="*/ 13 h 25"/>
                <a:gd name="T2" fmla="*/ 23 w 23"/>
                <a:gd name="T3" fmla="*/ 13 h 25"/>
                <a:gd name="T4" fmla="*/ 23 w 23"/>
                <a:gd name="T5" fmla="*/ 18 h 25"/>
                <a:gd name="T6" fmla="*/ 20 w 23"/>
                <a:gd name="T7" fmla="*/ 22 h 25"/>
                <a:gd name="T8" fmla="*/ 16 w 23"/>
                <a:gd name="T9" fmla="*/ 25 h 25"/>
                <a:gd name="T10" fmla="*/ 12 w 23"/>
                <a:gd name="T11" fmla="*/ 25 h 25"/>
                <a:gd name="T12" fmla="*/ 12 w 23"/>
                <a:gd name="T13" fmla="*/ 25 h 25"/>
                <a:gd name="T14" fmla="*/ 7 w 23"/>
                <a:gd name="T15" fmla="*/ 25 h 25"/>
                <a:gd name="T16" fmla="*/ 2 w 23"/>
                <a:gd name="T17" fmla="*/ 22 h 25"/>
                <a:gd name="T18" fmla="*/ 0 w 23"/>
                <a:gd name="T19" fmla="*/ 18 h 25"/>
                <a:gd name="T20" fmla="*/ 0 w 23"/>
                <a:gd name="T21" fmla="*/ 13 h 25"/>
                <a:gd name="T22" fmla="*/ 0 w 23"/>
                <a:gd name="T23" fmla="*/ 13 h 25"/>
                <a:gd name="T24" fmla="*/ 0 w 23"/>
                <a:gd name="T25" fmla="*/ 9 h 25"/>
                <a:gd name="T26" fmla="*/ 2 w 23"/>
                <a:gd name="T27" fmla="*/ 5 h 25"/>
                <a:gd name="T28" fmla="*/ 7 w 23"/>
                <a:gd name="T29" fmla="*/ 2 h 25"/>
                <a:gd name="T30" fmla="*/ 12 w 23"/>
                <a:gd name="T31" fmla="*/ 0 h 25"/>
                <a:gd name="T32" fmla="*/ 12 w 23"/>
                <a:gd name="T33" fmla="*/ 0 h 25"/>
                <a:gd name="T34" fmla="*/ 16 w 23"/>
                <a:gd name="T35" fmla="*/ 2 h 25"/>
                <a:gd name="T36" fmla="*/ 20 w 23"/>
                <a:gd name="T37" fmla="*/ 5 h 25"/>
                <a:gd name="T38" fmla="*/ 23 w 23"/>
                <a:gd name="T39" fmla="*/ 9 h 25"/>
                <a:gd name="T40" fmla="*/ 23 w 23"/>
                <a:gd name="T41" fmla="*/ 13 h 25"/>
                <a:gd name="T42" fmla="*/ 23 w 23"/>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3" y="13"/>
                  </a:moveTo>
                  <a:lnTo>
                    <a:pt x="23" y="13"/>
                  </a:lnTo>
                  <a:lnTo>
                    <a:pt x="23" y="18"/>
                  </a:lnTo>
                  <a:lnTo>
                    <a:pt x="20" y="22"/>
                  </a:lnTo>
                  <a:lnTo>
                    <a:pt x="16" y="25"/>
                  </a:lnTo>
                  <a:lnTo>
                    <a:pt x="12" y="25"/>
                  </a:lnTo>
                  <a:lnTo>
                    <a:pt x="12" y="25"/>
                  </a:lnTo>
                  <a:lnTo>
                    <a:pt x="7" y="25"/>
                  </a:lnTo>
                  <a:lnTo>
                    <a:pt x="2" y="22"/>
                  </a:lnTo>
                  <a:lnTo>
                    <a:pt x="0" y="18"/>
                  </a:lnTo>
                  <a:lnTo>
                    <a:pt x="0" y="13"/>
                  </a:lnTo>
                  <a:lnTo>
                    <a:pt x="0" y="13"/>
                  </a:lnTo>
                  <a:lnTo>
                    <a:pt x="0" y="9"/>
                  </a:lnTo>
                  <a:lnTo>
                    <a:pt x="2" y="5"/>
                  </a:lnTo>
                  <a:lnTo>
                    <a:pt x="7" y="2"/>
                  </a:lnTo>
                  <a:lnTo>
                    <a:pt x="12" y="0"/>
                  </a:lnTo>
                  <a:lnTo>
                    <a:pt x="12" y="0"/>
                  </a:lnTo>
                  <a:lnTo>
                    <a:pt x="16" y="2"/>
                  </a:lnTo>
                  <a:lnTo>
                    <a:pt x="20" y="5"/>
                  </a:lnTo>
                  <a:lnTo>
                    <a:pt x="23" y="9"/>
                  </a:lnTo>
                  <a:lnTo>
                    <a:pt x="23" y="13"/>
                  </a:lnTo>
                  <a:lnTo>
                    <a:pt x="23" y="13"/>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83" name="Freeform 574">
              <a:extLst>
                <a:ext uri="{FF2B5EF4-FFF2-40B4-BE49-F238E27FC236}">
                  <a16:creationId xmlns:a16="http://schemas.microsoft.com/office/drawing/2014/main" id="{4BC1D9B1-DAA9-4E7E-B655-1C8B507541B7}"/>
                </a:ext>
              </a:extLst>
            </p:cNvPr>
            <p:cNvSpPr>
              <a:spLocks/>
            </p:cNvSpPr>
            <p:nvPr/>
          </p:nvSpPr>
          <p:spPr bwMode="auto">
            <a:xfrm>
              <a:off x="2209486" y="4657127"/>
              <a:ext cx="39688" cy="39688"/>
            </a:xfrm>
            <a:custGeom>
              <a:avLst/>
              <a:gdLst>
                <a:gd name="T0" fmla="*/ 13 w 25"/>
                <a:gd name="T1" fmla="*/ 0 h 25"/>
                <a:gd name="T2" fmla="*/ 13 w 25"/>
                <a:gd name="T3" fmla="*/ 0 h 25"/>
                <a:gd name="T4" fmla="*/ 17 w 25"/>
                <a:gd name="T5" fmla="*/ 2 h 25"/>
                <a:gd name="T6" fmla="*/ 21 w 25"/>
                <a:gd name="T7" fmla="*/ 5 h 25"/>
                <a:gd name="T8" fmla="*/ 24 w 25"/>
                <a:gd name="T9" fmla="*/ 9 h 25"/>
                <a:gd name="T10" fmla="*/ 25 w 25"/>
                <a:gd name="T11" fmla="*/ 13 h 25"/>
                <a:gd name="T12" fmla="*/ 25 w 25"/>
                <a:gd name="T13" fmla="*/ 13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2 w 25"/>
                <a:gd name="T29" fmla="*/ 18 h 25"/>
                <a:gd name="T30" fmla="*/ 0 w 25"/>
                <a:gd name="T31" fmla="*/ 13 h 25"/>
                <a:gd name="T32" fmla="*/ 0 w 25"/>
                <a:gd name="T33" fmla="*/ 13 h 25"/>
                <a:gd name="T34" fmla="*/ 2 w 25"/>
                <a:gd name="T35" fmla="*/ 9 h 25"/>
                <a:gd name="T36" fmla="*/ 3 w 25"/>
                <a:gd name="T37" fmla="*/ 5 h 25"/>
                <a:gd name="T38" fmla="*/ 7 w 25"/>
                <a:gd name="T39" fmla="*/ 2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2"/>
                  </a:lnTo>
                  <a:lnTo>
                    <a:pt x="21" y="5"/>
                  </a:lnTo>
                  <a:lnTo>
                    <a:pt x="24" y="9"/>
                  </a:lnTo>
                  <a:lnTo>
                    <a:pt x="25" y="13"/>
                  </a:lnTo>
                  <a:lnTo>
                    <a:pt x="25" y="13"/>
                  </a:lnTo>
                  <a:lnTo>
                    <a:pt x="24" y="18"/>
                  </a:lnTo>
                  <a:lnTo>
                    <a:pt x="21" y="22"/>
                  </a:lnTo>
                  <a:lnTo>
                    <a:pt x="17" y="25"/>
                  </a:lnTo>
                  <a:lnTo>
                    <a:pt x="13" y="25"/>
                  </a:lnTo>
                  <a:lnTo>
                    <a:pt x="13" y="25"/>
                  </a:lnTo>
                  <a:lnTo>
                    <a:pt x="7" y="25"/>
                  </a:lnTo>
                  <a:lnTo>
                    <a:pt x="3" y="22"/>
                  </a:lnTo>
                  <a:lnTo>
                    <a:pt x="2" y="18"/>
                  </a:lnTo>
                  <a:lnTo>
                    <a:pt x="0" y="13"/>
                  </a:lnTo>
                  <a:lnTo>
                    <a:pt x="0" y="13"/>
                  </a:lnTo>
                  <a:lnTo>
                    <a:pt x="2" y="9"/>
                  </a:lnTo>
                  <a:lnTo>
                    <a:pt x="3" y="5"/>
                  </a:lnTo>
                  <a:lnTo>
                    <a:pt x="7" y="2"/>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84" name="Freeform 575">
              <a:extLst>
                <a:ext uri="{FF2B5EF4-FFF2-40B4-BE49-F238E27FC236}">
                  <a16:creationId xmlns:a16="http://schemas.microsoft.com/office/drawing/2014/main" id="{D8AD7A58-B2D5-425E-BA80-A0954E22D59A}"/>
                </a:ext>
              </a:extLst>
            </p:cNvPr>
            <p:cNvSpPr>
              <a:spLocks/>
            </p:cNvSpPr>
            <p:nvPr/>
          </p:nvSpPr>
          <p:spPr bwMode="auto">
            <a:xfrm>
              <a:off x="2161861" y="4657127"/>
              <a:ext cx="39688" cy="39688"/>
            </a:xfrm>
            <a:custGeom>
              <a:avLst/>
              <a:gdLst>
                <a:gd name="T0" fmla="*/ 13 w 25"/>
                <a:gd name="T1" fmla="*/ 0 h 25"/>
                <a:gd name="T2" fmla="*/ 13 w 25"/>
                <a:gd name="T3" fmla="*/ 0 h 25"/>
                <a:gd name="T4" fmla="*/ 17 w 25"/>
                <a:gd name="T5" fmla="*/ 2 h 25"/>
                <a:gd name="T6" fmla="*/ 21 w 25"/>
                <a:gd name="T7" fmla="*/ 5 h 25"/>
                <a:gd name="T8" fmla="*/ 24 w 25"/>
                <a:gd name="T9" fmla="*/ 9 h 25"/>
                <a:gd name="T10" fmla="*/ 25 w 25"/>
                <a:gd name="T11" fmla="*/ 13 h 25"/>
                <a:gd name="T12" fmla="*/ 25 w 25"/>
                <a:gd name="T13" fmla="*/ 13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0 w 25"/>
                <a:gd name="T29" fmla="*/ 18 h 25"/>
                <a:gd name="T30" fmla="*/ 0 w 25"/>
                <a:gd name="T31" fmla="*/ 13 h 25"/>
                <a:gd name="T32" fmla="*/ 0 w 25"/>
                <a:gd name="T33" fmla="*/ 13 h 25"/>
                <a:gd name="T34" fmla="*/ 0 w 25"/>
                <a:gd name="T35" fmla="*/ 9 h 25"/>
                <a:gd name="T36" fmla="*/ 3 w 25"/>
                <a:gd name="T37" fmla="*/ 5 h 25"/>
                <a:gd name="T38" fmla="*/ 7 w 25"/>
                <a:gd name="T39" fmla="*/ 2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2"/>
                  </a:lnTo>
                  <a:lnTo>
                    <a:pt x="21" y="5"/>
                  </a:lnTo>
                  <a:lnTo>
                    <a:pt x="24" y="9"/>
                  </a:lnTo>
                  <a:lnTo>
                    <a:pt x="25" y="13"/>
                  </a:lnTo>
                  <a:lnTo>
                    <a:pt x="25" y="13"/>
                  </a:lnTo>
                  <a:lnTo>
                    <a:pt x="24" y="18"/>
                  </a:lnTo>
                  <a:lnTo>
                    <a:pt x="21" y="22"/>
                  </a:lnTo>
                  <a:lnTo>
                    <a:pt x="17" y="25"/>
                  </a:lnTo>
                  <a:lnTo>
                    <a:pt x="13" y="25"/>
                  </a:lnTo>
                  <a:lnTo>
                    <a:pt x="13" y="25"/>
                  </a:lnTo>
                  <a:lnTo>
                    <a:pt x="7" y="25"/>
                  </a:lnTo>
                  <a:lnTo>
                    <a:pt x="3" y="22"/>
                  </a:lnTo>
                  <a:lnTo>
                    <a:pt x="0" y="18"/>
                  </a:lnTo>
                  <a:lnTo>
                    <a:pt x="0" y="13"/>
                  </a:lnTo>
                  <a:lnTo>
                    <a:pt x="0" y="13"/>
                  </a:lnTo>
                  <a:lnTo>
                    <a:pt x="0" y="9"/>
                  </a:lnTo>
                  <a:lnTo>
                    <a:pt x="3" y="5"/>
                  </a:lnTo>
                  <a:lnTo>
                    <a:pt x="7" y="2"/>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85" name="Freeform 576">
              <a:extLst>
                <a:ext uri="{FF2B5EF4-FFF2-40B4-BE49-F238E27FC236}">
                  <a16:creationId xmlns:a16="http://schemas.microsoft.com/office/drawing/2014/main" id="{12881688-8A81-4E78-A89B-BC6CC0BCDBD0}"/>
                </a:ext>
              </a:extLst>
            </p:cNvPr>
            <p:cNvSpPr>
              <a:spLocks/>
            </p:cNvSpPr>
            <p:nvPr/>
          </p:nvSpPr>
          <p:spPr bwMode="auto">
            <a:xfrm>
              <a:off x="2114236" y="4657127"/>
              <a:ext cx="39688" cy="39688"/>
            </a:xfrm>
            <a:custGeom>
              <a:avLst/>
              <a:gdLst>
                <a:gd name="T0" fmla="*/ 12 w 25"/>
                <a:gd name="T1" fmla="*/ 0 h 25"/>
                <a:gd name="T2" fmla="*/ 12 w 25"/>
                <a:gd name="T3" fmla="*/ 0 h 25"/>
                <a:gd name="T4" fmla="*/ 18 w 25"/>
                <a:gd name="T5" fmla="*/ 2 h 25"/>
                <a:gd name="T6" fmla="*/ 22 w 25"/>
                <a:gd name="T7" fmla="*/ 5 h 25"/>
                <a:gd name="T8" fmla="*/ 25 w 25"/>
                <a:gd name="T9" fmla="*/ 9 h 25"/>
                <a:gd name="T10" fmla="*/ 25 w 25"/>
                <a:gd name="T11" fmla="*/ 13 h 25"/>
                <a:gd name="T12" fmla="*/ 25 w 25"/>
                <a:gd name="T13" fmla="*/ 13 h 25"/>
                <a:gd name="T14" fmla="*/ 25 w 25"/>
                <a:gd name="T15" fmla="*/ 18 h 25"/>
                <a:gd name="T16" fmla="*/ 22 w 25"/>
                <a:gd name="T17" fmla="*/ 22 h 25"/>
                <a:gd name="T18" fmla="*/ 18 w 25"/>
                <a:gd name="T19" fmla="*/ 25 h 25"/>
                <a:gd name="T20" fmla="*/ 12 w 25"/>
                <a:gd name="T21" fmla="*/ 25 h 25"/>
                <a:gd name="T22" fmla="*/ 12 w 25"/>
                <a:gd name="T23" fmla="*/ 25 h 25"/>
                <a:gd name="T24" fmla="*/ 8 w 25"/>
                <a:gd name="T25" fmla="*/ 25 h 25"/>
                <a:gd name="T26" fmla="*/ 4 w 25"/>
                <a:gd name="T27" fmla="*/ 22 h 25"/>
                <a:gd name="T28" fmla="*/ 1 w 25"/>
                <a:gd name="T29" fmla="*/ 18 h 25"/>
                <a:gd name="T30" fmla="*/ 0 w 25"/>
                <a:gd name="T31" fmla="*/ 13 h 25"/>
                <a:gd name="T32" fmla="*/ 0 w 25"/>
                <a:gd name="T33" fmla="*/ 13 h 25"/>
                <a:gd name="T34" fmla="*/ 1 w 25"/>
                <a:gd name="T35" fmla="*/ 9 h 25"/>
                <a:gd name="T36" fmla="*/ 4 w 25"/>
                <a:gd name="T37" fmla="*/ 5 h 25"/>
                <a:gd name="T38" fmla="*/ 8 w 25"/>
                <a:gd name="T39" fmla="*/ 2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2"/>
                  </a:lnTo>
                  <a:lnTo>
                    <a:pt x="22" y="5"/>
                  </a:lnTo>
                  <a:lnTo>
                    <a:pt x="25" y="9"/>
                  </a:lnTo>
                  <a:lnTo>
                    <a:pt x="25" y="13"/>
                  </a:lnTo>
                  <a:lnTo>
                    <a:pt x="25" y="13"/>
                  </a:lnTo>
                  <a:lnTo>
                    <a:pt x="25" y="18"/>
                  </a:lnTo>
                  <a:lnTo>
                    <a:pt x="22" y="22"/>
                  </a:lnTo>
                  <a:lnTo>
                    <a:pt x="18" y="25"/>
                  </a:lnTo>
                  <a:lnTo>
                    <a:pt x="12" y="25"/>
                  </a:lnTo>
                  <a:lnTo>
                    <a:pt x="12" y="25"/>
                  </a:lnTo>
                  <a:lnTo>
                    <a:pt x="8" y="25"/>
                  </a:lnTo>
                  <a:lnTo>
                    <a:pt x="4" y="22"/>
                  </a:lnTo>
                  <a:lnTo>
                    <a:pt x="1" y="18"/>
                  </a:lnTo>
                  <a:lnTo>
                    <a:pt x="0" y="13"/>
                  </a:lnTo>
                  <a:lnTo>
                    <a:pt x="0" y="13"/>
                  </a:lnTo>
                  <a:lnTo>
                    <a:pt x="1" y="9"/>
                  </a:lnTo>
                  <a:lnTo>
                    <a:pt x="4" y="5"/>
                  </a:lnTo>
                  <a:lnTo>
                    <a:pt x="8" y="2"/>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grpSp>
      <p:graphicFrame>
        <p:nvGraphicFramePr>
          <p:cNvPr id="87" name="Diagram 86"/>
          <p:cNvGraphicFramePr/>
          <p:nvPr>
            <p:extLst/>
          </p:nvPr>
        </p:nvGraphicFramePr>
        <p:xfrm>
          <a:off x="3863752" y="2197078"/>
          <a:ext cx="3451172" cy="1231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8" name="Freeform 120">
            <a:extLst>
              <a:ext uri="{FF2B5EF4-FFF2-40B4-BE49-F238E27FC236}">
                <a16:creationId xmlns:a16="http://schemas.microsoft.com/office/drawing/2014/main" id="{9BA95BE9-EF4B-40FF-9DDA-165D09985666}"/>
              </a:ext>
            </a:extLst>
          </p:cNvPr>
          <p:cNvSpPr>
            <a:spLocks noEditPoints="1"/>
          </p:cNvSpPr>
          <p:nvPr/>
        </p:nvSpPr>
        <p:spPr bwMode="auto">
          <a:xfrm rot="8110195">
            <a:off x="4421382" y="2030822"/>
            <a:ext cx="514357" cy="609126"/>
          </a:xfrm>
          <a:custGeom>
            <a:avLst/>
            <a:gdLst>
              <a:gd name="T0" fmla="*/ 118 w 216"/>
              <a:gd name="T1" fmla="*/ 80 h 250"/>
              <a:gd name="T2" fmla="*/ 112 w 216"/>
              <a:gd name="T3" fmla="*/ 76 h 250"/>
              <a:gd name="T4" fmla="*/ 102 w 216"/>
              <a:gd name="T5" fmla="*/ 60 h 250"/>
              <a:gd name="T6" fmla="*/ 100 w 216"/>
              <a:gd name="T7" fmla="*/ 44 h 250"/>
              <a:gd name="T8" fmla="*/ 100 w 216"/>
              <a:gd name="T9" fmla="*/ 36 h 250"/>
              <a:gd name="T10" fmla="*/ 106 w 216"/>
              <a:gd name="T11" fmla="*/ 20 h 250"/>
              <a:gd name="T12" fmla="*/ 112 w 216"/>
              <a:gd name="T13" fmla="*/ 14 h 250"/>
              <a:gd name="T14" fmla="*/ 126 w 216"/>
              <a:gd name="T15" fmla="*/ 4 h 250"/>
              <a:gd name="T16" fmla="*/ 144 w 216"/>
              <a:gd name="T17" fmla="*/ 0 h 250"/>
              <a:gd name="T18" fmla="*/ 152 w 216"/>
              <a:gd name="T19" fmla="*/ 2 h 250"/>
              <a:gd name="T20" fmla="*/ 168 w 216"/>
              <a:gd name="T21" fmla="*/ 8 h 250"/>
              <a:gd name="T22" fmla="*/ 204 w 216"/>
              <a:gd name="T23" fmla="*/ 42 h 250"/>
              <a:gd name="T24" fmla="*/ 210 w 216"/>
              <a:gd name="T25" fmla="*/ 50 h 250"/>
              <a:gd name="T26" fmla="*/ 216 w 216"/>
              <a:gd name="T27" fmla="*/ 66 h 250"/>
              <a:gd name="T28" fmla="*/ 216 w 216"/>
              <a:gd name="T29" fmla="*/ 74 h 250"/>
              <a:gd name="T30" fmla="*/ 214 w 216"/>
              <a:gd name="T31" fmla="*/ 90 h 250"/>
              <a:gd name="T32" fmla="*/ 204 w 216"/>
              <a:gd name="T33" fmla="*/ 104 h 250"/>
              <a:gd name="T34" fmla="*/ 196 w 216"/>
              <a:gd name="T35" fmla="*/ 110 h 250"/>
              <a:gd name="T36" fmla="*/ 182 w 216"/>
              <a:gd name="T37" fmla="*/ 116 h 250"/>
              <a:gd name="T38" fmla="*/ 172 w 216"/>
              <a:gd name="T39" fmla="*/ 118 h 250"/>
              <a:gd name="T40" fmla="*/ 156 w 216"/>
              <a:gd name="T41" fmla="*/ 114 h 250"/>
              <a:gd name="T42" fmla="*/ 142 w 216"/>
              <a:gd name="T43" fmla="*/ 104 h 250"/>
              <a:gd name="T44" fmla="*/ 24 w 216"/>
              <a:gd name="T45" fmla="*/ 214 h 250"/>
              <a:gd name="T46" fmla="*/ 20 w 216"/>
              <a:gd name="T47" fmla="*/ 218 h 250"/>
              <a:gd name="T48" fmla="*/ 8 w 216"/>
              <a:gd name="T49" fmla="*/ 218 h 250"/>
              <a:gd name="T50" fmla="*/ 4 w 216"/>
              <a:gd name="T51" fmla="*/ 214 h 250"/>
              <a:gd name="T52" fmla="*/ 0 w 216"/>
              <a:gd name="T53" fmla="*/ 210 h 250"/>
              <a:gd name="T54" fmla="*/ 0 w 216"/>
              <a:gd name="T55" fmla="*/ 200 h 250"/>
              <a:gd name="T56" fmla="*/ 4 w 216"/>
              <a:gd name="T57" fmla="*/ 194 h 250"/>
              <a:gd name="T58" fmla="*/ 42 w 216"/>
              <a:gd name="T59" fmla="*/ 228 h 250"/>
              <a:gd name="T60" fmla="*/ 62 w 216"/>
              <a:gd name="T61" fmla="*/ 250 h 250"/>
              <a:gd name="T62" fmla="*/ 64 w 216"/>
              <a:gd name="T63" fmla="*/ 226 h 250"/>
              <a:gd name="T64" fmla="*/ 84 w 216"/>
              <a:gd name="T65" fmla="*/ 226 h 250"/>
              <a:gd name="T66" fmla="*/ 96 w 216"/>
              <a:gd name="T67" fmla="*/ 194 h 250"/>
              <a:gd name="T68" fmla="*/ 76 w 216"/>
              <a:gd name="T69" fmla="*/ 174 h 250"/>
              <a:gd name="T70" fmla="*/ 32 w 216"/>
              <a:gd name="T71" fmla="*/ 218 h 250"/>
              <a:gd name="T72" fmla="*/ 144 w 216"/>
              <a:gd name="T73" fmla="*/ 26 h 250"/>
              <a:gd name="T74" fmla="*/ 130 w 216"/>
              <a:gd name="T75" fmla="*/ 32 h 250"/>
              <a:gd name="T76" fmla="*/ 126 w 216"/>
              <a:gd name="T77" fmla="*/ 38 h 250"/>
              <a:gd name="T78" fmla="*/ 126 w 216"/>
              <a:gd name="T79" fmla="*/ 44 h 250"/>
              <a:gd name="T80" fmla="*/ 130 w 216"/>
              <a:gd name="T81" fmla="*/ 56 h 250"/>
              <a:gd name="T82" fmla="*/ 160 w 216"/>
              <a:gd name="T83" fmla="*/ 86 h 250"/>
              <a:gd name="T84" fmla="*/ 172 w 216"/>
              <a:gd name="T85" fmla="*/ 92 h 250"/>
              <a:gd name="T86" fmla="*/ 180 w 216"/>
              <a:gd name="T87" fmla="*/ 90 h 250"/>
              <a:gd name="T88" fmla="*/ 186 w 216"/>
              <a:gd name="T89" fmla="*/ 86 h 250"/>
              <a:gd name="T90" fmla="*/ 190 w 216"/>
              <a:gd name="T91" fmla="*/ 74 h 250"/>
              <a:gd name="T92" fmla="*/ 190 w 216"/>
              <a:gd name="T93" fmla="*/ 68 h 250"/>
              <a:gd name="T94" fmla="*/ 156 w 216"/>
              <a:gd name="T95" fmla="*/ 32 h 250"/>
              <a:gd name="T96" fmla="*/ 150 w 216"/>
              <a:gd name="T97" fmla="*/ 28 h 250"/>
              <a:gd name="T98" fmla="*/ 144 w 216"/>
              <a:gd name="T99" fmla="*/ 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50">
                <a:moveTo>
                  <a:pt x="4" y="194"/>
                </a:moveTo>
                <a:lnTo>
                  <a:pt x="118" y="80"/>
                </a:lnTo>
                <a:lnTo>
                  <a:pt x="112" y="76"/>
                </a:lnTo>
                <a:lnTo>
                  <a:pt x="112" y="76"/>
                </a:lnTo>
                <a:lnTo>
                  <a:pt x="106" y="68"/>
                </a:lnTo>
                <a:lnTo>
                  <a:pt x="102" y="60"/>
                </a:lnTo>
                <a:lnTo>
                  <a:pt x="100" y="52"/>
                </a:lnTo>
                <a:lnTo>
                  <a:pt x="100" y="44"/>
                </a:lnTo>
                <a:lnTo>
                  <a:pt x="100" y="44"/>
                </a:lnTo>
                <a:lnTo>
                  <a:pt x="100" y="36"/>
                </a:lnTo>
                <a:lnTo>
                  <a:pt x="102" y="28"/>
                </a:lnTo>
                <a:lnTo>
                  <a:pt x="106" y="20"/>
                </a:lnTo>
                <a:lnTo>
                  <a:pt x="112" y="14"/>
                </a:lnTo>
                <a:lnTo>
                  <a:pt x="112" y="14"/>
                </a:lnTo>
                <a:lnTo>
                  <a:pt x="118" y="8"/>
                </a:lnTo>
                <a:lnTo>
                  <a:pt x="126" y="4"/>
                </a:lnTo>
                <a:lnTo>
                  <a:pt x="134" y="2"/>
                </a:lnTo>
                <a:lnTo>
                  <a:pt x="144" y="0"/>
                </a:lnTo>
                <a:lnTo>
                  <a:pt x="144" y="0"/>
                </a:lnTo>
                <a:lnTo>
                  <a:pt x="152" y="2"/>
                </a:lnTo>
                <a:lnTo>
                  <a:pt x="160" y="4"/>
                </a:lnTo>
                <a:lnTo>
                  <a:pt x="168" y="8"/>
                </a:lnTo>
                <a:lnTo>
                  <a:pt x="174" y="14"/>
                </a:lnTo>
                <a:lnTo>
                  <a:pt x="204" y="42"/>
                </a:lnTo>
                <a:lnTo>
                  <a:pt x="204" y="42"/>
                </a:lnTo>
                <a:lnTo>
                  <a:pt x="210" y="50"/>
                </a:lnTo>
                <a:lnTo>
                  <a:pt x="214" y="58"/>
                </a:lnTo>
                <a:lnTo>
                  <a:pt x="216" y="66"/>
                </a:lnTo>
                <a:lnTo>
                  <a:pt x="216" y="74"/>
                </a:lnTo>
                <a:lnTo>
                  <a:pt x="216" y="74"/>
                </a:lnTo>
                <a:lnTo>
                  <a:pt x="216" y="82"/>
                </a:lnTo>
                <a:lnTo>
                  <a:pt x="214" y="90"/>
                </a:lnTo>
                <a:lnTo>
                  <a:pt x="210" y="98"/>
                </a:lnTo>
                <a:lnTo>
                  <a:pt x="204" y="104"/>
                </a:lnTo>
                <a:lnTo>
                  <a:pt x="204" y="104"/>
                </a:lnTo>
                <a:lnTo>
                  <a:pt x="196" y="110"/>
                </a:lnTo>
                <a:lnTo>
                  <a:pt x="190" y="114"/>
                </a:lnTo>
                <a:lnTo>
                  <a:pt x="182" y="116"/>
                </a:lnTo>
                <a:lnTo>
                  <a:pt x="172" y="118"/>
                </a:lnTo>
                <a:lnTo>
                  <a:pt x="172" y="118"/>
                </a:lnTo>
                <a:lnTo>
                  <a:pt x="164" y="116"/>
                </a:lnTo>
                <a:lnTo>
                  <a:pt x="156" y="114"/>
                </a:lnTo>
                <a:lnTo>
                  <a:pt x="148" y="110"/>
                </a:lnTo>
                <a:lnTo>
                  <a:pt x="142" y="104"/>
                </a:lnTo>
                <a:lnTo>
                  <a:pt x="138" y="102"/>
                </a:lnTo>
                <a:lnTo>
                  <a:pt x="24" y="214"/>
                </a:lnTo>
                <a:lnTo>
                  <a:pt x="24" y="214"/>
                </a:lnTo>
                <a:lnTo>
                  <a:pt x="20" y="218"/>
                </a:lnTo>
                <a:lnTo>
                  <a:pt x="14" y="218"/>
                </a:lnTo>
                <a:lnTo>
                  <a:pt x="8" y="218"/>
                </a:lnTo>
                <a:lnTo>
                  <a:pt x="4" y="214"/>
                </a:lnTo>
                <a:lnTo>
                  <a:pt x="4" y="214"/>
                </a:lnTo>
                <a:lnTo>
                  <a:pt x="4" y="214"/>
                </a:lnTo>
                <a:lnTo>
                  <a:pt x="0" y="210"/>
                </a:lnTo>
                <a:lnTo>
                  <a:pt x="0" y="204"/>
                </a:lnTo>
                <a:lnTo>
                  <a:pt x="0" y="200"/>
                </a:lnTo>
                <a:lnTo>
                  <a:pt x="4" y="194"/>
                </a:lnTo>
                <a:lnTo>
                  <a:pt x="4" y="194"/>
                </a:lnTo>
                <a:close/>
                <a:moveTo>
                  <a:pt x="32" y="218"/>
                </a:moveTo>
                <a:lnTo>
                  <a:pt x="42" y="228"/>
                </a:lnTo>
                <a:lnTo>
                  <a:pt x="50" y="238"/>
                </a:lnTo>
                <a:lnTo>
                  <a:pt x="62" y="250"/>
                </a:lnTo>
                <a:lnTo>
                  <a:pt x="74" y="236"/>
                </a:lnTo>
                <a:lnTo>
                  <a:pt x="64" y="226"/>
                </a:lnTo>
                <a:lnTo>
                  <a:pt x="72" y="216"/>
                </a:lnTo>
                <a:lnTo>
                  <a:pt x="84" y="226"/>
                </a:lnTo>
                <a:lnTo>
                  <a:pt x="106" y="204"/>
                </a:lnTo>
                <a:lnTo>
                  <a:pt x="96" y="194"/>
                </a:lnTo>
                <a:lnTo>
                  <a:pt x="86" y="184"/>
                </a:lnTo>
                <a:lnTo>
                  <a:pt x="76" y="174"/>
                </a:lnTo>
                <a:lnTo>
                  <a:pt x="32" y="218"/>
                </a:lnTo>
                <a:lnTo>
                  <a:pt x="32" y="218"/>
                </a:lnTo>
                <a:close/>
                <a:moveTo>
                  <a:pt x="144" y="26"/>
                </a:moveTo>
                <a:lnTo>
                  <a:pt x="144" y="26"/>
                </a:lnTo>
                <a:lnTo>
                  <a:pt x="136" y="28"/>
                </a:lnTo>
                <a:lnTo>
                  <a:pt x="130" y="32"/>
                </a:lnTo>
                <a:lnTo>
                  <a:pt x="130" y="32"/>
                </a:lnTo>
                <a:lnTo>
                  <a:pt x="126" y="38"/>
                </a:lnTo>
                <a:lnTo>
                  <a:pt x="126" y="44"/>
                </a:lnTo>
                <a:lnTo>
                  <a:pt x="126" y="44"/>
                </a:lnTo>
                <a:lnTo>
                  <a:pt x="126" y="52"/>
                </a:lnTo>
                <a:lnTo>
                  <a:pt x="130" y="56"/>
                </a:lnTo>
                <a:lnTo>
                  <a:pt x="160" y="86"/>
                </a:lnTo>
                <a:lnTo>
                  <a:pt x="160" y="86"/>
                </a:lnTo>
                <a:lnTo>
                  <a:pt x="166" y="90"/>
                </a:lnTo>
                <a:lnTo>
                  <a:pt x="172" y="92"/>
                </a:lnTo>
                <a:lnTo>
                  <a:pt x="172" y="92"/>
                </a:lnTo>
                <a:lnTo>
                  <a:pt x="180" y="90"/>
                </a:lnTo>
                <a:lnTo>
                  <a:pt x="186" y="86"/>
                </a:lnTo>
                <a:lnTo>
                  <a:pt x="186" y="86"/>
                </a:lnTo>
                <a:lnTo>
                  <a:pt x="190" y="80"/>
                </a:lnTo>
                <a:lnTo>
                  <a:pt x="190" y="74"/>
                </a:lnTo>
                <a:lnTo>
                  <a:pt x="190" y="74"/>
                </a:lnTo>
                <a:lnTo>
                  <a:pt x="190" y="68"/>
                </a:lnTo>
                <a:lnTo>
                  <a:pt x="186" y="62"/>
                </a:lnTo>
                <a:lnTo>
                  <a:pt x="156" y="32"/>
                </a:lnTo>
                <a:lnTo>
                  <a:pt x="156" y="32"/>
                </a:lnTo>
                <a:lnTo>
                  <a:pt x="150" y="28"/>
                </a:lnTo>
                <a:lnTo>
                  <a:pt x="144" y="26"/>
                </a:lnTo>
                <a:lnTo>
                  <a:pt x="144" y="26"/>
                </a:lnTo>
                <a:close/>
              </a:path>
            </a:pathLst>
          </a:custGeom>
          <a:solidFill>
            <a:srgbClr val="003B75"/>
          </a:solid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pic>
        <p:nvPicPr>
          <p:cNvPr id="90" name="Bilde 89"/>
          <p:cNvPicPr>
            <a:picLocks noChangeAspect="1"/>
          </p:cNvPicPr>
          <p:nvPr/>
        </p:nvPicPr>
        <p:blipFill>
          <a:blip r:embed="rId7"/>
          <a:stretch>
            <a:fillRect/>
          </a:stretch>
        </p:blipFill>
        <p:spPr>
          <a:xfrm>
            <a:off x="2101159" y="5011845"/>
            <a:ext cx="549066" cy="506830"/>
          </a:xfrm>
          <a:prstGeom prst="rect">
            <a:avLst/>
          </a:prstGeom>
        </p:spPr>
      </p:pic>
      <p:grpSp>
        <p:nvGrpSpPr>
          <p:cNvPr id="93" name="Group 57">
            <a:extLst>
              <a:ext uri="{FF2B5EF4-FFF2-40B4-BE49-F238E27FC236}">
                <a16:creationId xmlns:a16="http://schemas.microsoft.com/office/drawing/2014/main" id="{BF50931A-A017-48B9-9F97-67C873834A3E}"/>
              </a:ext>
            </a:extLst>
          </p:cNvPr>
          <p:cNvGrpSpPr/>
          <p:nvPr/>
        </p:nvGrpSpPr>
        <p:grpSpPr>
          <a:xfrm>
            <a:off x="10281664" y="5361458"/>
            <a:ext cx="738936" cy="539553"/>
            <a:chOff x="6987861" y="7400327"/>
            <a:chExt cx="541338" cy="420687"/>
          </a:xfrm>
          <a:solidFill>
            <a:srgbClr val="003B75"/>
          </a:solidFill>
        </p:grpSpPr>
        <p:sp>
          <p:nvSpPr>
            <p:cNvPr id="94" name="Freeform 169">
              <a:extLst>
                <a:ext uri="{FF2B5EF4-FFF2-40B4-BE49-F238E27FC236}">
                  <a16:creationId xmlns:a16="http://schemas.microsoft.com/office/drawing/2014/main" id="{4EE19C88-7FB0-4F3F-9707-D989529EDD01}"/>
                </a:ext>
              </a:extLst>
            </p:cNvPr>
            <p:cNvSpPr>
              <a:spLocks noEditPoints="1"/>
            </p:cNvSpPr>
            <p:nvPr/>
          </p:nvSpPr>
          <p:spPr bwMode="auto">
            <a:xfrm>
              <a:off x="7343461" y="7400327"/>
              <a:ext cx="185738" cy="250825"/>
            </a:xfrm>
            <a:custGeom>
              <a:avLst/>
              <a:gdLst>
                <a:gd name="T0" fmla="*/ 117 w 117"/>
                <a:gd name="T1" fmla="*/ 129 h 158"/>
                <a:gd name="T2" fmla="*/ 113 w 117"/>
                <a:gd name="T3" fmla="*/ 140 h 158"/>
                <a:gd name="T4" fmla="*/ 100 w 117"/>
                <a:gd name="T5" fmla="*/ 150 h 158"/>
                <a:gd name="T6" fmla="*/ 81 w 117"/>
                <a:gd name="T7" fmla="*/ 155 h 158"/>
                <a:gd name="T8" fmla="*/ 58 w 117"/>
                <a:gd name="T9" fmla="*/ 158 h 158"/>
                <a:gd name="T10" fmla="*/ 48 w 117"/>
                <a:gd name="T11" fmla="*/ 157 h 158"/>
                <a:gd name="T12" fmla="*/ 38 w 117"/>
                <a:gd name="T13" fmla="*/ 77 h 158"/>
                <a:gd name="T14" fmla="*/ 38 w 117"/>
                <a:gd name="T15" fmla="*/ 71 h 158"/>
                <a:gd name="T16" fmla="*/ 33 w 117"/>
                <a:gd name="T17" fmla="*/ 60 h 158"/>
                <a:gd name="T18" fmla="*/ 22 w 117"/>
                <a:gd name="T19" fmla="*/ 52 h 158"/>
                <a:gd name="T20" fmla="*/ 0 w 117"/>
                <a:gd name="T21" fmla="*/ 41 h 158"/>
                <a:gd name="T22" fmla="*/ 0 w 117"/>
                <a:gd name="T23" fmla="*/ 29 h 158"/>
                <a:gd name="T24" fmla="*/ 4 w 117"/>
                <a:gd name="T25" fmla="*/ 18 h 158"/>
                <a:gd name="T26" fmla="*/ 16 w 117"/>
                <a:gd name="T27" fmla="*/ 8 h 158"/>
                <a:gd name="T28" fmla="*/ 36 w 117"/>
                <a:gd name="T29" fmla="*/ 3 h 158"/>
                <a:gd name="T30" fmla="*/ 58 w 117"/>
                <a:gd name="T31" fmla="*/ 0 h 158"/>
                <a:gd name="T32" fmla="*/ 70 w 117"/>
                <a:gd name="T33" fmla="*/ 1 h 158"/>
                <a:gd name="T34" fmla="*/ 91 w 117"/>
                <a:gd name="T35" fmla="*/ 5 h 158"/>
                <a:gd name="T36" fmla="*/ 107 w 117"/>
                <a:gd name="T37" fmla="*/ 12 h 158"/>
                <a:gd name="T38" fmla="*/ 117 w 117"/>
                <a:gd name="T39" fmla="*/ 23 h 158"/>
                <a:gd name="T40" fmla="*/ 117 w 117"/>
                <a:gd name="T41" fmla="*/ 129 h 158"/>
                <a:gd name="T42" fmla="*/ 100 w 117"/>
                <a:gd name="T43" fmla="*/ 29 h 158"/>
                <a:gd name="T44" fmla="*/ 96 w 117"/>
                <a:gd name="T45" fmla="*/ 22 h 158"/>
                <a:gd name="T46" fmla="*/ 88 w 117"/>
                <a:gd name="T47" fmla="*/ 15 h 158"/>
                <a:gd name="T48" fmla="*/ 74 w 117"/>
                <a:gd name="T49" fmla="*/ 11 h 158"/>
                <a:gd name="T50" fmla="*/ 58 w 117"/>
                <a:gd name="T51" fmla="*/ 9 h 158"/>
                <a:gd name="T52" fmla="*/ 49 w 117"/>
                <a:gd name="T53" fmla="*/ 9 h 158"/>
                <a:gd name="T54" fmla="*/ 36 w 117"/>
                <a:gd name="T55" fmla="*/ 12 h 158"/>
                <a:gd name="T56" fmla="*/ 23 w 117"/>
                <a:gd name="T57" fmla="*/ 18 h 158"/>
                <a:gd name="T58" fmla="*/ 18 w 117"/>
                <a:gd name="T59" fmla="*/ 25 h 158"/>
                <a:gd name="T60" fmla="*/ 16 w 117"/>
                <a:gd name="T61" fmla="*/ 29 h 158"/>
                <a:gd name="T62" fmla="*/ 20 w 117"/>
                <a:gd name="T63" fmla="*/ 37 h 158"/>
                <a:gd name="T64" fmla="*/ 29 w 117"/>
                <a:gd name="T65" fmla="*/ 44 h 158"/>
                <a:gd name="T66" fmla="*/ 42 w 117"/>
                <a:gd name="T67" fmla="*/ 48 h 158"/>
                <a:gd name="T68" fmla="*/ 58 w 117"/>
                <a:gd name="T69" fmla="*/ 49 h 158"/>
                <a:gd name="T70" fmla="*/ 67 w 117"/>
                <a:gd name="T71" fmla="*/ 49 h 158"/>
                <a:gd name="T72" fmla="*/ 81 w 117"/>
                <a:gd name="T73" fmla="*/ 47 h 158"/>
                <a:gd name="T74" fmla="*/ 93 w 117"/>
                <a:gd name="T75" fmla="*/ 41 h 158"/>
                <a:gd name="T76" fmla="*/ 99 w 117"/>
                <a:gd name="T77" fmla="*/ 33 h 158"/>
                <a:gd name="T78" fmla="*/ 100 w 117"/>
                <a:gd name="T79" fmla="*/ 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58">
                  <a:moveTo>
                    <a:pt x="117" y="129"/>
                  </a:moveTo>
                  <a:lnTo>
                    <a:pt x="117" y="129"/>
                  </a:lnTo>
                  <a:lnTo>
                    <a:pt x="117" y="135"/>
                  </a:lnTo>
                  <a:lnTo>
                    <a:pt x="113" y="140"/>
                  </a:lnTo>
                  <a:lnTo>
                    <a:pt x="107" y="146"/>
                  </a:lnTo>
                  <a:lnTo>
                    <a:pt x="100" y="150"/>
                  </a:lnTo>
                  <a:lnTo>
                    <a:pt x="91" y="152"/>
                  </a:lnTo>
                  <a:lnTo>
                    <a:pt x="81" y="155"/>
                  </a:lnTo>
                  <a:lnTo>
                    <a:pt x="70" y="157"/>
                  </a:lnTo>
                  <a:lnTo>
                    <a:pt x="58" y="158"/>
                  </a:lnTo>
                  <a:lnTo>
                    <a:pt x="58" y="158"/>
                  </a:lnTo>
                  <a:lnTo>
                    <a:pt x="48" y="157"/>
                  </a:lnTo>
                  <a:lnTo>
                    <a:pt x="38" y="157"/>
                  </a:lnTo>
                  <a:lnTo>
                    <a:pt x="38" y="77"/>
                  </a:lnTo>
                  <a:lnTo>
                    <a:pt x="38" y="77"/>
                  </a:lnTo>
                  <a:lnTo>
                    <a:pt x="38" y="71"/>
                  </a:lnTo>
                  <a:lnTo>
                    <a:pt x="36" y="66"/>
                  </a:lnTo>
                  <a:lnTo>
                    <a:pt x="33" y="60"/>
                  </a:lnTo>
                  <a:lnTo>
                    <a:pt x="27" y="56"/>
                  </a:lnTo>
                  <a:lnTo>
                    <a:pt x="22" y="52"/>
                  </a:lnTo>
                  <a:lnTo>
                    <a:pt x="15" y="48"/>
                  </a:lnTo>
                  <a:lnTo>
                    <a:pt x="0" y="41"/>
                  </a:lnTo>
                  <a:lnTo>
                    <a:pt x="0" y="29"/>
                  </a:lnTo>
                  <a:lnTo>
                    <a:pt x="0" y="29"/>
                  </a:lnTo>
                  <a:lnTo>
                    <a:pt x="0" y="23"/>
                  </a:lnTo>
                  <a:lnTo>
                    <a:pt x="4" y="18"/>
                  </a:lnTo>
                  <a:lnTo>
                    <a:pt x="9" y="12"/>
                  </a:lnTo>
                  <a:lnTo>
                    <a:pt x="16" y="8"/>
                  </a:lnTo>
                  <a:lnTo>
                    <a:pt x="26" y="5"/>
                  </a:lnTo>
                  <a:lnTo>
                    <a:pt x="36" y="3"/>
                  </a:lnTo>
                  <a:lnTo>
                    <a:pt x="47" y="1"/>
                  </a:lnTo>
                  <a:lnTo>
                    <a:pt x="58" y="0"/>
                  </a:lnTo>
                  <a:lnTo>
                    <a:pt x="58" y="0"/>
                  </a:lnTo>
                  <a:lnTo>
                    <a:pt x="70" y="1"/>
                  </a:lnTo>
                  <a:lnTo>
                    <a:pt x="81" y="3"/>
                  </a:lnTo>
                  <a:lnTo>
                    <a:pt x="91" y="5"/>
                  </a:lnTo>
                  <a:lnTo>
                    <a:pt x="100" y="8"/>
                  </a:lnTo>
                  <a:lnTo>
                    <a:pt x="107" y="12"/>
                  </a:lnTo>
                  <a:lnTo>
                    <a:pt x="113" y="18"/>
                  </a:lnTo>
                  <a:lnTo>
                    <a:pt x="117" y="23"/>
                  </a:lnTo>
                  <a:lnTo>
                    <a:pt x="117" y="29"/>
                  </a:lnTo>
                  <a:lnTo>
                    <a:pt x="117" y="129"/>
                  </a:lnTo>
                  <a:close/>
                  <a:moveTo>
                    <a:pt x="100" y="29"/>
                  </a:moveTo>
                  <a:lnTo>
                    <a:pt x="100" y="29"/>
                  </a:lnTo>
                  <a:lnTo>
                    <a:pt x="99" y="25"/>
                  </a:lnTo>
                  <a:lnTo>
                    <a:pt x="96" y="22"/>
                  </a:lnTo>
                  <a:lnTo>
                    <a:pt x="93" y="18"/>
                  </a:lnTo>
                  <a:lnTo>
                    <a:pt x="88" y="15"/>
                  </a:lnTo>
                  <a:lnTo>
                    <a:pt x="81" y="12"/>
                  </a:lnTo>
                  <a:lnTo>
                    <a:pt x="74" y="11"/>
                  </a:lnTo>
                  <a:lnTo>
                    <a:pt x="67" y="9"/>
                  </a:lnTo>
                  <a:lnTo>
                    <a:pt x="58" y="9"/>
                  </a:lnTo>
                  <a:lnTo>
                    <a:pt x="58" y="9"/>
                  </a:lnTo>
                  <a:lnTo>
                    <a:pt x="49" y="9"/>
                  </a:lnTo>
                  <a:lnTo>
                    <a:pt x="42" y="11"/>
                  </a:lnTo>
                  <a:lnTo>
                    <a:pt x="36" y="12"/>
                  </a:lnTo>
                  <a:lnTo>
                    <a:pt x="29" y="15"/>
                  </a:lnTo>
                  <a:lnTo>
                    <a:pt x="23" y="18"/>
                  </a:lnTo>
                  <a:lnTo>
                    <a:pt x="20" y="22"/>
                  </a:lnTo>
                  <a:lnTo>
                    <a:pt x="18" y="25"/>
                  </a:lnTo>
                  <a:lnTo>
                    <a:pt x="16" y="29"/>
                  </a:lnTo>
                  <a:lnTo>
                    <a:pt x="16" y="29"/>
                  </a:lnTo>
                  <a:lnTo>
                    <a:pt x="18" y="33"/>
                  </a:lnTo>
                  <a:lnTo>
                    <a:pt x="20" y="37"/>
                  </a:lnTo>
                  <a:lnTo>
                    <a:pt x="23" y="41"/>
                  </a:lnTo>
                  <a:lnTo>
                    <a:pt x="29" y="44"/>
                  </a:lnTo>
                  <a:lnTo>
                    <a:pt x="36" y="47"/>
                  </a:lnTo>
                  <a:lnTo>
                    <a:pt x="42" y="48"/>
                  </a:lnTo>
                  <a:lnTo>
                    <a:pt x="49" y="49"/>
                  </a:lnTo>
                  <a:lnTo>
                    <a:pt x="58" y="49"/>
                  </a:lnTo>
                  <a:lnTo>
                    <a:pt x="58" y="49"/>
                  </a:lnTo>
                  <a:lnTo>
                    <a:pt x="67" y="49"/>
                  </a:lnTo>
                  <a:lnTo>
                    <a:pt x="74" y="48"/>
                  </a:lnTo>
                  <a:lnTo>
                    <a:pt x="81" y="47"/>
                  </a:lnTo>
                  <a:lnTo>
                    <a:pt x="88" y="44"/>
                  </a:lnTo>
                  <a:lnTo>
                    <a:pt x="93" y="41"/>
                  </a:lnTo>
                  <a:lnTo>
                    <a:pt x="96" y="37"/>
                  </a:lnTo>
                  <a:lnTo>
                    <a:pt x="99" y="33"/>
                  </a:lnTo>
                  <a:lnTo>
                    <a:pt x="100" y="29"/>
                  </a:lnTo>
                  <a:lnTo>
                    <a:pt x="100" y="29"/>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95" name="Freeform 170">
              <a:extLst>
                <a:ext uri="{FF2B5EF4-FFF2-40B4-BE49-F238E27FC236}">
                  <a16:creationId xmlns:a16="http://schemas.microsoft.com/office/drawing/2014/main" id="{5AEE22FB-CC92-4E4B-8130-737D34E41A0C}"/>
                </a:ext>
              </a:extLst>
            </p:cNvPr>
            <p:cNvSpPr>
              <a:spLocks noEditPoints="1"/>
            </p:cNvSpPr>
            <p:nvPr/>
          </p:nvSpPr>
          <p:spPr bwMode="auto">
            <a:xfrm>
              <a:off x="7124386" y="7465414"/>
              <a:ext cx="266700" cy="355600"/>
            </a:xfrm>
            <a:custGeom>
              <a:avLst/>
              <a:gdLst>
                <a:gd name="T0" fmla="*/ 168 w 168"/>
                <a:gd name="T1" fmla="*/ 183 h 224"/>
                <a:gd name="T2" fmla="*/ 167 w 168"/>
                <a:gd name="T3" fmla="*/ 191 h 224"/>
                <a:gd name="T4" fmla="*/ 154 w 168"/>
                <a:gd name="T5" fmla="*/ 206 h 224"/>
                <a:gd name="T6" fmla="*/ 131 w 168"/>
                <a:gd name="T7" fmla="*/ 217 h 224"/>
                <a:gd name="T8" fmla="*/ 102 w 168"/>
                <a:gd name="T9" fmla="*/ 223 h 224"/>
                <a:gd name="T10" fmla="*/ 84 w 168"/>
                <a:gd name="T11" fmla="*/ 224 h 224"/>
                <a:gd name="T12" fmla="*/ 53 w 168"/>
                <a:gd name="T13" fmla="*/ 221 h 224"/>
                <a:gd name="T14" fmla="*/ 25 w 168"/>
                <a:gd name="T15" fmla="*/ 212 h 224"/>
                <a:gd name="T16" fmla="*/ 7 w 168"/>
                <a:gd name="T17" fmla="*/ 199 h 224"/>
                <a:gd name="T18" fmla="*/ 2 w 168"/>
                <a:gd name="T19" fmla="*/ 187 h 224"/>
                <a:gd name="T20" fmla="*/ 0 w 168"/>
                <a:gd name="T21" fmla="*/ 41 h 224"/>
                <a:gd name="T22" fmla="*/ 2 w 168"/>
                <a:gd name="T23" fmla="*/ 37 h 224"/>
                <a:gd name="T24" fmla="*/ 7 w 168"/>
                <a:gd name="T25" fmla="*/ 26 h 224"/>
                <a:gd name="T26" fmla="*/ 25 w 168"/>
                <a:gd name="T27" fmla="*/ 12 h 224"/>
                <a:gd name="T28" fmla="*/ 53 w 168"/>
                <a:gd name="T29" fmla="*/ 4 h 224"/>
                <a:gd name="T30" fmla="*/ 84 w 168"/>
                <a:gd name="T31" fmla="*/ 0 h 224"/>
                <a:gd name="T32" fmla="*/ 102 w 168"/>
                <a:gd name="T33" fmla="*/ 1 h 224"/>
                <a:gd name="T34" fmla="*/ 131 w 168"/>
                <a:gd name="T35" fmla="*/ 7 h 224"/>
                <a:gd name="T36" fmla="*/ 154 w 168"/>
                <a:gd name="T37" fmla="*/ 19 h 224"/>
                <a:gd name="T38" fmla="*/ 167 w 168"/>
                <a:gd name="T39" fmla="*/ 33 h 224"/>
                <a:gd name="T40" fmla="*/ 168 w 168"/>
                <a:gd name="T41" fmla="*/ 41 h 224"/>
                <a:gd name="T42" fmla="*/ 84 w 168"/>
                <a:gd name="T43" fmla="*/ 70 h 224"/>
                <a:gd name="T44" fmla="*/ 97 w 168"/>
                <a:gd name="T45" fmla="*/ 70 h 224"/>
                <a:gd name="T46" fmla="*/ 117 w 168"/>
                <a:gd name="T47" fmla="*/ 66 h 224"/>
                <a:gd name="T48" fmla="*/ 134 w 168"/>
                <a:gd name="T49" fmla="*/ 58 h 224"/>
                <a:gd name="T50" fmla="*/ 142 w 168"/>
                <a:gd name="T51" fmla="*/ 48 h 224"/>
                <a:gd name="T52" fmla="*/ 143 w 168"/>
                <a:gd name="T53" fmla="*/ 41 h 224"/>
                <a:gd name="T54" fmla="*/ 139 w 168"/>
                <a:gd name="T55" fmla="*/ 30 h 224"/>
                <a:gd name="T56" fmla="*/ 127 w 168"/>
                <a:gd name="T57" fmla="*/ 22 h 224"/>
                <a:gd name="T58" fmla="*/ 108 w 168"/>
                <a:gd name="T59" fmla="*/ 15 h 224"/>
                <a:gd name="T60" fmla="*/ 84 w 168"/>
                <a:gd name="T61" fmla="*/ 12 h 224"/>
                <a:gd name="T62" fmla="*/ 73 w 168"/>
                <a:gd name="T63" fmla="*/ 14 h 224"/>
                <a:gd name="T64" fmla="*/ 51 w 168"/>
                <a:gd name="T65" fmla="*/ 18 h 224"/>
                <a:gd name="T66" fmla="*/ 36 w 168"/>
                <a:gd name="T67" fmla="*/ 26 h 224"/>
                <a:gd name="T68" fmla="*/ 27 w 168"/>
                <a:gd name="T69" fmla="*/ 36 h 224"/>
                <a:gd name="T70" fmla="*/ 25 w 168"/>
                <a:gd name="T71" fmla="*/ 41 h 224"/>
                <a:gd name="T72" fmla="*/ 31 w 168"/>
                <a:gd name="T73" fmla="*/ 54 h 224"/>
                <a:gd name="T74" fmla="*/ 43 w 168"/>
                <a:gd name="T75" fmla="*/ 62 h 224"/>
                <a:gd name="T76" fmla="*/ 62 w 168"/>
                <a:gd name="T77" fmla="*/ 69 h 224"/>
                <a:gd name="T78" fmla="*/ 84 w 168"/>
                <a:gd name="T79"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24">
                  <a:moveTo>
                    <a:pt x="168" y="183"/>
                  </a:moveTo>
                  <a:lnTo>
                    <a:pt x="168" y="183"/>
                  </a:lnTo>
                  <a:lnTo>
                    <a:pt x="168" y="187"/>
                  </a:lnTo>
                  <a:lnTo>
                    <a:pt x="167" y="191"/>
                  </a:lnTo>
                  <a:lnTo>
                    <a:pt x="161" y="199"/>
                  </a:lnTo>
                  <a:lnTo>
                    <a:pt x="154" y="206"/>
                  </a:lnTo>
                  <a:lnTo>
                    <a:pt x="143" y="212"/>
                  </a:lnTo>
                  <a:lnTo>
                    <a:pt x="131" y="217"/>
                  </a:lnTo>
                  <a:lnTo>
                    <a:pt x="117" y="221"/>
                  </a:lnTo>
                  <a:lnTo>
                    <a:pt x="102" y="223"/>
                  </a:lnTo>
                  <a:lnTo>
                    <a:pt x="84" y="224"/>
                  </a:lnTo>
                  <a:lnTo>
                    <a:pt x="84" y="224"/>
                  </a:lnTo>
                  <a:lnTo>
                    <a:pt x="68" y="223"/>
                  </a:lnTo>
                  <a:lnTo>
                    <a:pt x="53" y="221"/>
                  </a:lnTo>
                  <a:lnTo>
                    <a:pt x="38" y="217"/>
                  </a:lnTo>
                  <a:lnTo>
                    <a:pt x="25" y="212"/>
                  </a:lnTo>
                  <a:lnTo>
                    <a:pt x="16" y="206"/>
                  </a:lnTo>
                  <a:lnTo>
                    <a:pt x="7" y="199"/>
                  </a:lnTo>
                  <a:lnTo>
                    <a:pt x="3" y="191"/>
                  </a:lnTo>
                  <a:lnTo>
                    <a:pt x="2" y="187"/>
                  </a:lnTo>
                  <a:lnTo>
                    <a:pt x="0" y="183"/>
                  </a:lnTo>
                  <a:lnTo>
                    <a:pt x="0" y="41"/>
                  </a:lnTo>
                  <a:lnTo>
                    <a:pt x="0" y="41"/>
                  </a:lnTo>
                  <a:lnTo>
                    <a:pt x="2" y="37"/>
                  </a:lnTo>
                  <a:lnTo>
                    <a:pt x="3" y="33"/>
                  </a:lnTo>
                  <a:lnTo>
                    <a:pt x="7" y="26"/>
                  </a:lnTo>
                  <a:lnTo>
                    <a:pt x="16" y="19"/>
                  </a:lnTo>
                  <a:lnTo>
                    <a:pt x="25" y="12"/>
                  </a:lnTo>
                  <a:lnTo>
                    <a:pt x="38" y="7"/>
                  </a:lnTo>
                  <a:lnTo>
                    <a:pt x="53" y="4"/>
                  </a:lnTo>
                  <a:lnTo>
                    <a:pt x="68" y="1"/>
                  </a:lnTo>
                  <a:lnTo>
                    <a:pt x="84" y="0"/>
                  </a:lnTo>
                  <a:lnTo>
                    <a:pt x="84" y="0"/>
                  </a:lnTo>
                  <a:lnTo>
                    <a:pt x="102" y="1"/>
                  </a:lnTo>
                  <a:lnTo>
                    <a:pt x="117" y="4"/>
                  </a:lnTo>
                  <a:lnTo>
                    <a:pt x="131" y="7"/>
                  </a:lnTo>
                  <a:lnTo>
                    <a:pt x="143" y="12"/>
                  </a:lnTo>
                  <a:lnTo>
                    <a:pt x="154" y="19"/>
                  </a:lnTo>
                  <a:lnTo>
                    <a:pt x="161" y="26"/>
                  </a:lnTo>
                  <a:lnTo>
                    <a:pt x="167" y="33"/>
                  </a:lnTo>
                  <a:lnTo>
                    <a:pt x="168" y="37"/>
                  </a:lnTo>
                  <a:lnTo>
                    <a:pt x="168" y="41"/>
                  </a:lnTo>
                  <a:lnTo>
                    <a:pt x="168" y="183"/>
                  </a:lnTo>
                  <a:close/>
                  <a:moveTo>
                    <a:pt x="84" y="70"/>
                  </a:moveTo>
                  <a:lnTo>
                    <a:pt x="84" y="70"/>
                  </a:lnTo>
                  <a:lnTo>
                    <a:pt x="97" y="70"/>
                  </a:lnTo>
                  <a:lnTo>
                    <a:pt x="108" y="69"/>
                  </a:lnTo>
                  <a:lnTo>
                    <a:pt x="117" y="66"/>
                  </a:lnTo>
                  <a:lnTo>
                    <a:pt x="127" y="62"/>
                  </a:lnTo>
                  <a:lnTo>
                    <a:pt x="134" y="58"/>
                  </a:lnTo>
                  <a:lnTo>
                    <a:pt x="139" y="54"/>
                  </a:lnTo>
                  <a:lnTo>
                    <a:pt x="142" y="48"/>
                  </a:lnTo>
                  <a:lnTo>
                    <a:pt x="143" y="41"/>
                  </a:lnTo>
                  <a:lnTo>
                    <a:pt x="143" y="41"/>
                  </a:lnTo>
                  <a:lnTo>
                    <a:pt x="142" y="36"/>
                  </a:lnTo>
                  <a:lnTo>
                    <a:pt x="139" y="30"/>
                  </a:lnTo>
                  <a:lnTo>
                    <a:pt x="134" y="26"/>
                  </a:lnTo>
                  <a:lnTo>
                    <a:pt x="127" y="22"/>
                  </a:lnTo>
                  <a:lnTo>
                    <a:pt x="117" y="18"/>
                  </a:lnTo>
                  <a:lnTo>
                    <a:pt x="108" y="15"/>
                  </a:lnTo>
                  <a:lnTo>
                    <a:pt x="97" y="14"/>
                  </a:lnTo>
                  <a:lnTo>
                    <a:pt x="84" y="12"/>
                  </a:lnTo>
                  <a:lnTo>
                    <a:pt x="84" y="12"/>
                  </a:lnTo>
                  <a:lnTo>
                    <a:pt x="73" y="14"/>
                  </a:lnTo>
                  <a:lnTo>
                    <a:pt x="62" y="15"/>
                  </a:lnTo>
                  <a:lnTo>
                    <a:pt x="51" y="18"/>
                  </a:lnTo>
                  <a:lnTo>
                    <a:pt x="43" y="22"/>
                  </a:lnTo>
                  <a:lnTo>
                    <a:pt x="36" y="26"/>
                  </a:lnTo>
                  <a:lnTo>
                    <a:pt x="31" y="30"/>
                  </a:lnTo>
                  <a:lnTo>
                    <a:pt x="27" y="36"/>
                  </a:lnTo>
                  <a:lnTo>
                    <a:pt x="25" y="41"/>
                  </a:lnTo>
                  <a:lnTo>
                    <a:pt x="25" y="41"/>
                  </a:lnTo>
                  <a:lnTo>
                    <a:pt x="27" y="48"/>
                  </a:lnTo>
                  <a:lnTo>
                    <a:pt x="31" y="54"/>
                  </a:lnTo>
                  <a:lnTo>
                    <a:pt x="36" y="58"/>
                  </a:lnTo>
                  <a:lnTo>
                    <a:pt x="43" y="62"/>
                  </a:lnTo>
                  <a:lnTo>
                    <a:pt x="51" y="66"/>
                  </a:lnTo>
                  <a:lnTo>
                    <a:pt x="62" y="69"/>
                  </a:lnTo>
                  <a:lnTo>
                    <a:pt x="73" y="70"/>
                  </a:lnTo>
                  <a:lnTo>
                    <a:pt x="84" y="70"/>
                  </a:lnTo>
                  <a:lnTo>
                    <a:pt x="84" y="7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sp>
          <p:nvSpPr>
            <p:cNvPr id="96" name="Freeform 171">
              <a:extLst>
                <a:ext uri="{FF2B5EF4-FFF2-40B4-BE49-F238E27FC236}">
                  <a16:creationId xmlns:a16="http://schemas.microsoft.com/office/drawing/2014/main" id="{DF6B500D-A058-41AA-943A-A12500A418E8}"/>
                </a:ext>
              </a:extLst>
            </p:cNvPr>
            <p:cNvSpPr>
              <a:spLocks noEditPoints="1"/>
            </p:cNvSpPr>
            <p:nvPr/>
          </p:nvSpPr>
          <p:spPr bwMode="auto">
            <a:xfrm>
              <a:off x="6987861" y="7400327"/>
              <a:ext cx="187325" cy="250825"/>
            </a:xfrm>
            <a:custGeom>
              <a:avLst/>
              <a:gdLst>
                <a:gd name="T0" fmla="*/ 59 w 118"/>
                <a:gd name="T1" fmla="*/ 0 h 158"/>
                <a:gd name="T2" fmla="*/ 82 w 118"/>
                <a:gd name="T3" fmla="*/ 3 h 158"/>
                <a:gd name="T4" fmla="*/ 100 w 118"/>
                <a:gd name="T5" fmla="*/ 8 h 158"/>
                <a:gd name="T6" fmla="*/ 114 w 118"/>
                <a:gd name="T7" fmla="*/ 18 h 158"/>
                <a:gd name="T8" fmla="*/ 118 w 118"/>
                <a:gd name="T9" fmla="*/ 29 h 158"/>
                <a:gd name="T10" fmla="*/ 118 w 118"/>
                <a:gd name="T11" fmla="*/ 41 h 158"/>
                <a:gd name="T12" fmla="*/ 95 w 118"/>
                <a:gd name="T13" fmla="*/ 52 h 158"/>
                <a:gd name="T14" fmla="*/ 85 w 118"/>
                <a:gd name="T15" fmla="*/ 60 h 158"/>
                <a:gd name="T16" fmla="*/ 80 w 118"/>
                <a:gd name="T17" fmla="*/ 71 h 158"/>
                <a:gd name="T18" fmla="*/ 78 w 118"/>
                <a:gd name="T19" fmla="*/ 157 h 158"/>
                <a:gd name="T20" fmla="*/ 69 w 118"/>
                <a:gd name="T21" fmla="*/ 157 h 158"/>
                <a:gd name="T22" fmla="*/ 59 w 118"/>
                <a:gd name="T23" fmla="*/ 158 h 158"/>
                <a:gd name="T24" fmla="*/ 36 w 118"/>
                <a:gd name="T25" fmla="*/ 155 h 158"/>
                <a:gd name="T26" fmla="*/ 18 w 118"/>
                <a:gd name="T27" fmla="*/ 150 h 158"/>
                <a:gd name="T28" fmla="*/ 5 w 118"/>
                <a:gd name="T29" fmla="*/ 140 h 158"/>
                <a:gd name="T30" fmla="*/ 0 w 118"/>
                <a:gd name="T31" fmla="*/ 129 h 158"/>
                <a:gd name="T32" fmla="*/ 0 w 118"/>
                <a:gd name="T33" fmla="*/ 29 h 158"/>
                <a:gd name="T34" fmla="*/ 5 w 118"/>
                <a:gd name="T35" fmla="*/ 18 h 158"/>
                <a:gd name="T36" fmla="*/ 18 w 118"/>
                <a:gd name="T37" fmla="*/ 8 h 158"/>
                <a:gd name="T38" fmla="*/ 36 w 118"/>
                <a:gd name="T39" fmla="*/ 3 h 158"/>
                <a:gd name="T40" fmla="*/ 59 w 118"/>
                <a:gd name="T41" fmla="*/ 0 h 158"/>
                <a:gd name="T42" fmla="*/ 59 w 118"/>
                <a:gd name="T43" fmla="*/ 49 h 158"/>
                <a:gd name="T44" fmla="*/ 67 w 118"/>
                <a:gd name="T45" fmla="*/ 49 h 158"/>
                <a:gd name="T46" fmla="*/ 82 w 118"/>
                <a:gd name="T47" fmla="*/ 47 h 158"/>
                <a:gd name="T48" fmla="*/ 93 w 118"/>
                <a:gd name="T49" fmla="*/ 41 h 158"/>
                <a:gd name="T50" fmla="*/ 100 w 118"/>
                <a:gd name="T51" fmla="*/ 33 h 158"/>
                <a:gd name="T52" fmla="*/ 100 w 118"/>
                <a:gd name="T53" fmla="*/ 29 h 158"/>
                <a:gd name="T54" fmla="*/ 97 w 118"/>
                <a:gd name="T55" fmla="*/ 22 h 158"/>
                <a:gd name="T56" fmla="*/ 89 w 118"/>
                <a:gd name="T57" fmla="*/ 15 h 158"/>
                <a:gd name="T58" fmla="*/ 75 w 118"/>
                <a:gd name="T59" fmla="*/ 11 h 158"/>
                <a:gd name="T60" fmla="*/ 59 w 118"/>
                <a:gd name="T61" fmla="*/ 9 h 158"/>
                <a:gd name="T62" fmla="*/ 51 w 118"/>
                <a:gd name="T63" fmla="*/ 9 h 158"/>
                <a:gd name="T64" fmla="*/ 36 w 118"/>
                <a:gd name="T65" fmla="*/ 12 h 158"/>
                <a:gd name="T66" fmla="*/ 25 w 118"/>
                <a:gd name="T67" fmla="*/ 18 h 158"/>
                <a:gd name="T68" fmla="*/ 18 w 118"/>
                <a:gd name="T69" fmla="*/ 25 h 158"/>
                <a:gd name="T70" fmla="*/ 18 w 118"/>
                <a:gd name="T71" fmla="*/ 29 h 158"/>
                <a:gd name="T72" fmla="*/ 20 w 118"/>
                <a:gd name="T73" fmla="*/ 37 h 158"/>
                <a:gd name="T74" fmla="*/ 30 w 118"/>
                <a:gd name="T75" fmla="*/ 44 h 158"/>
                <a:gd name="T76" fmla="*/ 42 w 118"/>
                <a:gd name="T77" fmla="*/ 48 h 158"/>
                <a:gd name="T78" fmla="*/ 59 w 118"/>
                <a:gd name="T79" fmla="*/ 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58">
                  <a:moveTo>
                    <a:pt x="59" y="0"/>
                  </a:moveTo>
                  <a:lnTo>
                    <a:pt x="59" y="0"/>
                  </a:lnTo>
                  <a:lnTo>
                    <a:pt x="71" y="1"/>
                  </a:lnTo>
                  <a:lnTo>
                    <a:pt x="82" y="3"/>
                  </a:lnTo>
                  <a:lnTo>
                    <a:pt x="92" y="5"/>
                  </a:lnTo>
                  <a:lnTo>
                    <a:pt x="100" y="8"/>
                  </a:lnTo>
                  <a:lnTo>
                    <a:pt x="108" y="12"/>
                  </a:lnTo>
                  <a:lnTo>
                    <a:pt x="114" y="18"/>
                  </a:lnTo>
                  <a:lnTo>
                    <a:pt x="117" y="23"/>
                  </a:lnTo>
                  <a:lnTo>
                    <a:pt x="118" y="29"/>
                  </a:lnTo>
                  <a:lnTo>
                    <a:pt x="118" y="41"/>
                  </a:lnTo>
                  <a:lnTo>
                    <a:pt x="118" y="41"/>
                  </a:lnTo>
                  <a:lnTo>
                    <a:pt x="102" y="48"/>
                  </a:lnTo>
                  <a:lnTo>
                    <a:pt x="95" y="52"/>
                  </a:lnTo>
                  <a:lnTo>
                    <a:pt x="89" y="56"/>
                  </a:lnTo>
                  <a:lnTo>
                    <a:pt x="85" y="60"/>
                  </a:lnTo>
                  <a:lnTo>
                    <a:pt x="81" y="66"/>
                  </a:lnTo>
                  <a:lnTo>
                    <a:pt x="80" y="71"/>
                  </a:lnTo>
                  <a:lnTo>
                    <a:pt x="78" y="77"/>
                  </a:lnTo>
                  <a:lnTo>
                    <a:pt x="78" y="157"/>
                  </a:lnTo>
                  <a:lnTo>
                    <a:pt x="78" y="157"/>
                  </a:lnTo>
                  <a:lnTo>
                    <a:pt x="69" y="157"/>
                  </a:lnTo>
                  <a:lnTo>
                    <a:pt x="59" y="158"/>
                  </a:lnTo>
                  <a:lnTo>
                    <a:pt x="59" y="158"/>
                  </a:lnTo>
                  <a:lnTo>
                    <a:pt x="48" y="157"/>
                  </a:lnTo>
                  <a:lnTo>
                    <a:pt x="36" y="155"/>
                  </a:lnTo>
                  <a:lnTo>
                    <a:pt x="26" y="152"/>
                  </a:lnTo>
                  <a:lnTo>
                    <a:pt x="18" y="150"/>
                  </a:lnTo>
                  <a:lnTo>
                    <a:pt x="11" y="146"/>
                  </a:lnTo>
                  <a:lnTo>
                    <a:pt x="5" y="140"/>
                  </a:lnTo>
                  <a:lnTo>
                    <a:pt x="1" y="135"/>
                  </a:lnTo>
                  <a:lnTo>
                    <a:pt x="0" y="129"/>
                  </a:lnTo>
                  <a:lnTo>
                    <a:pt x="0" y="29"/>
                  </a:lnTo>
                  <a:lnTo>
                    <a:pt x="0" y="29"/>
                  </a:lnTo>
                  <a:lnTo>
                    <a:pt x="1" y="23"/>
                  </a:lnTo>
                  <a:lnTo>
                    <a:pt x="5" y="18"/>
                  </a:lnTo>
                  <a:lnTo>
                    <a:pt x="11" y="12"/>
                  </a:lnTo>
                  <a:lnTo>
                    <a:pt x="18" y="8"/>
                  </a:lnTo>
                  <a:lnTo>
                    <a:pt x="26" y="5"/>
                  </a:lnTo>
                  <a:lnTo>
                    <a:pt x="36" y="3"/>
                  </a:lnTo>
                  <a:lnTo>
                    <a:pt x="48" y="1"/>
                  </a:lnTo>
                  <a:lnTo>
                    <a:pt x="59" y="0"/>
                  </a:lnTo>
                  <a:lnTo>
                    <a:pt x="59" y="0"/>
                  </a:lnTo>
                  <a:close/>
                  <a:moveTo>
                    <a:pt x="59" y="49"/>
                  </a:moveTo>
                  <a:lnTo>
                    <a:pt x="59" y="49"/>
                  </a:lnTo>
                  <a:lnTo>
                    <a:pt x="67" y="49"/>
                  </a:lnTo>
                  <a:lnTo>
                    <a:pt x="75" y="48"/>
                  </a:lnTo>
                  <a:lnTo>
                    <a:pt x="82" y="47"/>
                  </a:lnTo>
                  <a:lnTo>
                    <a:pt x="89" y="44"/>
                  </a:lnTo>
                  <a:lnTo>
                    <a:pt x="93" y="41"/>
                  </a:lnTo>
                  <a:lnTo>
                    <a:pt x="97" y="37"/>
                  </a:lnTo>
                  <a:lnTo>
                    <a:pt x="100" y="33"/>
                  </a:lnTo>
                  <a:lnTo>
                    <a:pt x="100" y="29"/>
                  </a:lnTo>
                  <a:lnTo>
                    <a:pt x="100" y="29"/>
                  </a:lnTo>
                  <a:lnTo>
                    <a:pt x="100" y="25"/>
                  </a:lnTo>
                  <a:lnTo>
                    <a:pt x="97" y="22"/>
                  </a:lnTo>
                  <a:lnTo>
                    <a:pt x="93" y="18"/>
                  </a:lnTo>
                  <a:lnTo>
                    <a:pt x="89" y="15"/>
                  </a:lnTo>
                  <a:lnTo>
                    <a:pt x="82" y="12"/>
                  </a:lnTo>
                  <a:lnTo>
                    <a:pt x="75" y="11"/>
                  </a:lnTo>
                  <a:lnTo>
                    <a:pt x="67" y="9"/>
                  </a:lnTo>
                  <a:lnTo>
                    <a:pt x="59" y="9"/>
                  </a:lnTo>
                  <a:lnTo>
                    <a:pt x="59" y="9"/>
                  </a:lnTo>
                  <a:lnTo>
                    <a:pt x="51" y="9"/>
                  </a:lnTo>
                  <a:lnTo>
                    <a:pt x="42" y="11"/>
                  </a:lnTo>
                  <a:lnTo>
                    <a:pt x="36" y="12"/>
                  </a:lnTo>
                  <a:lnTo>
                    <a:pt x="30" y="15"/>
                  </a:lnTo>
                  <a:lnTo>
                    <a:pt x="25" y="18"/>
                  </a:lnTo>
                  <a:lnTo>
                    <a:pt x="20" y="22"/>
                  </a:lnTo>
                  <a:lnTo>
                    <a:pt x="18" y="25"/>
                  </a:lnTo>
                  <a:lnTo>
                    <a:pt x="18" y="29"/>
                  </a:lnTo>
                  <a:lnTo>
                    <a:pt x="18" y="29"/>
                  </a:lnTo>
                  <a:lnTo>
                    <a:pt x="18" y="33"/>
                  </a:lnTo>
                  <a:lnTo>
                    <a:pt x="20" y="37"/>
                  </a:lnTo>
                  <a:lnTo>
                    <a:pt x="25" y="41"/>
                  </a:lnTo>
                  <a:lnTo>
                    <a:pt x="30" y="44"/>
                  </a:lnTo>
                  <a:lnTo>
                    <a:pt x="36" y="47"/>
                  </a:lnTo>
                  <a:lnTo>
                    <a:pt x="42" y="48"/>
                  </a:lnTo>
                  <a:lnTo>
                    <a:pt x="51" y="49"/>
                  </a:lnTo>
                  <a:lnTo>
                    <a:pt x="59" y="49"/>
                  </a:lnTo>
                  <a:lnTo>
                    <a:pt x="59" y="49"/>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a:ea typeface="+mn-ea"/>
                <a:cs typeface="+mn-cs"/>
              </a:endParaRPr>
            </a:p>
          </p:txBody>
        </p:sp>
      </p:grpSp>
      <p:sp>
        <p:nvSpPr>
          <p:cNvPr id="97" name="TekstSylinder 96"/>
          <p:cNvSpPr txBox="1"/>
          <p:nvPr/>
        </p:nvSpPr>
        <p:spPr>
          <a:xfrm>
            <a:off x="9245697" y="5729481"/>
            <a:ext cx="132849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smtClean="0">
                <a:ln>
                  <a:noFill/>
                </a:ln>
                <a:solidFill>
                  <a:srgbClr val="1F497D">
                    <a:lumMod val="75000"/>
                  </a:srgbClr>
                </a:solidFill>
                <a:effectLst/>
                <a:uLnTx/>
                <a:uFillTx/>
                <a:latin typeface="Calibri"/>
                <a:ea typeface="+mn-ea"/>
                <a:cs typeface="+mn-cs"/>
              </a:rPr>
              <a:t>&lt;Navn&gt;, &lt;stilling&gt;,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smtClean="0">
                <a:ln>
                  <a:noFill/>
                </a:ln>
                <a:solidFill>
                  <a:srgbClr val="1F497D">
                    <a:lumMod val="75000"/>
                  </a:srgbClr>
                </a:solidFill>
                <a:effectLst/>
                <a:uLnTx/>
                <a:uFillTx/>
                <a:latin typeface="Calibri"/>
                <a:ea typeface="+mn-ea"/>
                <a:cs typeface="+mn-cs"/>
              </a:rPr>
              <a:t>&lt;avdeling&gt;, &lt;profesjon&gt; ...</a:t>
            </a:r>
            <a:endParaRPr kumimoji="0" lang="nb-NO" sz="9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11" name="TekstSylinder 10"/>
          <p:cNvSpPr txBox="1"/>
          <p:nvPr/>
        </p:nvSpPr>
        <p:spPr>
          <a:xfrm>
            <a:off x="-24680" y="3527430"/>
            <a:ext cx="134855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smtClean="0">
                <a:ln>
                  <a:noFill/>
                </a:ln>
                <a:solidFill>
                  <a:srgbClr val="002060"/>
                </a:solidFill>
                <a:effectLst/>
                <a:uLnTx/>
                <a:uFillTx/>
                <a:latin typeface="Calibri"/>
                <a:ea typeface="+mn-ea"/>
                <a:cs typeface="+mn-cs"/>
              </a:rPr>
              <a:t>Brukerorganisasjon</a:t>
            </a:r>
            <a:endParaRPr kumimoji="0" lang="nb-NO" sz="1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86" name="TekstSylinder 85"/>
          <p:cNvSpPr txBox="1"/>
          <p:nvPr/>
        </p:nvSpPr>
        <p:spPr>
          <a:xfrm>
            <a:off x="-24680" y="3815462"/>
            <a:ext cx="134855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002060"/>
                </a:solidFill>
                <a:effectLst/>
                <a:uLnTx/>
                <a:uFillTx/>
                <a:latin typeface="Calibri"/>
                <a:ea typeface="+mn-ea"/>
                <a:cs typeface="+mn-cs"/>
              </a:rPr>
              <a:t>Helseplattformen</a:t>
            </a:r>
          </a:p>
        </p:txBody>
      </p:sp>
      <p:sp>
        <p:nvSpPr>
          <p:cNvPr id="89" name="Likebent trekant 88"/>
          <p:cNvSpPr/>
          <p:nvPr/>
        </p:nvSpPr>
        <p:spPr>
          <a:xfrm rot="16722204">
            <a:off x="349307" y="4360066"/>
            <a:ext cx="349902" cy="30217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289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ktangel 19"/>
          <p:cNvSpPr/>
          <p:nvPr/>
        </p:nvSpPr>
        <p:spPr>
          <a:xfrm>
            <a:off x="12782" y="1196752"/>
            <a:ext cx="12179218" cy="269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kstSylinder 26"/>
          <p:cNvSpPr txBox="1"/>
          <p:nvPr/>
        </p:nvSpPr>
        <p:spPr>
          <a:xfrm rot="16200000">
            <a:off x="-689157" y="2344333"/>
            <a:ext cx="172630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prstClr val="black"/>
                </a:solidFill>
                <a:effectLst/>
                <a:uLnTx/>
                <a:uFillTx/>
                <a:latin typeface="Calibri" panose="020F0502020204030204"/>
                <a:ea typeface="+mn-ea"/>
                <a:cs typeface="+mn-cs"/>
              </a:rPr>
              <a:t>OPPRETTELSE AV BRUKER</a:t>
            </a:r>
            <a:endPar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 name="Gruppe 28"/>
          <p:cNvGrpSpPr/>
          <p:nvPr/>
        </p:nvGrpSpPr>
        <p:grpSpPr>
          <a:xfrm>
            <a:off x="739015" y="2515697"/>
            <a:ext cx="10713970" cy="1183670"/>
            <a:chOff x="506237" y="2515697"/>
            <a:chExt cx="10713970" cy="1183670"/>
          </a:xfrm>
          <a:noFill/>
        </p:grpSpPr>
        <p:sp>
          <p:nvSpPr>
            <p:cNvPr id="2" name="TekstSylinder 1"/>
            <p:cNvSpPr txBox="1"/>
            <p:nvPr/>
          </p:nvSpPr>
          <p:spPr>
            <a:xfrm>
              <a:off x="506237" y="2772271"/>
              <a:ext cx="1863256" cy="73866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Petter er nyansatt </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som sykepleier på </a:t>
              </a:r>
              <a:r>
                <a:rPr kumimoji="0" lang="nb-NO" sz="1050" b="0" i="0" u="none" strike="noStrike" kern="1200" cap="none" spc="0" normalizeH="0" baseline="0" noProof="0" dirty="0" err="1" smtClean="0">
                  <a:ln>
                    <a:noFill/>
                  </a:ln>
                  <a:solidFill>
                    <a:prstClr val="black"/>
                  </a:solidFill>
                  <a:effectLst/>
                  <a:uLnTx/>
                  <a:uFillTx/>
                  <a:latin typeface="Calibri" panose="020F0502020204030204"/>
                  <a:ea typeface="+mn-ea"/>
                  <a:cs typeface="+mn-cs"/>
                </a:rPr>
                <a:t>Ilsvika</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sykehjem, og trenger tilgang til sykehjemmets journalsystem</a:t>
              </a:r>
              <a:endParaRPr kumimoji="0" lang="nb-NO"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Bild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573543" flipV="1">
              <a:off x="2307027" y="2643255"/>
              <a:ext cx="1056112" cy="1056112"/>
            </a:xfrm>
            <a:prstGeom prst="rect">
              <a:avLst/>
            </a:prstGeom>
            <a:grpFill/>
          </p:spPr>
        </p:pic>
        <p:sp>
          <p:nvSpPr>
            <p:cNvPr id="28" name="TekstSylinder 27"/>
            <p:cNvSpPr txBox="1"/>
            <p:nvPr/>
          </p:nvSpPr>
          <p:spPr>
            <a:xfrm>
              <a:off x="3357220" y="2772271"/>
              <a:ext cx="1931294" cy="90024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Petters personalia, organisasjon, stilling og lønn- og funksjonskode </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legges inn i </a:t>
              </a:r>
              <a:r>
                <a:rPr kumimoji="0" lang="nb-NO" sz="1050" b="1" i="0" u="none" strike="noStrike" kern="1200" cap="none" spc="0" normalizeH="0" baseline="0" noProof="0" dirty="0" err="1" smtClean="0">
                  <a:ln>
                    <a:noFill/>
                  </a:ln>
                  <a:solidFill>
                    <a:prstClr val="black"/>
                  </a:solidFill>
                  <a:effectLst/>
                  <a:uLnTx/>
                  <a:uFillTx/>
                  <a:latin typeface="Calibri" panose="020F0502020204030204"/>
                  <a:ea typeface="+mn-ea"/>
                  <a:cs typeface="+mn-cs"/>
                </a:rPr>
                <a:t>BlueGarden</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og</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 turnus for Petter kan opprettes i GAT</a:t>
              </a:r>
              <a:endParaRPr kumimoji="0" lang="nb-NO"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Bild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92058">
              <a:off x="5267447" y="2515697"/>
              <a:ext cx="1062524" cy="1062524"/>
            </a:xfrm>
            <a:prstGeom prst="rect">
              <a:avLst/>
            </a:prstGeom>
            <a:grpFill/>
          </p:spPr>
        </p:pic>
        <p:sp>
          <p:nvSpPr>
            <p:cNvPr id="32" name="TekstSylinder 31"/>
            <p:cNvSpPr txBox="1"/>
            <p:nvPr/>
          </p:nvSpPr>
          <p:spPr>
            <a:xfrm>
              <a:off x="6323947" y="2780222"/>
              <a:ext cx="1931294" cy="90024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Brukerinformasjonen</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fra GAT og </a:t>
              </a:r>
              <a:r>
                <a:rPr kumimoji="0" lang="nb-NO" sz="1050" b="0" i="0" u="none" strike="noStrike" kern="1200" cap="none" spc="0" normalizeH="0" baseline="0" noProof="0" dirty="0" err="1" smtClean="0">
                  <a:ln>
                    <a:noFill/>
                  </a:ln>
                  <a:solidFill>
                    <a:prstClr val="black"/>
                  </a:solidFill>
                  <a:effectLst/>
                  <a:uLnTx/>
                  <a:uFillTx/>
                  <a:latin typeface="Calibri" panose="020F0502020204030204"/>
                  <a:ea typeface="+mn-ea"/>
                  <a:cs typeface="+mn-cs"/>
                </a:rPr>
                <a:t>BlueGarden</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overføres til IGI </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via ESB, i tillegg til data fra nasjonale registre (FREG, AR, HPR)</a:t>
              </a:r>
              <a:endParaRPr kumimoji="0" lang="nb-NO"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Bild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573543" flipV="1">
              <a:off x="8295239" y="2606110"/>
              <a:ext cx="1056112" cy="1056112"/>
            </a:xfrm>
            <a:prstGeom prst="rect">
              <a:avLst/>
            </a:prstGeom>
            <a:grpFill/>
          </p:spPr>
        </p:pic>
        <p:sp>
          <p:nvSpPr>
            <p:cNvPr id="34" name="TekstSylinder 33"/>
            <p:cNvSpPr txBox="1"/>
            <p:nvPr/>
          </p:nvSpPr>
          <p:spPr>
            <a:xfrm>
              <a:off x="9288913" y="2772271"/>
              <a:ext cx="1931294" cy="73866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IGI gir tilgang</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til Helseplattformen, og oppretter en EMP-</a:t>
              </a:r>
              <a:r>
                <a:rPr kumimoji="0" lang="nb-NO" sz="1050" b="0" i="0" u="none" strike="noStrike" kern="1200" cap="none" spc="0" normalizeH="0" baseline="0" noProof="0" dirty="0" err="1" smtClean="0">
                  <a:ln>
                    <a:noFill/>
                  </a:ln>
                  <a:solidFill>
                    <a:prstClr val="black"/>
                  </a:solidFill>
                  <a:effectLst/>
                  <a:uLnTx/>
                  <a:uFillTx/>
                  <a:latin typeface="Calibri" panose="020F0502020204030204"/>
                  <a:ea typeface="+mn-ea"/>
                  <a:cs typeface="+mn-cs"/>
                </a:rPr>
                <a:t>record</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(brukerprofil) og en SER-</a:t>
              </a:r>
              <a:r>
                <a:rPr kumimoji="0" lang="nb-NO" sz="1050" b="0" i="0" u="none" strike="noStrike" kern="1200" cap="none" spc="0" normalizeH="0" baseline="0" noProof="0" dirty="0" err="1" smtClean="0">
                  <a:ln>
                    <a:noFill/>
                  </a:ln>
                  <a:solidFill>
                    <a:prstClr val="black"/>
                  </a:solidFill>
                  <a:effectLst/>
                  <a:uLnTx/>
                  <a:uFillTx/>
                  <a:latin typeface="Calibri" panose="020F0502020204030204"/>
                  <a:ea typeface="+mn-ea"/>
                  <a:cs typeface="+mn-cs"/>
                </a:rPr>
                <a:t>record</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(klinisk tilgang)</a:t>
              </a:r>
              <a:endParaRPr kumimoji="0" lang="nb-NO"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ekstSylinder 34"/>
          <p:cNvSpPr txBox="1"/>
          <p:nvPr/>
        </p:nvSpPr>
        <p:spPr>
          <a:xfrm rot="16200000">
            <a:off x="-689157" y="5015493"/>
            <a:ext cx="17263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prstClr val="black"/>
                </a:solidFill>
                <a:effectLst/>
                <a:uLnTx/>
                <a:uFillTx/>
                <a:latin typeface="Calibri" panose="020F0502020204030204"/>
                <a:ea typeface="+mn-ea"/>
                <a:cs typeface="+mn-cs"/>
              </a:rPr>
              <a:t>BRUKERRETTIGHETER</a:t>
            </a:r>
            <a:endPar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Sylinder 37"/>
          <p:cNvSpPr txBox="1"/>
          <p:nvPr/>
        </p:nvSpPr>
        <p:spPr>
          <a:xfrm>
            <a:off x="477106" y="5354374"/>
            <a:ext cx="1696282"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Petter får tildelt templaten </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HP IP KOMMUNAL SYKEPLEIER TEMPLATE</a:t>
            </a:r>
            <a:endParaRPr kumimoji="0" lang="nb-NO"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Sylinder 38"/>
          <p:cNvSpPr txBox="1"/>
          <p:nvPr/>
        </p:nvSpPr>
        <p:spPr>
          <a:xfrm>
            <a:off x="5163970" y="5253297"/>
            <a:ext cx="1641878" cy="9002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Petter har </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tilgang til journalene til pasientene på sin behandlingsenhet, </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utenom informasjon som er markert som sensitiv</a:t>
            </a:r>
            <a:endParaRPr kumimoji="0" lang="nb-NO"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kstSylinder 39"/>
          <p:cNvSpPr txBox="1"/>
          <p:nvPr/>
        </p:nvSpPr>
        <p:spPr>
          <a:xfrm>
            <a:off x="7230836" y="5209906"/>
            <a:ext cx="1889046" cy="9002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Petter kan søke etter pasientjournaler som ikke er tilknyttet behandlingsenheten, og </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få/ikke få innsyn gjennom break </a:t>
            </a:r>
            <a:r>
              <a:rPr kumimoji="0" lang="nb-NO" sz="105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 glass</a:t>
            </a:r>
            <a:endPar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41" name="TekstSylinder 40"/>
          <p:cNvSpPr txBox="1"/>
          <p:nvPr/>
        </p:nvSpPr>
        <p:spPr>
          <a:xfrm>
            <a:off x="9629822" y="5209906"/>
            <a:ext cx="2017408" cy="9002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Petter kan </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se kontakter/besøk fra sykehus og fastleger</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nb-NO" sz="105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nnsyn gis gjennom break </a:t>
            </a:r>
            <a:r>
              <a:rPr kumimoji="0" lang="nb-NO" sz="1050" b="0"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glass og ev. behov for å oppgi gyldig begrunnelse for innsyn</a:t>
            </a:r>
          </a:p>
        </p:txBody>
      </p:sp>
      <p:sp>
        <p:nvSpPr>
          <p:cNvPr id="43" name="Freeform 230">
            <a:extLst>
              <a:ext uri="{FF2B5EF4-FFF2-40B4-BE49-F238E27FC236}">
                <a16:creationId xmlns:a16="http://schemas.microsoft.com/office/drawing/2014/main" id="{1F510AD5-8B06-40C0-AA1F-9D8933D2963A}"/>
              </a:ext>
            </a:extLst>
          </p:cNvPr>
          <p:cNvSpPr>
            <a:spLocks noEditPoints="1"/>
          </p:cNvSpPr>
          <p:nvPr/>
        </p:nvSpPr>
        <p:spPr bwMode="auto">
          <a:xfrm>
            <a:off x="990824" y="4296603"/>
            <a:ext cx="668846" cy="724284"/>
          </a:xfrm>
          <a:custGeom>
            <a:avLst/>
            <a:gdLst>
              <a:gd name="T0" fmla="*/ 116 w 1206"/>
              <a:gd name="T1" fmla="*/ 0 h 1221"/>
              <a:gd name="T2" fmla="*/ 0 w 1206"/>
              <a:gd name="T3" fmla="*/ 1106 h 1221"/>
              <a:gd name="T4" fmla="*/ 1091 w 1206"/>
              <a:gd name="T5" fmla="*/ 1221 h 1221"/>
              <a:gd name="T6" fmla="*/ 1206 w 1206"/>
              <a:gd name="T7" fmla="*/ 115 h 1221"/>
              <a:gd name="T8" fmla="*/ 637 w 1206"/>
              <a:gd name="T9" fmla="*/ 204 h 1221"/>
              <a:gd name="T10" fmla="*/ 901 w 1206"/>
              <a:gd name="T11" fmla="*/ 204 h 1221"/>
              <a:gd name="T12" fmla="*/ 1068 w 1206"/>
              <a:gd name="T13" fmla="*/ 238 h 1221"/>
              <a:gd name="T14" fmla="*/ 901 w 1206"/>
              <a:gd name="T15" fmla="*/ 272 h 1221"/>
              <a:gd name="T16" fmla="*/ 637 w 1206"/>
              <a:gd name="T17" fmla="*/ 272 h 1221"/>
              <a:gd name="T18" fmla="*/ 637 w 1206"/>
              <a:gd name="T19" fmla="*/ 204 h 1221"/>
              <a:gd name="T20" fmla="*/ 773 w 1206"/>
              <a:gd name="T21" fmla="*/ 382 h 1221"/>
              <a:gd name="T22" fmla="*/ 1037 w 1206"/>
              <a:gd name="T23" fmla="*/ 382 h 1221"/>
              <a:gd name="T24" fmla="*/ 1037 w 1206"/>
              <a:gd name="T25" fmla="*/ 449 h 1221"/>
              <a:gd name="T26" fmla="*/ 773 w 1206"/>
              <a:gd name="T27" fmla="*/ 449 h 1221"/>
              <a:gd name="T28" fmla="*/ 606 w 1206"/>
              <a:gd name="T29" fmla="*/ 416 h 1221"/>
              <a:gd name="T30" fmla="*/ 637 w 1206"/>
              <a:gd name="T31" fmla="*/ 557 h 1221"/>
              <a:gd name="T32" fmla="*/ 901 w 1206"/>
              <a:gd name="T33" fmla="*/ 557 h 1221"/>
              <a:gd name="T34" fmla="*/ 1068 w 1206"/>
              <a:gd name="T35" fmla="*/ 591 h 1221"/>
              <a:gd name="T36" fmla="*/ 901 w 1206"/>
              <a:gd name="T37" fmla="*/ 625 h 1221"/>
              <a:gd name="T38" fmla="*/ 637 w 1206"/>
              <a:gd name="T39" fmla="*/ 625 h 1221"/>
              <a:gd name="T40" fmla="*/ 637 w 1206"/>
              <a:gd name="T41" fmla="*/ 557 h 1221"/>
              <a:gd name="T42" fmla="*/ 146 w 1206"/>
              <a:gd name="T43" fmla="*/ 503 h 1221"/>
              <a:gd name="T44" fmla="*/ 284 w 1206"/>
              <a:gd name="T45" fmla="*/ 432 h 1221"/>
              <a:gd name="T46" fmla="*/ 288 w 1206"/>
              <a:gd name="T47" fmla="*/ 400 h 1221"/>
              <a:gd name="T48" fmla="*/ 264 w 1206"/>
              <a:gd name="T49" fmla="*/ 341 h 1221"/>
              <a:gd name="T50" fmla="*/ 259 w 1206"/>
              <a:gd name="T51" fmla="*/ 342 h 1221"/>
              <a:gd name="T52" fmla="*/ 250 w 1206"/>
              <a:gd name="T53" fmla="*/ 300 h 1221"/>
              <a:gd name="T54" fmla="*/ 255 w 1206"/>
              <a:gd name="T55" fmla="*/ 294 h 1221"/>
              <a:gd name="T56" fmla="*/ 318 w 1206"/>
              <a:gd name="T57" fmla="*/ 192 h 1221"/>
              <a:gd name="T58" fmla="*/ 337 w 1206"/>
              <a:gd name="T59" fmla="*/ 190 h 1221"/>
              <a:gd name="T60" fmla="*/ 356 w 1206"/>
              <a:gd name="T61" fmla="*/ 192 h 1221"/>
              <a:gd name="T62" fmla="*/ 419 w 1206"/>
              <a:gd name="T63" fmla="*/ 294 h 1221"/>
              <a:gd name="T64" fmla="*/ 425 w 1206"/>
              <a:gd name="T65" fmla="*/ 300 h 1221"/>
              <a:gd name="T66" fmla="*/ 416 w 1206"/>
              <a:gd name="T67" fmla="*/ 342 h 1221"/>
              <a:gd name="T68" fmla="*/ 410 w 1206"/>
              <a:gd name="T69" fmla="*/ 341 h 1221"/>
              <a:gd name="T70" fmla="*/ 386 w 1206"/>
              <a:gd name="T71" fmla="*/ 400 h 1221"/>
              <a:gd name="T72" fmla="*/ 390 w 1206"/>
              <a:gd name="T73" fmla="*/ 432 h 1221"/>
              <a:gd name="T74" fmla="*/ 528 w 1206"/>
              <a:gd name="T75" fmla="*/ 503 h 1221"/>
              <a:gd name="T76" fmla="*/ 516 w 1206"/>
              <a:gd name="T77" fmla="*/ 611 h 1221"/>
              <a:gd name="T78" fmla="*/ 337 w 1206"/>
              <a:gd name="T79" fmla="*/ 641 h 1221"/>
              <a:gd name="T80" fmla="*/ 159 w 1206"/>
              <a:gd name="T81" fmla="*/ 611 h 1221"/>
              <a:gd name="T82" fmla="*/ 1037 w 1206"/>
              <a:gd name="T83" fmla="*/ 1031 h 1221"/>
              <a:gd name="T84" fmla="*/ 317 w 1206"/>
              <a:gd name="T85" fmla="*/ 1031 h 1221"/>
              <a:gd name="T86" fmla="*/ 136 w 1206"/>
              <a:gd name="T87" fmla="*/ 1000 h 1221"/>
              <a:gd name="T88" fmla="*/ 317 w 1206"/>
              <a:gd name="T89" fmla="*/ 969 h 1221"/>
              <a:gd name="T90" fmla="*/ 1037 w 1206"/>
              <a:gd name="T91" fmla="*/ 969 h 1221"/>
              <a:gd name="T92" fmla="*/ 1037 w 1206"/>
              <a:gd name="T93" fmla="*/ 1031 h 1221"/>
              <a:gd name="T94" fmla="*/ 889 w 1206"/>
              <a:gd name="T95" fmla="*/ 823 h 1221"/>
              <a:gd name="T96" fmla="*/ 170 w 1206"/>
              <a:gd name="T97" fmla="*/ 823 h 1221"/>
              <a:gd name="T98" fmla="*/ 170 w 1206"/>
              <a:gd name="T99" fmla="*/ 761 h 1221"/>
              <a:gd name="T100" fmla="*/ 889 w 1206"/>
              <a:gd name="T101" fmla="*/ 761 h 1221"/>
              <a:gd name="T102" fmla="*/ 1070 w 1206"/>
              <a:gd name="T103" fmla="*/ 792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6" h="1221">
                <a:moveTo>
                  <a:pt x="1091" y="0"/>
                </a:moveTo>
                <a:cubicBezTo>
                  <a:pt x="116" y="0"/>
                  <a:pt x="116" y="0"/>
                  <a:pt x="116" y="0"/>
                </a:cubicBezTo>
                <a:cubicBezTo>
                  <a:pt x="52" y="0"/>
                  <a:pt x="0" y="51"/>
                  <a:pt x="0" y="115"/>
                </a:cubicBezTo>
                <a:cubicBezTo>
                  <a:pt x="0" y="1106"/>
                  <a:pt x="0" y="1106"/>
                  <a:pt x="0" y="1106"/>
                </a:cubicBezTo>
                <a:cubicBezTo>
                  <a:pt x="0" y="1169"/>
                  <a:pt x="52" y="1221"/>
                  <a:pt x="116" y="1221"/>
                </a:cubicBezTo>
                <a:cubicBezTo>
                  <a:pt x="1091" y="1221"/>
                  <a:pt x="1091" y="1221"/>
                  <a:pt x="1091" y="1221"/>
                </a:cubicBezTo>
                <a:cubicBezTo>
                  <a:pt x="1155" y="1221"/>
                  <a:pt x="1206" y="1169"/>
                  <a:pt x="1206" y="1106"/>
                </a:cubicBezTo>
                <a:cubicBezTo>
                  <a:pt x="1206" y="115"/>
                  <a:pt x="1206" y="115"/>
                  <a:pt x="1206" y="115"/>
                </a:cubicBezTo>
                <a:cubicBezTo>
                  <a:pt x="1206" y="51"/>
                  <a:pt x="1155" y="0"/>
                  <a:pt x="1091" y="0"/>
                </a:cubicBezTo>
                <a:close/>
                <a:moveTo>
                  <a:pt x="637" y="204"/>
                </a:moveTo>
                <a:cubicBezTo>
                  <a:pt x="773" y="204"/>
                  <a:pt x="773" y="204"/>
                  <a:pt x="773" y="204"/>
                </a:cubicBezTo>
                <a:cubicBezTo>
                  <a:pt x="901" y="204"/>
                  <a:pt x="901" y="204"/>
                  <a:pt x="901" y="204"/>
                </a:cubicBezTo>
                <a:cubicBezTo>
                  <a:pt x="1037" y="204"/>
                  <a:pt x="1037" y="204"/>
                  <a:pt x="1037" y="204"/>
                </a:cubicBezTo>
                <a:cubicBezTo>
                  <a:pt x="1054" y="204"/>
                  <a:pt x="1068" y="220"/>
                  <a:pt x="1068" y="238"/>
                </a:cubicBezTo>
                <a:cubicBezTo>
                  <a:pt x="1068" y="257"/>
                  <a:pt x="1054" y="272"/>
                  <a:pt x="1037" y="272"/>
                </a:cubicBezTo>
                <a:cubicBezTo>
                  <a:pt x="901" y="272"/>
                  <a:pt x="901" y="272"/>
                  <a:pt x="901" y="272"/>
                </a:cubicBezTo>
                <a:cubicBezTo>
                  <a:pt x="773" y="272"/>
                  <a:pt x="773" y="272"/>
                  <a:pt x="773" y="272"/>
                </a:cubicBezTo>
                <a:cubicBezTo>
                  <a:pt x="637" y="272"/>
                  <a:pt x="637" y="272"/>
                  <a:pt x="637" y="272"/>
                </a:cubicBezTo>
                <a:cubicBezTo>
                  <a:pt x="620" y="272"/>
                  <a:pt x="606" y="257"/>
                  <a:pt x="606" y="238"/>
                </a:cubicBezTo>
                <a:cubicBezTo>
                  <a:pt x="606" y="220"/>
                  <a:pt x="620" y="204"/>
                  <a:pt x="637" y="204"/>
                </a:cubicBezTo>
                <a:close/>
                <a:moveTo>
                  <a:pt x="637" y="382"/>
                </a:moveTo>
                <a:cubicBezTo>
                  <a:pt x="773" y="382"/>
                  <a:pt x="773" y="382"/>
                  <a:pt x="773" y="382"/>
                </a:cubicBezTo>
                <a:cubicBezTo>
                  <a:pt x="901" y="382"/>
                  <a:pt x="901" y="382"/>
                  <a:pt x="901" y="382"/>
                </a:cubicBezTo>
                <a:cubicBezTo>
                  <a:pt x="1037" y="382"/>
                  <a:pt x="1037" y="382"/>
                  <a:pt x="1037" y="382"/>
                </a:cubicBezTo>
                <a:cubicBezTo>
                  <a:pt x="1054" y="382"/>
                  <a:pt x="1068" y="397"/>
                  <a:pt x="1068" y="416"/>
                </a:cubicBezTo>
                <a:cubicBezTo>
                  <a:pt x="1068" y="434"/>
                  <a:pt x="1054" y="449"/>
                  <a:pt x="1037" y="449"/>
                </a:cubicBezTo>
                <a:cubicBezTo>
                  <a:pt x="901" y="449"/>
                  <a:pt x="901" y="449"/>
                  <a:pt x="901" y="449"/>
                </a:cubicBezTo>
                <a:cubicBezTo>
                  <a:pt x="773" y="449"/>
                  <a:pt x="773" y="449"/>
                  <a:pt x="773" y="449"/>
                </a:cubicBezTo>
                <a:cubicBezTo>
                  <a:pt x="637" y="449"/>
                  <a:pt x="637" y="449"/>
                  <a:pt x="637" y="449"/>
                </a:cubicBezTo>
                <a:cubicBezTo>
                  <a:pt x="620" y="449"/>
                  <a:pt x="606" y="434"/>
                  <a:pt x="606" y="416"/>
                </a:cubicBezTo>
                <a:cubicBezTo>
                  <a:pt x="606" y="397"/>
                  <a:pt x="620" y="382"/>
                  <a:pt x="637" y="382"/>
                </a:cubicBezTo>
                <a:close/>
                <a:moveTo>
                  <a:pt x="637" y="557"/>
                </a:moveTo>
                <a:cubicBezTo>
                  <a:pt x="773" y="557"/>
                  <a:pt x="773" y="557"/>
                  <a:pt x="773" y="557"/>
                </a:cubicBezTo>
                <a:cubicBezTo>
                  <a:pt x="901" y="557"/>
                  <a:pt x="901" y="557"/>
                  <a:pt x="901" y="557"/>
                </a:cubicBezTo>
                <a:cubicBezTo>
                  <a:pt x="1037" y="557"/>
                  <a:pt x="1037" y="557"/>
                  <a:pt x="1037" y="557"/>
                </a:cubicBezTo>
                <a:cubicBezTo>
                  <a:pt x="1054" y="557"/>
                  <a:pt x="1068" y="572"/>
                  <a:pt x="1068" y="591"/>
                </a:cubicBezTo>
                <a:cubicBezTo>
                  <a:pt x="1068" y="609"/>
                  <a:pt x="1054" y="625"/>
                  <a:pt x="1037" y="625"/>
                </a:cubicBezTo>
                <a:cubicBezTo>
                  <a:pt x="901" y="625"/>
                  <a:pt x="901" y="625"/>
                  <a:pt x="901" y="625"/>
                </a:cubicBezTo>
                <a:cubicBezTo>
                  <a:pt x="773" y="625"/>
                  <a:pt x="773" y="625"/>
                  <a:pt x="773" y="625"/>
                </a:cubicBezTo>
                <a:cubicBezTo>
                  <a:pt x="637" y="625"/>
                  <a:pt x="637" y="625"/>
                  <a:pt x="637" y="625"/>
                </a:cubicBezTo>
                <a:cubicBezTo>
                  <a:pt x="620" y="625"/>
                  <a:pt x="606" y="609"/>
                  <a:pt x="606" y="591"/>
                </a:cubicBezTo>
                <a:cubicBezTo>
                  <a:pt x="606" y="572"/>
                  <a:pt x="620" y="557"/>
                  <a:pt x="637" y="557"/>
                </a:cubicBezTo>
                <a:close/>
                <a:moveTo>
                  <a:pt x="136" y="582"/>
                </a:moveTo>
                <a:cubicBezTo>
                  <a:pt x="138" y="525"/>
                  <a:pt x="143" y="512"/>
                  <a:pt x="146" y="503"/>
                </a:cubicBezTo>
                <a:cubicBezTo>
                  <a:pt x="148" y="500"/>
                  <a:pt x="148" y="476"/>
                  <a:pt x="188" y="461"/>
                </a:cubicBezTo>
                <a:cubicBezTo>
                  <a:pt x="217" y="449"/>
                  <a:pt x="256" y="451"/>
                  <a:pt x="284" y="432"/>
                </a:cubicBezTo>
                <a:cubicBezTo>
                  <a:pt x="285" y="428"/>
                  <a:pt x="286" y="424"/>
                  <a:pt x="287" y="420"/>
                </a:cubicBezTo>
                <a:cubicBezTo>
                  <a:pt x="287" y="413"/>
                  <a:pt x="288" y="407"/>
                  <a:pt x="288" y="400"/>
                </a:cubicBezTo>
                <a:cubicBezTo>
                  <a:pt x="284" y="391"/>
                  <a:pt x="279" y="381"/>
                  <a:pt x="274" y="368"/>
                </a:cubicBezTo>
                <a:cubicBezTo>
                  <a:pt x="270" y="359"/>
                  <a:pt x="267" y="350"/>
                  <a:pt x="264" y="341"/>
                </a:cubicBezTo>
                <a:cubicBezTo>
                  <a:pt x="263" y="342"/>
                  <a:pt x="263" y="342"/>
                  <a:pt x="262" y="342"/>
                </a:cubicBezTo>
                <a:cubicBezTo>
                  <a:pt x="259" y="342"/>
                  <a:pt x="259" y="342"/>
                  <a:pt x="259" y="342"/>
                </a:cubicBezTo>
                <a:cubicBezTo>
                  <a:pt x="256" y="343"/>
                  <a:pt x="253" y="340"/>
                  <a:pt x="253" y="336"/>
                </a:cubicBezTo>
                <a:cubicBezTo>
                  <a:pt x="250" y="300"/>
                  <a:pt x="250" y="300"/>
                  <a:pt x="250" y="300"/>
                </a:cubicBezTo>
                <a:cubicBezTo>
                  <a:pt x="250" y="297"/>
                  <a:pt x="252" y="294"/>
                  <a:pt x="255" y="294"/>
                </a:cubicBezTo>
                <a:cubicBezTo>
                  <a:pt x="255" y="294"/>
                  <a:pt x="255" y="294"/>
                  <a:pt x="255" y="294"/>
                </a:cubicBezTo>
                <a:cubicBezTo>
                  <a:pt x="253" y="256"/>
                  <a:pt x="260" y="238"/>
                  <a:pt x="260" y="238"/>
                </a:cubicBezTo>
                <a:cubicBezTo>
                  <a:pt x="260" y="238"/>
                  <a:pt x="274" y="201"/>
                  <a:pt x="318" y="192"/>
                </a:cubicBezTo>
                <a:cubicBezTo>
                  <a:pt x="325" y="191"/>
                  <a:pt x="332" y="190"/>
                  <a:pt x="337" y="190"/>
                </a:cubicBezTo>
                <a:cubicBezTo>
                  <a:pt x="337" y="190"/>
                  <a:pt x="337" y="190"/>
                  <a:pt x="337" y="190"/>
                </a:cubicBezTo>
                <a:cubicBezTo>
                  <a:pt x="337" y="190"/>
                  <a:pt x="337" y="190"/>
                  <a:pt x="337" y="190"/>
                </a:cubicBezTo>
                <a:cubicBezTo>
                  <a:pt x="343" y="190"/>
                  <a:pt x="349" y="191"/>
                  <a:pt x="356" y="192"/>
                </a:cubicBezTo>
                <a:cubicBezTo>
                  <a:pt x="401" y="201"/>
                  <a:pt x="415" y="238"/>
                  <a:pt x="415" y="238"/>
                </a:cubicBezTo>
                <a:cubicBezTo>
                  <a:pt x="415" y="238"/>
                  <a:pt x="422" y="256"/>
                  <a:pt x="419" y="294"/>
                </a:cubicBezTo>
                <a:cubicBezTo>
                  <a:pt x="420" y="294"/>
                  <a:pt x="420" y="294"/>
                  <a:pt x="420" y="294"/>
                </a:cubicBezTo>
                <a:cubicBezTo>
                  <a:pt x="423" y="294"/>
                  <a:pt x="425" y="297"/>
                  <a:pt x="425" y="300"/>
                </a:cubicBezTo>
                <a:cubicBezTo>
                  <a:pt x="422" y="336"/>
                  <a:pt x="422" y="336"/>
                  <a:pt x="422" y="336"/>
                </a:cubicBezTo>
                <a:cubicBezTo>
                  <a:pt x="422" y="340"/>
                  <a:pt x="419" y="343"/>
                  <a:pt x="416" y="342"/>
                </a:cubicBezTo>
                <a:cubicBezTo>
                  <a:pt x="413" y="342"/>
                  <a:pt x="413" y="342"/>
                  <a:pt x="413" y="342"/>
                </a:cubicBezTo>
                <a:cubicBezTo>
                  <a:pt x="412" y="342"/>
                  <a:pt x="411" y="342"/>
                  <a:pt x="410" y="341"/>
                </a:cubicBezTo>
                <a:cubicBezTo>
                  <a:pt x="408" y="350"/>
                  <a:pt x="405" y="359"/>
                  <a:pt x="401" y="368"/>
                </a:cubicBezTo>
                <a:cubicBezTo>
                  <a:pt x="396" y="381"/>
                  <a:pt x="391" y="391"/>
                  <a:pt x="386" y="400"/>
                </a:cubicBezTo>
                <a:cubicBezTo>
                  <a:pt x="387" y="407"/>
                  <a:pt x="387" y="413"/>
                  <a:pt x="388" y="420"/>
                </a:cubicBezTo>
                <a:cubicBezTo>
                  <a:pt x="388" y="424"/>
                  <a:pt x="389" y="428"/>
                  <a:pt x="390" y="432"/>
                </a:cubicBezTo>
                <a:cubicBezTo>
                  <a:pt x="419" y="451"/>
                  <a:pt x="458" y="449"/>
                  <a:pt x="487" y="461"/>
                </a:cubicBezTo>
                <a:cubicBezTo>
                  <a:pt x="526" y="476"/>
                  <a:pt x="527" y="500"/>
                  <a:pt x="528" y="503"/>
                </a:cubicBezTo>
                <a:cubicBezTo>
                  <a:pt x="531" y="512"/>
                  <a:pt x="537" y="525"/>
                  <a:pt x="538" y="582"/>
                </a:cubicBezTo>
                <a:cubicBezTo>
                  <a:pt x="539" y="590"/>
                  <a:pt x="538" y="601"/>
                  <a:pt x="516" y="611"/>
                </a:cubicBezTo>
                <a:cubicBezTo>
                  <a:pt x="466" y="630"/>
                  <a:pt x="403" y="637"/>
                  <a:pt x="340" y="641"/>
                </a:cubicBezTo>
                <a:cubicBezTo>
                  <a:pt x="340" y="641"/>
                  <a:pt x="339" y="641"/>
                  <a:pt x="337" y="641"/>
                </a:cubicBezTo>
                <a:cubicBezTo>
                  <a:pt x="336" y="641"/>
                  <a:pt x="335" y="641"/>
                  <a:pt x="334" y="641"/>
                </a:cubicBezTo>
                <a:cubicBezTo>
                  <a:pt x="272" y="637"/>
                  <a:pt x="208" y="630"/>
                  <a:pt x="159" y="611"/>
                </a:cubicBezTo>
                <a:cubicBezTo>
                  <a:pt x="136" y="601"/>
                  <a:pt x="136" y="590"/>
                  <a:pt x="136" y="582"/>
                </a:cubicBezTo>
                <a:close/>
                <a:moveTo>
                  <a:pt x="1037" y="1031"/>
                </a:moveTo>
                <a:cubicBezTo>
                  <a:pt x="887" y="1031"/>
                  <a:pt x="887" y="1031"/>
                  <a:pt x="887" y="1031"/>
                </a:cubicBezTo>
                <a:cubicBezTo>
                  <a:pt x="317" y="1031"/>
                  <a:pt x="317" y="1031"/>
                  <a:pt x="317" y="1031"/>
                </a:cubicBezTo>
                <a:cubicBezTo>
                  <a:pt x="167" y="1031"/>
                  <a:pt x="167" y="1031"/>
                  <a:pt x="167" y="1031"/>
                </a:cubicBezTo>
                <a:cubicBezTo>
                  <a:pt x="150" y="1031"/>
                  <a:pt x="136" y="1017"/>
                  <a:pt x="136" y="1000"/>
                </a:cubicBezTo>
                <a:cubicBezTo>
                  <a:pt x="136" y="983"/>
                  <a:pt x="150" y="969"/>
                  <a:pt x="167" y="969"/>
                </a:cubicBezTo>
                <a:cubicBezTo>
                  <a:pt x="317" y="969"/>
                  <a:pt x="317" y="969"/>
                  <a:pt x="317" y="969"/>
                </a:cubicBezTo>
                <a:cubicBezTo>
                  <a:pt x="887" y="969"/>
                  <a:pt x="887" y="969"/>
                  <a:pt x="887" y="969"/>
                </a:cubicBezTo>
                <a:cubicBezTo>
                  <a:pt x="1037" y="969"/>
                  <a:pt x="1037" y="969"/>
                  <a:pt x="1037" y="969"/>
                </a:cubicBezTo>
                <a:cubicBezTo>
                  <a:pt x="1054" y="969"/>
                  <a:pt x="1068" y="983"/>
                  <a:pt x="1068" y="1000"/>
                </a:cubicBezTo>
                <a:cubicBezTo>
                  <a:pt x="1068" y="1017"/>
                  <a:pt x="1054" y="1031"/>
                  <a:pt x="1037" y="1031"/>
                </a:cubicBezTo>
                <a:close/>
                <a:moveTo>
                  <a:pt x="1039" y="823"/>
                </a:moveTo>
                <a:cubicBezTo>
                  <a:pt x="889" y="823"/>
                  <a:pt x="889" y="823"/>
                  <a:pt x="889" y="823"/>
                </a:cubicBezTo>
                <a:cubicBezTo>
                  <a:pt x="320" y="823"/>
                  <a:pt x="320" y="823"/>
                  <a:pt x="320" y="823"/>
                </a:cubicBezTo>
                <a:cubicBezTo>
                  <a:pt x="170" y="823"/>
                  <a:pt x="170" y="823"/>
                  <a:pt x="170" y="823"/>
                </a:cubicBezTo>
                <a:cubicBezTo>
                  <a:pt x="152" y="823"/>
                  <a:pt x="139" y="809"/>
                  <a:pt x="139" y="792"/>
                </a:cubicBezTo>
                <a:cubicBezTo>
                  <a:pt x="139" y="775"/>
                  <a:pt x="152" y="761"/>
                  <a:pt x="170" y="761"/>
                </a:cubicBezTo>
                <a:cubicBezTo>
                  <a:pt x="320" y="761"/>
                  <a:pt x="320" y="761"/>
                  <a:pt x="320" y="761"/>
                </a:cubicBezTo>
                <a:cubicBezTo>
                  <a:pt x="889" y="761"/>
                  <a:pt x="889" y="761"/>
                  <a:pt x="889" y="761"/>
                </a:cubicBezTo>
                <a:cubicBezTo>
                  <a:pt x="1039" y="761"/>
                  <a:pt x="1039" y="761"/>
                  <a:pt x="1039" y="761"/>
                </a:cubicBezTo>
                <a:cubicBezTo>
                  <a:pt x="1056" y="761"/>
                  <a:pt x="1070" y="775"/>
                  <a:pt x="1070" y="792"/>
                </a:cubicBezTo>
                <a:cubicBezTo>
                  <a:pt x="1070" y="809"/>
                  <a:pt x="1056" y="823"/>
                  <a:pt x="1039" y="823"/>
                </a:cubicBezTo>
                <a:close/>
              </a:path>
            </a:pathLst>
          </a:custGeom>
          <a:solidFill>
            <a:srgbClr val="003B75"/>
          </a:solidFill>
          <a:ln>
            <a:noFill/>
          </a:ln>
          <a:extLst/>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panose="020F0502020204030204"/>
              <a:ea typeface="+mn-ea"/>
              <a:cs typeface="+mn-cs"/>
            </a:endParaRPr>
          </a:p>
        </p:txBody>
      </p:sp>
      <p:grpSp>
        <p:nvGrpSpPr>
          <p:cNvPr id="48" name="Group 58">
            <a:extLst>
              <a:ext uri="{FF2B5EF4-FFF2-40B4-BE49-F238E27FC236}">
                <a16:creationId xmlns:a16="http://schemas.microsoft.com/office/drawing/2014/main" id="{60AF087D-A535-4774-94DA-58C894A0405B}"/>
              </a:ext>
            </a:extLst>
          </p:cNvPr>
          <p:cNvGrpSpPr>
            <a:grpSpLocks/>
          </p:cNvGrpSpPr>
          <p:nvPr/>
        </p:nvGrpSpPr>
        <p:grpSpPr bwMode="auto">
          <a:xfrm>
            <a:off x="10196955" y="2033851"/>
            <a:ext cx="747713" cy="655638"/>
            <a:chOff x="1994534" y="4057922"/>
            <a:chExt cx="747439" cy="654867"/>
          </a:xfrm>
          <a:solidFill>
            <a:srgbClr val="003B75"/>
          </a:solidFill>
        </p:grpSpPr>
        <p:sp>
          <p:nvSpPr>
            <p:cNvPr id="49" name="Freeform 59">
              <a:extLst>
                <a:ext uri="{FF2B5EF4-FFF2-40B4-BE49-F238E27FC236}">
                  <a16:creationId xmlns:a16="http://schemas.microsoft.com/office/drawing/2014/main" id="{116D5332-C6F7-46A9-B94A-20D6575385BD}"/>
                </a:ext>
              </a:extLst>
            </p:cNvPr>
            <p:cNvSpPr>
              <a:spLocks noEditPoints="1"/>
            </p:cNvSpPr>
            <p:nvPr/>
          </p:nvSpPr>
          <p:spPr bwMode="auto">
            <a:xfrm>
              <a:off x="1994534" y="4057922"/>
              <a:ext cx="747439" cy="654867"/>
            </a:xfrm>
            <a:custGeom>
              <a:avLst/>
              <a:gdLst>
                <a:gd name="T0" fmla="*/ 2147483647 w 436"/>
                <a:gd name="T1" fmla="*/ 2147483647 h 382"/>
                <a:gd name="T2" fmla="*/ 2147483647 w 436"/>
                <a:gd name="T3" fmla="*/ 2147483647 h 382"/>
                <a:gd name="T4" fmla="*/ 2147483647 w 436"/>
                <a:gd name="T5" fmla="*/ 2147483647 h 382"/>
                <a:gd name="T6" fmla="*/ 2147483647 w 436"/>
                <a:gd name="T7" fmla="*/ 2147483647 h 382"/>
                <a:gd name="T8" fmla="*/ 2147483647 w 436"/>
                <a:gd name="T9" fmla="*/ 2147483647 h 382"/>
                <a:gd name="T10" fmla="*/ 2147483647 w 436"/>
                <a:gd name="T11" fmla="*/ 2147483647 h 382"/>
                <a:gd name="T12" fmla="*/ 2147483647 w 436"/>
                <a:gd name="T13" fmla="*/ 2147483647 h 382"/>
                <a:gd name="T14" fmla="*/ 2147483647 w 436"/>
                <a:gd name="T15" fmla="*/ 2147483647 h 382"/>
                <a:gd name="T16" fmla="*/ 2147483647 w 436"/>
                <a:gd name="T17" fmla="*/ 2147483647 h 382"/>
                <a:gd name="T18" fmla="*/ 2147483647 w 436"/>
                <a:gd name="T19" fmla="*/ 2147483647 h 382"/>
                <a:gd name="T20" fmla="*/ 2147483647 w 436"/>
                <a:gd name="T21" fmla="*/ 2147483647 h 382"/>
                <a:gd name="T22" fmla="*/ 2147483647 w 436"/>
                <a:gd name="T23" fmla="*/ 2147483647 h 382"/>
                <a:gd name="T24" fmla="*/ 2147483647 w 436"/>
                <a:gd name="T25" fmla="*/ 2147483647 h 382"/>
                <a:gd name="T26" fmla="*/ 2147483647 w 436"/>
                <a:gd name="T27" fmla="*/ 2147483647 h 382"/>
                <a:gd name="T28" fmla="*/ 2147483647 w 436"/>
                <a:gd name="T29" fmla="*/ 2147483647 h 382"/>
                <a:gd name="T30" fmla="*/ 0 w 436"/>
                <a:gd name="T31" fmla="*/ 2147483647 h 382"/>
                <a:gd name="T32" fmla="*/ 2147483647 w 436"/>
                <a:gd name="T33" fmla="*/ 2147483647 h 382"/>
                <a:gd name="T34" fmla="*/ 2147483647 w 436"/>
                <a:gd name="T35" fmla="*/ 0 h 382"/>
                <a:gd name="T36" fmla="*/ 2147483647 w 436"/>
                <a:gd name="T37" fmla="*/ 2147483647 h 382"/>
                <a:gd name="T38" fmla="*/ 2147483647 w 436"/>
                <a:gd name="T39" fmla="*/ 2147483647 h 382"/>
                <a:gd name="T40" fmla="*/ 2147483647 w 436"/>
                <a:gd name="T41" fmla="*/ 2147483647 h 382"/>
                <a:gd name="T42" fmla="*/ 2147483647 w 436"/>
                <a:gd name="T43" fmla="*/ 2147483647 h 382"/>
                <a:gd name="T44" fmla="*/ 2147483647 w 436"/>
                <a:gd name="T45" fmla="*/ 2147483647 h 382"/>
                <a:gd name="T46" fmla="*/ 2147483647 w 436"/>
                <a:gd name="T47" fmla="*/ 2147483647 h 382"/>
                <a:gd name="T48" fmla="*/ 2147483647 w 436"/>
                <a:gd name="T49" fmla="*/ 2147483647 h 382"/>
                <a:gd name="T50" fmla="*/ 2147483647 w 436"/>
                <a:gd name="T51" fmla="*/ 2147483647 h 382"/>
                <a:gd name="T52" fmla="*/ 2147483647 w 436"/>
                <a:gd name="T53" fmla="*/ 2147483647 h 382"/>
                <a:gd name="T54" fmla="*/ 2147483647 w 436"/>
                <a:gd name="T55" fmla="*/ 2147483647 h 382"/>
                <a:gd name="T56" fmla="*/ 2147483647 w 436"/>
                <a:gd name="T57" fmla="*/ 2147483647 h 382"/>
                <a:gd name="T58" fmla="*/ 2147483647 w 436"/>
                <a:gd name="T59" fmla="*/ 2147483647 h 382"/>
                <a:gd name="T60" fmla="*/ 2147483647 w 436"/>
                <a:gd name="T61" fmla="*/ 2147483647 h 382"/>
                <a:gd name="T62" fmla="*/ 2147483647 w 436"/>
                <a:gd name="T63" fmla="*/ 2147483647 h 382"/>
                <a:gd name="T64" fmla="*/ 2147483647 w 436"/>
                <a:gd name="T65" fmla="*/ 2147483647 h 382"/>
                <a:gd name="T66" fmla="*/ 2147483647 w 436"/>
                <a:gd name="T67" fmla="*/ 2147483647 h 382"/>
                <a:gd name="T68" fmla="*/ 2147483647 w 436"/>
                <a:gd name="T69" fmla="*/ 2147483647 h 382"/>
                <a:gd name="T70" fmla="*/ 2147483647 w 436"/>
                <a:gd name="T71" fmla="*/ 2147483647 h 382"/>
                <a:gd name="T72" fmla="*/ 2147483647 w 436"/>
                <a:gd name="T73" fmla="*/ 2147483647 h 3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36" h="382">
                  <a:moveTo>
                    <a:pt x="323" y="382"/>
                  </a:moveTo>
                  <a:lnTo>
                    <a:pt x="328" y="382"/>
                  </a:lnTo>
                  <a:lnTo>
                    <a:pt x="329" y="379"/>
                  </a:lnTo>
                  <a:lnTo>
                    <a:pt x="331" y="375"/>
                  </a:lnTo>
                  <a:lnTo>
                    <a:pt x="331" y="356"/>
                  </a:lnTo>
                  <a:lnTo>
                    <a:pt x="329" y="353"/>
                  </a:lnTo>
                  <a:lnTo>
                    <a:pt x="328" y="351"/>
                  </a:lnTo>
                  <a:lnTo>
                    <a:pt x="323" y="349"/>
                  </a:lnTo>
                  <a:lnTo>
                    <a:pt x="113" y="349"/>
                  </a:lnTo>
                  <a:lnTo>
                    <a:pt x="110" y="351"/>
                  </a:lnTo>
                  <a:lnTo>
                    <a:pt x="107" y="353"/>
                  </a:lnTo>
                  <a:lnTo>
                    <a:pt x="107" y="356"/>
                  </a:lnTo>
                  <a:lnTo>
                    <a:pt x="107" y="375"/>
                  </a:lnTo>
                  <a:lnTo>
                    <a:pt x="107" y="379"/>
                  </a:lnTo>
                  <a:lnTo>
                    <a:pt x="110" y="382"/>
                  </a:lnTo>
                  <a:lnTo>
                    <a:pt x="113" y="382"/>
                  </a:lnTo>
                  <a:lnTo>
                    <a:pt x="147" y="382"/>
                  </a:lnTo>
                  <a:lnTo>
                    <a:pt x="173" y="382"/>
                  </a:lnTo>
                  <a:lnTo>
                    <a:pt x="194" y="382"/>
                  </a:lnTo>
                  <a:lnTo>
                    <a:pt x="211" y="382"/>
                  </a:lnTo>
                  <a:lnTo>
                    <a:pt x="227" y="382"/>
                  </a:lnTo>
                  <a:lnTo>
                    <a:pt x="243" y="382"/>
                  </a:lnTo>
                  <a:lnTo>
                    <a:pt x="263" y="382"/>
                  </a:lnTo>
                  <a:lnTo>
                    <a:pt x="289" y="382"/>
                  </a:lnTo>
                  <a:lnTo>
                    <a:pt x="323" y="382"/>
                  </a:lnTo>
                  <a:close/>
                  <a:moveTo>
                    <a:pt x="396" y="342"/>
                  </a:moveTo>
                  <a:lnTo>
                    <a:pt x="42" y="342"/>
                  </a:lnTo>
                  <a:lnTo>
                    <a:pt x="26" y="339"/>
                  </a:lnTo>
                  <a:lnTo>
                    <a:pt x="13" y="330"/>
                  </a:lnTo>
                  <a:lnTo>
                    <a:pt x="3" y="317"/>
                  </a:lnTo>
                  <a:lnTo>
                    <a:pt x="0" y="301"/>
                  </a:lnTo>
                  <a:lnTo>
                    <a:pt x="0" y="40"/>
                  </a:lnTo>
                  <a:lnTo>
                    <a:pt x="3" y="24"/>
                  </a:lnTo>
                  <a:lnTo>
                    <a:pt x="13" y="11"/>
                  </a:lnTo>
                  <a:lnTo>
                    <a:pt x="26" y="3"/>
                  </a:lnTo>
                  <a:lnTo>
                    <a:pt x="42" y="0"/>
                  </a:lnTo>
                  <a:lnTo>
                    <a:pt x="396" y="0"/>
                  </a:lnTo>
                  <a:lnTo>
                    <a:pt x="412" y="3"/>
                  </a:lnTo>
                  <a:lnTo>
                    <a:pt x="425" y="11"/>
                  </a:lnTo>
                  <a:lnTo>
                    <a:pt x="433" y="24"/>
                  </a:lnTo>
                  <a:lnTo>
                    <a:pt x="436" y="40"/>
                  </a:lnTo>
                  <a:lnTo>
                    <a:pt x="436" y="301"/>
                  </a:lnTo>
                  <a:lnTo>
                    <a:pt x="433" y="317"/>
                  </a:lnTo>
                  <a:lnTo>
                    <a:pt x="425" y="330"/>
                  </a:lnTo>
                  <a:lnTo>
                    <a:pt x="412" y="339"/>
                  </a:lnTo>
                  <a:lnTo>
                    <a:pt x="396" y="342"/>
                  </a:lnTo>
                  <a:close/>
                  <a:moveTo>
                    <a:pt x="396" y="323"/>
                  </a:moveTo>
                  <a:lnTo>
                    <a:pt x="401" y="323"/>
                  </a:lnTo>
                  <a:lnTo>
                    <a:pt x="407" y="320"/>
                  </a:lnTo>
                  <a:lnTo>
                    <a:pt x="412" y="317"/>
                  </a:lnTo>
                  <a:lnTo>
                    <a:pt x="414" y="313"/>
                  </a:lnTo>
                  <a:lnTo>
                    <a:pt x="417" y="307"/>
                  </a:lnTo>
                  <a:lnTo>
                    <a:pt x="417" y="301"/>
                  </a:lnTo>
                  <a:lnTo>
                    <a:pt x="417" y="40"/>
                  </a:lnTo>
                  <a:lnTo>
                    <a:pt x="417" y="34"/>
                  </a:lnTo>
                  <a:lnTo>
                    <a:pt x="414" y="29"/>
                  </a:lnTo>
                  <a:lnTo>
                    <a:pt x="412" y="24"/>
                  </a:lnTo>
                  <a:lnTo>
                    <a:pt x="407" y="22"/>
                  </a:lnTo>
                  <a:lnTo>
                    <a:pt x="401" y="19"/>
                  </a:lnTo>
                  <a:lnTo>
                    <a:pt x="396" y="19"/>
                  </a:lnTo>
                  <a:lnTo>
                    <a:pt x="42" y="19"/>
                  </a:lnTo>
                  <a:lnTo>
                    <a:pt x="36" y="19"/>
                  </a:lnTo>
                  <a:lnTo>
                    <a:pt x="30" y="22"/>
                  </a:lnTo>
                  <a:lnTo>
                    <a:pt x="26" y="24"/>
                  </a:lnTo>
                  <a:lnTo>
                    <a:pt x="22" y="29"/>
                  </a:lnTo>
                  <a:lnTo>
                    <a:pt x="20" y="34"/>
                  </a:lnTo>
                  <a:lnTo>
                    <a:pt x="19" y="40"/>
                  </a:lnTo>
                  <a:lnTo>
                    <a:pt x="19" y="301"/>
                  </a:lnTo>
                  <a:lnTo>
                    <a:pt x="20" y="307"/>
                  </a:lnTo>
                  <a:lnTo>
                    <a:pt x="22" y="313"/>
                  </a:lnTo>
                  <a:lnTo>
                    <a:pt x="26" y="317"/>
                  </a:lnTo>
                  <a:lnTo>
                    <a:pt x="30" y="320"/>
                  </a:lnTo>
                  <a:lnTo>
                    <a:pt x="36" y="323"/>
                  </a:lnTo>
                  <a:lnTo>
                    <a:pt x="42" y="323"/>
                  </a:lnTo>
                  <a:lnTo>
                    <a:pt x="396" y="323"/>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600" b="0" i="0" u="none" strike="noStrike" kern="1200" cap="none" spc="0" normalizeH="0" baseline="0" noProof="0">
                <a:ln>
                  <a:noFill/>
                </a:ln>
                <a:solidFill>
                  <a:srgbClr val="646464"/>
                </a:solidFill>
                <a:effectLst/>
                <a:uLnTx/>
                <a:uFillTx/>
                <a:latin typeface="Calibri" panose="020F0502020204030204"/>
                <a:ea typeface="+mn-ea"/>
                <a:cs typeface="+mn-cs"/>
              </a:endParaRPr>
            </a:p>
          </p:txBody>
        </p:sp>
        <p:sp>
          <p:nvSpPr>
            <p:cNvPr id="52" name="Rectangle 62">
              <a:extLst>
                <a:ext uri="{FF2B5EF4-FFF2-40B4-BE49-F238E27FC236}">
                  <a16:creationId xmlns:a16="http://schemas.microsoft.com/office/drawing/2014/main" id="{4B76AE26-CD81-4FF5-AB77-FA224C9BBA72}"/>
                </a:ext>
              </a:extLst>
            </p:cNvPr>
            <p:cNvSpPr>
              <a:spLocks noChangeArrowheads="1"/>
            </p:cNvSpPr>
            <p:nvPr/>
          </p:nvSpPr>
          <p:spPr bwMode="auto">
            <a:xfrm>
              <a:off x="2347965" y="4399179"/>
              <a:ext cx="78858" cy="61715"/>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nb-NO" sz="1600" b="0" i="0" u="none" strike="noStrike" kern="1200" cap="none" spc="0" normalizeH="0" baseline="0" noProof="0">
                <a:ln>
                  <a:noFill/>
                </a:ln>
                <a:solidFill>
                  <a:srgbClr val="646464"/>
                </a:solidFill>
                <a:effectLst/>
                <a:uLnTx/>
                <a:uFillTx/>
                <a:latin typeface="Arial" charset="0"/>
                <a:ea typeface="+mn-ea"/>
                <a:cs typeface="+mn-cs"/>
              </a:endParaRPr>
            </a:p>
          </p:txBody>
        </p:sp>
        <p:sp>
          <p:nvSpPr>
            <p:cNvPr id="53" name="Rectangle 63">
              <a:extLst>
                <a:ext uri="{FF2B5EF4-FFF2-40B4-BE49-F238E27FC236}">
                  <a16:creationId xmlns:a16="http://schemas.microsoft.com/office/drawing/2014/main" id="{89B940A8-18F6-4889-86DB-99FECF08C44C}"/>
                </a:ext>
              </a:extLst>
            </p:cNvPr>
            <p:cNvSpPr>
              <a:spLocks noChangeArrowheads="1"/>
            </p:cNvSpPr>
            <p:nvPr/>
          </p:nvSpPr>
          <p:spPr bwMode="auto">
            <a:xfrm>
              <a:off x="2452537" y="4399179"/>
              <a:ext cx="80573" cy="61715"/>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nb-NO" sz="1600" b="0" i="0" u="none" strike="noStrike" kern="1200" cap="none" spc="0" normalizeH="0" baseline="0" noProof="0">
                <a:ln>
                  <a:noFill/>
                </a:ln>
                <a:solidFill>
                  <a:srgbClr val="646464"/>
                </a:solidFill>
                <a:effectLst/>
                <a:uLnTx/>
                <a:uFillTx/>
                <a:latin typeface="Arial" charset="0"/>
                <a:ea typeface="+mn-ea"/>
                <a:cs typeface="+mn-cs"/>
              </a:endParaRPr>
            </a:p>
          </p:txBody>
        </p:sp>
        <p:sp>
          <p:nvSpPr>
            <p:cNvPr id="54" name="Rectangle 64">
              <a:extLst>
                <a:ext uri="{FF2B5EF4-FFF2-40B4-BE49-F238E27FC236}">
                  <a16:creationId xmlns:a16="http://schemas.microsoft.com/office/drawing/2014/main" id="{9DF19AE6-41F2-447B-9EF5-938F4A678FFA}"/>
                </a:ext>
              </a:extLst>
            </p:cNvPr>
            <p:cNvSpPr>
              <a:spLocks noChangeArrowheads="1"/>
            </p:cNvSpPr>
            <p:nvPr/>
          </p:nvSpPr>
          <p:spPr bwMode="auto">
            <a:xfrm>
              <a:off x="2452537" y="4315178"/>
              <a:ext cx="80573" cy="61715"/>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nb-NO" sz="1600" b="0" i="0" u="none" strike="noStrike" kern="1200" cap="none" spc="0" normalizeH="0" baseline="0" noProof="0">
                <a:ln>
                  <a:noFill/>
                </a:ln>
                <a:solidFill>
                  <a:srgbClr val="646464"/>
                </a:solidFill>
                <a:effectLst/>
                <a:uLnTx/>
                <a:uFillTx/>
                <a:latin typeface="Arial" charset="0"/>
                <a:ea typeface="+mn-ea"/>
                <a:cs typeface="+mn-cs"/>
              </a:endParaRPr>
            </a:p>
          </p:txBody>
        </p:sp>
        <p:sp>
          <p:nvSpPr>
            <p:cNvPr id="55" name="Rectangle 65">
              <a:extLst>
                <a:ext uri="{FF2B5EF4-FFF2-40B4-BE49-F238E27FC236}">
                  <a16:creationId xmlns:a16="http://schemas.microsoft.com/office/drawing/2014/main" id="{CEEF9B53-3D56-4CBD-A437-D160C64E83E2}"/>
                </a:ext>
              </a:extLst>
            </p:cNvPr>
            <p:cNvSpPr>
              <a:spLocks noChangeArrowheads="1"/>
            </p:cNvSpPr>
            <p:nvPr/>
          </p:nvSpPr>
          <p:spPr bwMode="auto">
            <a:xfrm>
              <a:off x="2347965" y="4315178"/>
              <a:ext cx="78858" cy="61715"/>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nb-NO" sz="1600" b="0" i="0" u="none" strike="noStrike" kern="1200" cap="none" spc="0" normalizeH="0" baseline="0" noProof="0">
                <a:ln>
                  <a:noFill/>
                </a:ln>
                <a:solidFill>
                  <a:srgbClr val="646464"/>
                </a:solidFill>
                <a:effectLst/>
                <a:uLnTx/>
                <a:uFillTx/>
                <a:latin typeface="Arial" charset="0"/>
                <a:ea typeface="+mn-ea"/>
                <a:cs typeface="+mn-cs"/>
              </a:endParaRPr>
            </a:p>
          </p:txBody>
        </p:sp>
        <p:sp>
          <p:nvSpPr>
            <p:cNvPr id="56" name="Freeform 66">
              <a:extLst>
                <a:ext uri="{FF2B5EF4-FFF2-40B4-BE49-F238E27FC236}">
                  <a16:creationId xmlns:a16="http://schemas.microsoft.com/office/drawing/2014/main" id="{5B961FA2-F35C-4C84-BFB3-F35B295D2AD3}"/>
                </a:ext>
              </a:extLst>
            </p:cNvPr>
            <p:cNvSpPr>
              <a:spLocks noEditPoints="1"/>
            </p:cNvSpPr>
            <p:nvPr/>
          </p:nvSpPr>
          <p:spPr bwMode="auto">
            <a:xfrm>
              <a:off x="2056249" y="4116209"/>
              <a:ext cx="625724" cy="468007"/>
            </a:xfrm>
            <a:custGeom>
              <a:avLst/>
              <a:gdLst>
                <a:gd name="T0" fmla="*/ 2147483647 w 365"/>
                <a:gd name="T1" fmla="*/ 2147483647 h 273"/>
                <a:gd name="T2" fmla="*/ 2147483647 w 365"/>
                <a:gd name="T3" fmla="*/ 2147483647 h 273"/>
                <a:gd name="T4" fmla="*/ 2147483647 w 365"/>
                <a:gd name="T5" fmla="*/ 2147483647 h 273"/>
                <a:gd name="T6" fmla="*/ 2147483647 w 365"/>
                <a:gd name="T7" fmla="*/ 2147483647 h 273"/>
                <a:gd name="T8" fmla="*/ 2147483647 w 365"/>
                <a:gd name="T9" fmla="*/ 2147483647 h 273"/>
                <a:gd name="T10" fmla="*/ 2147483647 w 365"/>
                <a:gd name="T11" fmla="*/ 2147483647 h 273"/>
                <a:gd name="T12" fmla="*/ 2147483647 w 365"/>
                <a:gd name="T13" fmla="*/ 2147483647 h 273"/>
                <a:gd name="T14" fmla="*/ 2147483647 w 365"/>
                <a:gd name="T15" fmla="*/ 2147483647 h 273"/>
                <a:gd name="T16" fmla="*/ 2147483647 w 365"/>
                <a:gd name="T17" fmla="*/ 2147483647 h 273"/>
                <a:gd name="T18" fmla="*/ 2147483647 w 365"/>
                <a:gd name="T19" fmla="*/ 2147483647 h 273"/>
                <a:gd name="T20" fmla="*/ 2147483647 w 365"/>
                <a:gd name="T21" fmla="*/ 2147483647 h 273"/>
                <a:gd name="T22" fmla="*/ 2147483647 w 365"/>
                <a:gd name="T23" fmla="*/ 2147483647 h 273"/>
                <a:gd name="T24" fmla="*/ 2147483647 w 365"/>
                <a:gd name="T25" fmla="*/ 2147483647 h 273"/>
                <a:gd name="T26" fmla="*/ 2147483647 w 365"/>
                <a:gd name="T27" fmla="*/ 2147483647 h 273"/>
                <a:gd name="T28" fmla="*/ 2147483647 w 365"/>
                <a:gd name="T29" fmla="*/ 2147483647 h 273"/>
                <a:gd name="T30" fmla="*/ 2147483647 w 365"/>
                <a:gd name="T31" fmla="*/ 2147483647 h 273"/>
                <a:gd name="T32" fmla="*/ 2147483647 w 365"/>
                <a:gd name="T33" fmla="*/ 2147483647 h 273"/>
                <a:gd name="T34" fmla="*/ 2147483647 w 365"/>
                <a:gd name="T35" fmla="*/ 2147483647 h 273"/>
                <a:gd name="T36" fmla="*/ 2147483647 w 365"/>
                <a:gd name="T37" fmla="*/ 2147483647 h 273"/>
                <a:gd name="T38" fmla="*/ 2147483647 w 365"/>
                <a:gd name="T39" fmla="*/ 2147483647 h 273"/>
                <a:gd name="T40" fmla="*/ 2147483647 w 365"/>
                <a:gd name="T41" fmla="*/ 2147483647 h 273"/>
                <a:gd name="T42" fmla="*/ 0 w 365"/>
                <a:gd name="T43" fmla="*/ 2147483647 h 273"/>
                <a:gd name="T44" fmla="*/ 0 w 365"/>
                <a:gd name="T45" fmla="*/ 2147483647 h 273"/>
                <a:gd name="T46" fmla="*/ 2147483647 w 365"/>
                <a:gd name="T47" fmla="*/ 2147483647 h 273"/>
                <a:gd name="T48" fmla="*/ 2147483647 w 365"/>
                <a:gd name="T49" fmla="*/ 0 h 273"/>
                <a:gd name="T50" fmla="*/ 2147483647 w 365"/>
                <a:gd name="T51" fmla="*/ 2147483647 h 273"/>
                <a:gd name="T52" fmla="*/ 2147483647 w 365"/>
                <a:gd name="T53" fmla="*/ 2147483647 h 273"/>
                <a:gd name="T54" fmla="*/ 2147483647 w 365"/>
                <a:gd name="T55" fmla="*/ 2147483647 h 273"/>
                <a:gd name="T56" fmla="*/ 2147483647 w 365"/>
                <a:gd name="T57" fmla="*/ 2147483647 h 273"/>
                <a:gd name="T58" fmla="*/ 2147483647 w 365"/>
                <a:gd name="T59" fmla="*/ 2147483647 h 273"/>
                <a:gd name="T60" fmla="*/ 2147483647 w 365"/>
                <a:gd name="T61" fmla="*/ 2147483647 h 273"/>
                <a:gd name="T62" fmla="*/ 2147483647 w 365"/>
                <a:gd name="T63" fmla="*/ 2147483647 h 273"/>
                <a:gd name="T64" fmla="*/ 2147483647 w 365"/>
                <a:gd name="T65" fmla="*/ 2147483647 h 273"/>
                <a:gd name="T66" fmla="*/ 2147483647 w 365"/>
                <a:gd name="T67" fmla="*/ 2147483647 h 273"/>
                <a:gd name="T68" fmla="*/ 2147483647 w 365"/>
                <a:gd name="T69" fmla="*/ 2147483647 h 273"/>
                <a:gd name="T70" fmla="*/ 2147483647 w 365"/>
                <a:gd name="T71" fmla="*/ 2147483647 h 273"/>
                <a:gd name="T72" fmla="*/ 2147483647 w 365"/>
                <a:gd name="T73" fmla="*/ 2147483647 h 273"/>
                <a:gd name="T74" fmla="*/ 2147483647 w 365"/>
                <a:gd name="T75" fmla="*/ 2147483647 h 273"/>
                <a:gd name="T76" fmla="*/ 2147483647 w 365"/>
                <a:gd name="T77" fmla="*/ 2147483647 h 273"/>
                <a:gd name="T78" fmla="*/ 2147483647 w 365"/>
                <a:gd name="T79" fmla="*/ 2147483647 h 273"/>
                <a:gd name="T80" fmla="*/ 2147483647 w 365"/>
                <a:gd name="T81" fmla="*/ 2147483647 h 273"/>
                <a:gd name="T82" fmla="*/ 2147483647 w 365"/>
                <a:gd name="T83" fmla="*/ 2147483647 h 273"/>
                <a:gd name="T84" fmla="*/ 2147483647 w 365"/>
                <a:gd name="T85" fmla="*/ 2147483647 h 2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5" h="273">
                  <a:moveTo>
                    <a:pt x="300" y="234"/>
                  </a:moveTo>
                  <a:lnTo>
                    <a:pt x="70" y="234"/>
                  </a:lnTo>
                  <a:lnTo>
                    <a:pt x="70" y="263"/>
                  </a:lnTo>
                  <a:lnTo>
                    <a:pt x="355" y="263"/>
                  </a:lnTo>
                  <a:lnTo>
                    <a:pt x="355" y="76"/>
                  </a:lnTo>
                  <a:lnTo>
                    <a:pt x="306" y="76"/>
                  </a:lnTo>
                  <a:lnTo>
                    <a:pt x="306" y="227"/>
                  </a:lnTo>
                  <a:lnTo>
                    <a:pt x="305" y="231"/>
                  </a:lnTo>
                  <a:lnTo>
                    <a:pt x="303" y="233"/>
                  </a:lnTo>
                  <a:lnTo>
                    <a:pt x="300" y="234"/>
                  </a:lnTo>
                  <a:close/>
                  <a:moveTo>
                    <a:pt x="339" y="64"/>
                  </a:moveTo>
                  <a:lnTo>
                    <a:pt x="337" y="63"/>
                  </a:lnTo>
                  <a:lnTo>
                    <a:pt x="335" y="61"/>
                  </a:lnTo>
                  <a:lnTo>
                    <a:pt x="335" y="58"/>
                  </a:lnTo>
                  <a:lnTo>
                    <a:pt x="335" y="55"/>
                  </a:lnTo>
                  <a:lnTo>
                    <a:pt x="337" y="54"/>
                  </a:lnTo>
                  <a:lnTo>
                    <a:pt x="339" y="54"/>
                  </a:lnTo>
                  <a:lnTo>
                    <a:pt x="352" y="54"/>
                  </a:lnTo>
                  <a:lnTo>
                    <a:pt x="355" y="54"/>
                  </a:lnTo>
                  <a:lnTo>
                    <a:pt x="357" y="55"/>
                  </a:lnTo>
                  <a:lnTo>
                    <a:pt x="357" y="58"/>
                  </a:lnTo>
                  <a:lnTo>
                    <a:pt x="357" y="61"/>
                  </a:lnTo>
                  <a:lnTo>
                    <a:pt x="355" y="63"/>
                  </a:lnTo>
                  <a:lnTo>
                    <a:pt x="352" y="64"/>
                  </a:lnTo>
                  <a:lnTo>
                    <a:pt x="339" y="64"/>
                  </a:lnTo>
                  <a:close/>
                  <a:moveTo>
                    <a:pt x="280" y="24"/>
                  </a:moveTo>
                  <a:lnTo>
                    <a:pt x="277" y="24"/>
                  </a:lnTo>
                  <a:lnTo>
                    <a:pt x="276" y="21"/>
                  </a:lnTo>
                  <a:lnTo>
                    <a:pt x="274" y="19"/>
                  </a:lnTo>
                  <a:lnTo>
                    <a:pt x="276" y="16"/>
                  </a:lnTo>
                  <a:lnTo>
                    <a:pt x="277" y="15"/>
                  </a:lnTo>
                  <a:lnTo>
                    <a:pt x="280" y="13"/>
                  </a:lnTo>
                  <a:lnTo>
                    <a:pt x="292" y="13"/>
                  </a:lnTo>
                  <a:lnTo>
                    <a:pt x="295" y="15"/>
                  </a:lnTo>
                  <a:lnTo>
                    <a:pt x="296" y="16"/>
                  </a:lnTo>
                  <a:lnTo>
                    <a:pt x="298" y="19"/>
                  </a:lnTo>
                  <a:lnTo>
                    <a:pt x="296" y="21"/>
                  </a:lnTo>
                  <a:lnTo>
                    <a:pt x="295" y="24"/>
                  </a:lnTo>
                  <a:lnTo>
                    <a:pt x="292" y="24"/>
                  </a:lnTo>
                  <a:lnTo>
                    <a:pt x="280" y="24"/>
                  </a:lnTo>
                  <a:close/>
                  <a:moveTo>
                    <a:pt x="59" y="234"/>
                  </a:moveTo>
                  <a:lnTo>
                    <a:pt x="6" y="234"/>
                  </a:lnTo>
                  <a:lnTo>
                    <a:pt x="3" y="233"/>
                  </a:lnTo>
                  <a:lnTo>
                    <a:pt x="0" y="231"/>
                  </a:lnTo>
                  <a:lnTo>
                    <a:pt x="0" y="227"/>
                  </a:lnTo>
                  <a:lnTo>
                    <a:pt x="0" y="6"/>
                  </a:lnTo>
                  <a:lnTo>
                    <a:pt x="0" y="3"/>
                  </a:lnTo>
                  <a:lnTo>
                    <a:pt x="3" y="2"/>
                  </a:lnTo>
                  <a:lnTo>
                    <a:pt x="6" y="0"/>
                  </a:lnTo>
                  <a:lnTo>
                    <a:pt x="300" y="0"/>
                  </a:lnTo>
                  <a:lnTo>
                    <a:pt x="303" y="2"/>
                  </a:lnTo>
                  <a:lnTo>
                    <a:pt x="305" y="3"/>
                  </a:lnTo>
                  <a:lnTo>
                    <a:pt x="306" y="6"/>
                  </a:lnTo>
                  <a:lnTo>
                    <a:pt x="306" y="39"/>
                  </a:lnTo>
                  <a:lnTo>
                    <a:pt x="360" y="39"/>
                  </a:lnTo>
                  <a:lnTo>
                    <a:pt x="363" y="41"/>
                  </a:lnTo>
                  <a:lnTo>
                    <a:pt x="364" y="44"/>
                  </a:lnTo>
                  <a:lnTo>
                    <a:pt x="365" y="47"/>
                  </a:lnTo>
                  <a:lnTo>
                    <a:pt x="365" y="267"/>
                  </a:lnTo>
                  <a:lnTo>
                    <a:pt x="364" y="270"/>
                  </a:lnTo>
                  <a:lnTo>
                    <a:pt x="363" y="272"/>
                  </a:lnTo>
                  <a:lnTo>
                    <a:pt x="360" y="273"/>
                  </a:lnTo>
                  <a:lnTo>
                    <a:pt x="65" y="273"/>
                  </a:lnTo>
                  <a:lnTo>
                    <a:pt x="62" y="272"/>
                  </a:lnTo>
                  <a:lnTo>
                    <a:pt x="59" y="270"/>
                  </a:lnTo>
                  <a:lnTo>
                    <a:pt x="59" y="267"/>
                  </a:lnTo>
                  <a:lnTo>
                    <a:pt x="59" y="234"/>
                  </a:lnTo>
                  <a:close/>
                  <a:moveTo>
                    <a:pt x="13" y="24"/>
                  </a:moveTo>
                  <a:lnTo>
                    <a:pt x="10" y="24"/>
                  </a:lnTo>
                  <a:lnTo>
                    <a:pt x="9" y="21"/>
                  </a:lnTo>
                  <a:lnTo>
                    <a:pt x="9" y="19"/>
                  </a:lnTo>
                  <a:lnTo>
                    <a:pt x="9" y="16"/>
                  </a:lnTo>
                  <a:lnTo>
                    <a:pt x="10" y="15"/>
                  </a:lnTo>
                  <a:lnTo>
                    <a:pt x="13" y="13"/>
                  </a:lnTo>
                  <a:lnTo>
                    <a:pt x="67" y="13"/>
                  </a:lnTo>
                  <a:lnTo>
                    <a:pt x="68" y="15"/>
                  </a:lnTo>
                  <a:lnTo>
                    <a:pt x="71" y="16"/>
                  </a:lnTo>
                  <a:lnTo>
                    <a:pt x="71" y="19"/>
                  </a:lnTo>
                  <a:lnTo>
                    <a:pt x="71" y="21"/>
                  </a:lnTo>
                  <a:lnTo>
                    <a:pt x="68" y="24"/>
                  </a:lnTo>
                  <a:lnTo>
                    <a:pt x="67" y="24"/>
                  </a:lnTo>
                  <a:lnTo>
                    <a:pt x="13" y="24"/>
                  </a:lnTo>
                  <a:close/>
                  <a:moveTo>
                    <a:pt x="296" y="37"/>
                  </a:moveTo>
                  <a:lnTo>
                    <a:pt x="9" y="37"/>
                  </a:lnTo>
                  <a:lnTo>
                    <a:pt x="9" y="224"/>
                  </a:lnTo>
                  <a:lnTo>
                    <a:pt x="296" y="224"/>
                  </a:lnTo>
                  <a:lnTo>
                    <a:pt x="296" y="3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600" b="0" i="0" u="none" strike="noStrike" kern="1200" cap="none" spc="0" normalizeH="0" baseline="0" noProof="0">
                <a:ln>
                  <a:noFill/>
                </a:ln>
                <a:solidFill>
                  <a:srgbClr val="646464"/>
                </a:solidFill>
                <a:effectLst/>
                <a:uLnTx/>
                <a:uFillTx/>
                <a:latin typeface="Calibri" panose="020F0502020204030204"/>
                <a:ea typeface="+mn-ea"/>
                <a:cs typeface="+mn-cs"/>
              </a:endParaRPr>
            </a:p>
          </p:txBody>
        </p:sp>
      </p:grpSp>
      <p:grpSp>
        <p:nvGrpSpPr>
          <p:cNvPr id="59" name="Group 65">
            <a:extLst>
              <a:ext uri="{FF2B5EF4-FFF2-40B4-BE49-F238E27FC236}">
                <a16:creationId xmlns:a16="http://schemas.microsoft.com/office/drawing/2014/main" id="{30489B16-656F-4DD5-BC99-9B015EB1E499}"/>
              </a:ext>
            </a:extLst>
          </p:cNvPr>
          <p:cNvGrpSpPr>
            <a:grpSpLocks/>
          </p:cNvGrpSpPr>
          <p:nvPr/>
        </p:nvGrpSpPr>
        <p:grpSpPr bwMode="auto">
          <a:xfrm>
            <a:off x="10944668" y="31834"/>
            <a:ext cx="1147656" cy="286976"/>
            <a:chOff x="1796" y="1941"/>
            <a:chExt cx="563" cy="113"/>
          </a:xfrm>
        </p:grpSpPr>
        <p:sp>
          <p:nvSpPr>
            <p:cNvPr id="60" name="Text Box 66">
              <a:extLst>
                <a:ext uri="{FF2B5EF4-FFF2-40B4-BE49-F238E27FC236}">
                  <a16:creationId xmlns:a16="http://schemas.microsoft.com/office/drawing/2014/main" id="{B8563A91-6509-48DC-BE4A-A8AE5D460F17}"/>
                </a:ext>
              </a:extLst>
            </p:cNvPr>
            <p:cNvSpPr txBox="1">
              <a:spLocks noChangeArrowheads="1"/>
            </p:cNvSpPr>
            <p:nvPr/>
          </p:nvSpPr>
          <p:spPr bwMode="auto">
            <a:xfrm>
              <a:off x="1866" y="1945"/>
              <a:ext cx="442" cy="109"/>
            </a:xfrm>
            <a:prstGeom prst="rect">
              <a:avLst/>
            </a:prstGeom>
            <a:noFill/>
            <a:ln>
              <a:noFill/>
            </a:ln>
            <a:effectLst/>
            <a:extLst>
              <a:ext uri="{909E8E84-426E-40DD-AFC4-6F175D3DCCD1}">
                <a14:hiddenFill xmlns:a14="http://schemas.microsoft.com/office/drawing/2010/main">
                  <a:solidFill>
                    <a:srgbClr val="999999"/>
                  </a:solidFill>
                </a14:hiddenFill>
              </a:ext>
              <a:ext uri="{91240B29-F687-4F45-9708-019B960494DF}">
                <a14:hiddenLine xmlns:a14="http://schemas.microsoft.com/office/drawing/2010/main" w="9525">
                  <a:solidFill>
                    <a:srgbClr val="64646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sv-SE" sz="1200" b="1" i="0" u="none" strike="noStrike" kern="1200" cap="none" spc="0" normalizeH="0" baseline="0" noProof="0" dirty="0" smtClean="0">
                  <a:ln>
                    <a:noFill/>
                  </a:ln>
                  <a:solidFill>
                    <a:srgbClr val="000000"/>
                  </a:solidFill>
                  <a:effectLst/>
                  <a:uLnTx/>
                  <a:uFillTx/>
                  <a:latin typeface="Arial" pitchFamily="34" charset="0"/>
                  <a:ea typeface="+mn-ea"/>
                  <a:cs typeface="+mn-cs"/>
                </a:rPr>
                <a:t>Eksempel</a:t>
              </a:r>
              <a:endParaRPr kumimoji="0" lang="en-US" altLang="sv-SE" sz="12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nvGrpSpPr>
            <p:cNvPr id="61" name="Group 67">
              <a:extLst>
                <a:ext uri="{FF2B5EF4-FFF2-40B4-BE49-F238E27FC236}">
                  <a16:creationId xmlns:a16="http://schemas.microsoft.com/office/drawing/2014/main" id="{F7383E48-08AB-4A8C-8F48-30C78AA742EE}"/>
                </a:ext>
              </a:extLst>
            </p:cNvPr>
            <p:cNvGrpSpPr>
              <a:grpSpLocks/>
            </p:cNvGrpSpPr>
            <p:nvPr/>
          </p:nvGrpSpPr>
          <p:grpSpPr bwMode="auto">
            <a:xfrm>
              <a:off x="1796" y="1941"/>
              <a:ext cx="563" cy="112"/>
              <a:chOff x="1823" y="1729"/>
              <a:chExt cx="615" cy="112"/>
            </a:xfrm>
          </p:grpSpPr>
          <p:sp>
            <p:nvSpPr>
              <p:cNvPr id="62" name="Line 68">
                <a:extLst>
                  <a:ext uri="{FF2B5EF4-FFF2-40B4-BE49-F238E27FC236}">
                    <a16:creationId xmlns:a16="http://schemas.microsoft.com/office/drawing/2014/main" id="{B24F86B6-759B-4A72-B90B-FE613AA4511A}"/>
                  </a:ext>
                </a:extLst>
              </p:cNvPr>
              <p:cNvSpPr>
                <a:spLocks noChangeShapeType="1"/>
              </p:cNvSpPr>
              <p:nvPr/>
            </p:nvSpPr>
            <p:spPr bwMode="auto">
              <a:xfrm>
                <a:off x="1823" y="1729"/>
                <a:ext cx="615" cy="0"/>
              </a:xfrm>
              <a:prstGeom prst="line">
                <a:avLst/>
              </a:prstGeom>
              <a:noFill/>
              <a:ln w="9525">
                <a:solidFill>
                  <a:srgbClr val="6464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646464"/>
                  </a:solidFill>
                  <a:effectLst/>
                  <a:uLnTx/>
                  <a:uFillTx/>
                  <a:latin typeface="Calibri" panose="020F0502020204030204"/>
                  <a:ea typeface="+mn-ea"/>
                  <a:cs typeface="+mn-cs"/>
                </a:endParaRPr>
              </a:p>
            </p:txBody>
          </p:sp>
          <p:sp>
            <p:nvSpPr>
              <p:cNvPr id="63" name="Line 69">
                <a:extLst>
                  <a:ext uri="{FF2B5EF4-FFF2-40B4-BE49-F238E27FC236}">
                    <a16:creationId xmlns:a16="http://schemas.microsoft.com/office/drawing/2014/main" id="{D53BEE7D-65DB-4EFE-A907-1FB61AA098DC}"/>
                  </a:ext>
                </a:extLst>
              </p:cNvPr>
              <p:cNvSpPr>
                <a:spLocks noChangeShapeType="1"/>
              </p:cNvSpPr>
              <p:nvPr/>
            </p:nvSpPr>
            <p:spPr bwMode="auto">
              <a:xfrm>
                <a:off x="1823" y="1841"/>
                <a:ext cx="615" cy="0"/>
              </a:xfrm>
              <a:prstGeom prst="line">
                <a:avLst/>
              </a:prstGeom>
              <a:noFill/>
              <a:ln w="9525">
                <a:solidFill>
                  <a:srgbClr val="6464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646464"/>
                  </a:solidFill>
                  <a:effectLst/>
                  <a:uLnTx/>
                  <a:uFillTx/>
                  <a:latin typeface="Calibri" panose="020F0502020204030204"/>
                  <a:ea typeface="+mn-ea"/>
                  <a:cs typeface="+mn-cs"/>
                </a:endParaRPr>
              </a:p>
            </p:txBody>
          </p:sp>
        </p:grpSp>
      </p:grpSp>
      <p:sp>
        <p:nvSpPr>
          <p:cNvPr id="67" name="Freeform 47">
            <a:extLst>
              <a:ext uri="{FF2B5EF4-FFF2-40B4-BE49-F238E27FC236}">
                <a16:creationId xmlns:a16="http://schemas.microsoft.com/office/drawing/2014/main" id="{ACF61581-F430-450E-938C-CEABB1036634}"/>
              </a:ext>
            </a:extLst>
          </p:cNvPr>
          <p:cNvSpPr>
            <a:spLocks noEditPoints="1"/>
          </p:cNvSpPr>
          <p:nvPr/>
        </p:nvSpPr>
        <p:spPr bwMode="auto">
          <a:xfrm>
            <a:off x="10188446" y="4194928"/>
            <a:ext cx="803025" cy="916069"/>
          </a:xfrm>
          <a:custGeom>
            <a:avLst/>
            <a:gdLst>
              <a:gd name="T0" fmla="*/ 347 w 347"/>
              <a:gd name="T1" fmla="*/ 346 h 346"/>
              <a:gd name="T2" fmla="*/ 0 w 347"/>
              <a:gd name="T3" fmla="*/ 110 h 346"/>
              <a:gd name="T4" fmla="*/ 65 w 347"/>
              <a:gd name="T5" fmla="*/ 131 h 346"/>
              <a:gd name="T6" fmla="*/ 22 w 347"/>
              <a:gd name="T7" fmla="*/ 325 h 346"/>
              <a:gd name="T8" fmla="*/ 129 w 347"/>
              <a:gd name="T9" fmla="*/ 260 h 346"/>
              <a:gd name="T10" fmla="*/ 215 w 347"/>
              <a:gd name="T11" fmla="*/ 325 h 346"/>
              <a:gd name="T12" fmla="*/ 325 w 347"/>
              <a:gd name="T13" fmla="*/ 131 h 346"/>
              <a:gd name="T14" fmla="*/ 280 w 347"/>
              <a:gd name="T15" fmla="*/ 110 h 346"/>
              <a:gd name="T16" fmla="*/ 86 w 347"/>
              <a:gd name="T17" fmla="*/ 88 h 346"/>
              <a:gd name="T18" fmla="*/ 258 w 347"/>
              <a:gd name="T19" fmla="*/ 0 h 346"/>
              <a:gd name="T20" fmla="*/ 258 w 347"/>
              <a:gd name="T21" fmla="*/ 131 h 346"/>
              <a:gd name="T22" fmla="*/ 86 w 347"/>
              <a:gd name="T23" fmla="*/ 153 h 346"/>
              <a:gd name="T24" fmla="*/ 86 w 347"/>
              <a:gd name="T25" fmla="*/ 88 h 346"/>
              <a:gd name="T26" fmla="*/ 129 w 347"/>
              <a:gd name="T27" fmla="*/ 131 h 346"/>
              <a:gd name="T28" fmla="*/ 151 w 347"/>
              <a:gd name="T29" fmla="*/ 88 h 346"/>
              <a:gd name="T30" fmla="*/ 194 w 347"/>
              <a:gd name="T31" fmla="*/ 131 h 346"/>
              <a:gd name="T32" fmla="*/ 215 w 347"/>
              <a:gd name="T33" fmla="*/ 21 h 346"/>
              <a:gd name="T34" fmla="*/ 194 w 347"/>
              <a:gd name="T35" fmla="*/ 64 h 346"/>
              <a:gd name="T36" fmla="*/ 151 w 347"/>
              <a:gd name="T37" fmla="*/ 21 h 346"/>
              <a:gd name="T38" fmla="*/ 43 w 347"/>
              <a:gd name="T39" fmla="*/ 239 h 346"/>
              <a:gd name="T40" fmla="*/ 108 w 347"/>
              <a:gd name="T41" fmla="*/ 196 h 346"/>
              <a:gd name="T42" fmla="*/ 43 w 347"/>
              <a:gd name="T43" fmla="*/ 239 h 346"/>
              <a:gd name="T44" fmla="*/ 108 w 347"/>
              <a:gd name="T45" fmla="*/ 303 h 346"/>
              <a:gd name="T46" fmla="*/ 43 w 347"/>
              <a:gd name="T47" fmla="*/ 260 h 346"/>
              <a:gd name="T48" fmla="*/ 237 w 347"/>
              <a:gd name="T49" fmla="*/ 239 h 346"/>
              <a:gd name="T50" fmla="*/ 304 w 347"/>
              <a:gd name="T51" fmla="*/ 196 h 346"/>
              <a:gd name="T52" fmla="*/ 237 w 347"/>
              <a:gd name="T53" fmla="*/ 239 h 346"/>
              <a:gd name="T54" fmla="*/ 304 w 347"/>
              <a:gd name="T55" fmla="*/ 303 h 346"/>
              <a:gd name="T56" fmla="*/ 237 w 347"/>
              <a:gd name="T57" fmla="*/ 260 h 346"/>
              <a:gd name="T58" fmla="*/ 129 w 347"/>
              <a:gd name="T59" fmla="*/ 239 h 346"/>
              <a:gd name="T60" fmla="*/ 215 w 347"/>
              <a:gd name="T61" fmla="*/ 196 h 346"/>
              <a:gd name="T62" fmla="*/ 129 w 347"/>
              <a:gd name="T63" fmla="*/ 23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346">
                <a:moveTo>
                  <a:pt x="347" y="110"/>
                </a:moveTo>
                <a:lnTo>
                  <a:pt x="347" y="346"/>
                </a:lnTo>
                <a:lnTo>
                  <a:pt x="0" y="346"/>
                </a:lnTo>
                <a:lnTo>
                  <a:pt x="0" y="110"/>
                </a:lnTo>
                <a:lnTo>
                  <a:pt x="65" y="110"/>
                </a:lnTo>
                <a:lnTo>
                  <a:pt x="65" y="131"/>
                </a:lnTo>
                <a:lnTo>
                  <a:pt x="22" y="131"/>
                </a:lnTo>
                <a:lnTo>
                  <a:pt x="22" y="325"/>
                </a:lnTo>
                <a:lnTo>
                  <a:pt x="129" y="325"/>
                </a:lnTo>
                <a:lnTo>
                  <a:pt x="129" y="260"/>
                </a:lnTo>
                <a:lnTo>
                  <a:pt x="215" y="260"/>
                </a:lnTo>
                <a:lnTo>
                  <a:pt x="215" y="325"/>
                </a:lnTo>
                <a:lnTo>
                  <a:pt x="325" y="325"/>
                </a:lnTo>
                <a:lnTo>
                  <a:pt x="325" y="131"/>
                </a:lnTo>
                <a:lnTo>
                  <a:pt x="280" y="131"/>
                </a:lnTo>
                <a:lnTo>
                  <a:pt x="280" y="110"/>
                </a:lnTo>
                <a:lnTo>
                  <a:pt x="347" y="110"/>
                </a:lnTo>
                <a:close/>
                <a:moveTo>
                  <a:pt x="86" y="88"/>
                </a:moveTo>
                <a:lnTo>
                  <a:pt x="86" y="0"/>
                </a:lnTo>
                <a:lnTo>
                  <a:pt x="258" y="0"/>
                </a:lnTo>
                <a:lnTo>
                  <a:pt x="258" y="88"/>
                </a:lnTo>
                <a:lnTo>
                  <a:pt x="258" y="131"/>
                </a:lnTo>
                <a:lnTo>
                  <a:pt x="258" y="153"/>
                </a:lnTo>
                <a:lnTo>
                  <a:pt x="86" y="153"/>
                </a:lnTo>
                <a:lnTo>
                  <a:pt x="86" y="131"/>
                </a:lnTo>
                <a:lnTo>
                  <a:pt x="86" y="88"/>
                </a:lnTo>
                <a:close/>
                <a:moveTo>
                  <a:pt x="129" y="21"/>
                </a:moveTo>
                <a:lnTo>
                  <a:pt x="129" y="131"/>
                </a:lnTo>
                <a:lnTo>
                  <a:pt x="151" y="131"/>
                </a:lnTo>
                <a:lnTo>
                  <a:pt x="151" y="88"/>
                </a:lnTo>
                <a:lnTo>
                  <a:pt x="194" y="88"/>
                </a:lnTo>
                <a:lnTo>
                  <a:pt x="194" y="131"/>
                </a:lnTo>
                <a:lnTo>
                  <a:pt x="215" y="131"/>
                </a:lnTo>
                <a:lnTo>
                  <a:pt x="215" y="21"/>
                </a:lnTo>
                <a:lnTo>
                  <a:pt x="194" y="21"/>
                </a:lnTo>
                <a:lnTo>
                  <a:pt x="194" y="64"/>
                </a:lnTo>
                <a:lnTo>
                  <a:pt x="151" y="64"/>
                </a:lnTo>
                <a:lnTo>
                  <a:pt x="151" y="21"/>
                </a:lnTo>
                <a:lnTo>
                  <a:pt x="129" y="21"/>
                </a:lnTo>
                <a:close/>
                <a:moveTo>
                  <a:pt x="43" y="239"/>
                </a:moveTo>
                <a:lnTo>
                  <a:pt x="108" y="239"/>
                </a:lnTo>
                <a:lnTo>
                  <a:pt x="108" y="196"/>
                </a:lnTo>
                <a:lnTo>
                  <a:pt x="43" y="196"/>
                </a:lnTo>
                <a:lnTo>
                  <a:pt x="43" y="239"/>
                </a:lnTo>
                <a:close/>
                <a:moveTo>
                  <a:pt x="43" y="303"/>
                </a:moveTo>
                <a:lnTo>
                  <a:pt x="108" y="303"/>
                </a:lnTo>
                <a:lnTo>
                  <a:pt x="108" y="260"/>
                </a:lnTo>
                <a:lnTo>
                  <a:pt x="43" y="260"/>
                </a:lnTo>
                <a:lnTo>
                  <a:pt x="43" y="303"/>
                </a:lnTo>
                <a:close/>
                <a:moveTo>
                  <a:pt x="237" y="239"/>
                </a:moveTo>
                <a:lnTo>
                  <a:pt x="304" y="239"/>
                </a:lnTo>
                <a:lnTo>
                  <a:pt x="304" y="196"/>
                </a:lnTo>
                <a:lnTo>
                  <a:pt x="237" y="196"/>
                </a:lnTo>
                <a:lnTo>
                  <a:pt x="237" y="239"/>
                </a:lnTo>
                <a:close/>
                <a:moveTo>
                  <a:pt x="237" y="303"/>
                </a:moveTo>
                <a:lnTo>
                  <a:pt x="304" y="303"/>
                </a:lnTo>
                <a:lnTo>
                  <a:pt x="304" y="260"/>
                </a:lnTo>
                <a:lnTo>
                  <a:pt x="237" y="260"/>
                </a:lnTo>
                <a:lnTo>
                  <a:pt x="237" y="303"/>
                </a:lnTo>
                <a:close/>
                <a:moveTo>
                  <a:pt x="129" y="239"/>
                </a:moveTo>
                <a:lnTo>
                  <a:pt x="215" y="239"/>
                </a:lnTo>
                <a:lnTo>
                  <a:pt x="215" y="196"/>
                </a:lnTo>
                <a:lnTo>
                  <a:pt x="129" y="196"/>
                </a:lnTo>
                <a:lnTo>
                  <a:pt x="129" y="239"/>
                </a:lnTo>
                <a:close/>
              </a:path>
            </a:pathLst>
          </a:custGeom>
          <a:solidFill>
            <a:srgbClr val="003B7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71" name="Group 48">
            <a:extLst>
              <a:ext uri="{FF2B5EF4-FFF2-40B4-BE49-F238E27FC236}">
                <a16:creationId xmlns:a16="http://schemas.microsoft.com/office/drawing/2014/main" id="{93CC9B2E-B690-41A9-9341-E0FFAF566B52}"/>
              </a:ext>
            </a:extLst>
          </p:cNvPr>
          <p:cNvGrpSpPr/>
          <p:nvPr/>
        </p:nvGrpSpPr>
        <p:grpSpPr>
          <a:xfrm>
            <a:off x="5570655" y="4289624"/>
            <a:ext cx="828507" cy="726677"/>
            <a:chOff x="2166624" y="9562501"/>
            <a:chExt cx="471488" cy="463550"/>
          </a:xfrm>
          <a:solidFill>
            <a:srgbClr val="003B75"/>
          </a:solidFill>
        </p:grpSpPr>
        <p:sp>
          <p:nvSpPr>
            <p:cNvPr id="72" name="Freeform 364">
              <a:extLst>
                <a:ext uri="{FF2B5EF4-FFF2-40B4-BE49-F238E27FC236}">
                  <a16:creationId xmlns:a16="http://schemas.microsoft.com/office/drawing/2014/main" id="{829DB193-C3E7-42D4-87E5-CC0BE7F4CF33}"/>
                </a:ext>
              </a:extLst>
            </p:cNvPr>
            <p:cNvSpPr>
              <a:spLocks noEditPoints="1"/>
            </p:cNvSpPr>
            <p:nvPr/>
          </p:nvSpPr>
          <p:spPr bwMode="auto">
            <a:xfrm>
              <a:off x="2209486" y="9616476"/>
              <a:ext cx="384175" cy="222250"/>
            </a:xfrm>
            <a:custGeom>
              <a:avLst/>
              <a:gdLst>
                <a:gd name="T0" fmla="*/ 234 w 242"/>
                <a:gd name="T1" fmla="*/ 133 h 140"/>
                <a:gd name="T2" fmla="*/ 235 w 242"/>
                <a:gd name="T3" fmla="*/ 99 h 140"/>
                <a:gd name="T4" fmla="*/ 187 w 242"/>
                <a:gd name="T5" fmla="*/ 96 h 140"/>
                <a:gd name="T6" fmla="*/ 185 w 242"/>
                <a:gd name="T7" fmla="*/ 99 h 140"/>
                <a:gd name="T8" fmla="*/ 185 w 242"/>
                <a:gd name="T9" fmla="*/ 133 h 140"/>
                <a:gd name="T10" fmla="*/ 55 w 242"/>
                <a:gd name="T11" fmla="*/ 135 h 140"/>
                <a:gd name="T12" fmla="*/ 58 w 242"/>
                <a:gd name="T13" fmla="*/ 131 h 140"/>
                <a:gd name="T14" fmla="*/ 57 w 242"/>
                <a:gd name="T15" fmla="*/ 96 h 140"/>
                <a:gd name="T16" fmla="*/ 10 w 242"/>
                <a:gd name="T17" fmla="*/ 96 h 140"/>
                <a:gd name="T18" fmla="*/ 7 w 242"/>
                <a:gd name="T19" fmla="*/ 131 h 140"/>
                <a:gd name="T20" fmla="*/ 10 w 242"/>
                <a:gd name="T21" fmla="*/ 135 h 140"/>
                <a:gd name="T22" fmla="*/ 98 w 242"/>
                <a:gd name="T23" fmla="*/ 7 h 140"/>
                <a:gd name="T24" fmla="*/ 95 w 242"/>
                <a:gd name="T25" fmla="*/ 10 h 140"/>
                <a:gd name="T26" fmla="*/ 95 w 242"/>
                <a:gd name="T27" fmla="*/ 45 h 140"/>
                <a:gd name="T28" fmla="*/ 143 w 242"/>
                <a:gd name="T29" fmla="*/ 45 h 140"/>
                <a:gd name="T30" fmla="*/ 146 w 242"/>
                <a:gd name="T31" fmla="*/ 10 h 140"/>
                <a:gd name="T32" fmla="*/ 143 w 242"/>
                <a:gd name="T33" fmla="*/ 7 h 140"/>
                <a:gd name="T34" fmla="*/ 98 w 242"/>
                <a:gd name="T35" fmla="*/ 96 h 140"/>
                <a:gd name="T36" fmla="*/ 95 w 242"/>
                <a:gd name="T37" fmla="*/ 99 h 140"/>
                <a:gd name="T38" fmla="*/ 95 w 242"/>
                <a:gd name="T39" fmla="*/ 133 h 140"/>
                <a:gd name="T40" fmla="*/ 143 w 242"/>
                <a:gd name="T41" fmla="*/ 135 h 140"/>
                <a:gd name="T42" fmla="*/ 146 w 242"/>
                <a:gd name="T43" fmla="*/ 99 h 140"/>
                <a:gd name="T44" fmla="*/ 143 w 242"/>
                <a:gd name="T45" fmla="*/ 96 h 140"/>
                <a:gd name="T46" fmla="*/ 93 w 242"/>
                <a:gd name="T47" fmla="*/ 52 h 140"/>
                <a:gd name="T48" fmla="*/ 88 w 242"/>
                <a:gd name="T49" fmla="*/ 48 h 140"/>
                <a:gd name="T50" fmla="*/ 90 w 242"/>
                <a:gd name="T51" fmla="*/ 1 h 140"/>
                <a:gd name="T52" fmla="*/ 149 w 242"/>
                <a:gd name="T53" fmla="*/ 0 h 140"/>
                <a:gd name="T54" fmla="*/ 153 w 242"/>
                <a:gd name="T55" fmla="*/ 48 h 140"/>
                <a:gd name="T56" fmla="*/ 149 w 242"/>
                <a:gd name="T57" fmla="*/ 52 h 140"/>
                <a:gd name="T58" fmla="*/ 150 w 242"/>
                <a:gd name="T59" fmla="*/ 89 h 140"/>
                <a:gd name="T60" fmla="*/ 153 w 242"/>
                <a:gd name="T61" fmla="*/ 94 h 140"/>
                <a:gd name="T62" fmla="*/ 178 w 242"/>
                <a:gd name="T63" fmla="*/ 94 h 140"/>
                <a:gd name="T64" fmla="*/ 182 w 242"/>
                <a:gd name="T65" fmla="*/ 89 h 140"/>
                <a:gd name="T66" fmla="*/ 241 w 242"/>
                <a:gd name="T67" fmla="*/ 91 h 140"/>
                <a:gd name="T68" fmla="*/ 242 w 242"/>
                <a:gd name="T69" fmla="*/ 136 h 140"/>
                <a:gd name="T70" fmla="*/ 182 w 242"/>
                <a:gd name="T71" fmla="*/ 140 h 140"/>
                <a:gd name="T72" fmla="*/ 178 w 242"/>
                <a:gd name="T73" fmla="*/ 136 h 140"/>
                <a:gd name="T74" fmla="*/ 153 w 242"/>
                <a:gd name="T75" fmla="*/ 136 h 140"/>
                <a:gd name="T76" fmla="*/ 150 w 242"/>
                <a:gd name="T77" fmla="*/ 140 h 140"/>
                <a:gd name="T78" fmla="*/ 90 w 242"/>
                <a:gd name="T79" fmla="*/ 139 h 140"/>
                <a:gd name="T80" fmla="*/ 65 w 242"/>
                <a:gd name="T81" fmla="*/ 118 h 140"/>
                <a:gd name="T82" fmla="*/ 64 w 242"/>
                <a:gd name="T83" fmla="*/ 139 h 140"/>
                <a:gd name="T84" fmla="*/ 5 w 242"/>
                <a:gd name="T85" fmla="*/ 140 h 140"/>
                <a:gd name="T86" fmla="*/ 0 w 242"/>
                <a:gd name="T87" fmla="*/ 94 h 140"/>
                <a:gd name="T88" fmla="*/ 5 w 242"/>
                <a:gd name="T89" fmla="*/ 89 h 140"/>
                <a:gd name="T90" fmla="*/ 64 w 242"/>
                <a:gd name="T91" fmla="*/ 91 h 140"/>
                <a:gd name="T92" fmla="*/ 88 w 242"/>
                <a:gd name="T93" fmla="*/ 111 h 140"/>
                <a:gd name="T94" fmla="*/ 90 w 242"/>
                <a:gd name="T95" fmla="*/ 91 h 140"/>
                <a:gd name="T96" fmla="*/ 117 w 242"/>
                <a:gd name="T97"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 h="140">
                  <a:moveTo>
                    <a:pt x="233" y="135"/>
                  </a:moveTo>
                  <a:lnTo>
                    <a:pt x="233" y="135"/>
                  </a:lnTo>
                  <a:lnTo>
                    <a:pt x="234" y="133"/>
                  </a:lnTo>
                  <a:lnTo>
                    <a:pt x="235" y="131"/>
                  </a:lnTo>
                  <a:lnTo>
                    <a:pt x="235" y="99"/>
                  </a:lnTo>
                  <a:lnTo>
                    <a:pt x="235" y="99"/>
                  </a:lnTo>
                  <a:lnTo>
                    <a:pt x="234" y="96"/>
                  </a:lnTo>
                  <a:lnTo>
                    <a:pt x="233" y="96"/>
                  </a:lnTo>
                  <a:lnTo>
                    <a:pt x="187" y="96"/>
                  </a:lnTo>
                  <a:lnTo>
                    <a:pt x="187" y="96"/>
                  </a:lnTo>
                  <a:lnTo>
                    <a:pt x="185" y="96"/>
                  </a:lnTo>
                  <a:lnTo>
                    <a:pt x="185" y="99"/>
                  </a:lnTo>
                  <a:lnTo>
                    <a:pt x="185" y="131"/>
                  </a:lnTo>
                  <a:lnTo>
                    <a:pt x="185" y="131"/>
                  </a:lnTo>
                  <a:lnTo>
                    <a:pt x="185" y="133"/>
                  </a:lnTo>
                  <a:lnTo>
                    <a:pt x="187" y="135"/>
                  </a:lnTo>
                  <a:lnTo>
                    <a:pt x="233" y="135"/>
                  </a:lnTo>
                  <a:close/>
                  <a:moveTo>
                    <a:pt x="55" y="135"/>
                  </a:moveTo>
                  <a:lnTo>
                    <a:pt x="55" y="135"/>
                  </a:lnTo>
                  <a:lnTo>
                    <a:pt x="57" y="133"/>
                  </a:lnTo>
                  <a:lnTo>
                    <a:pt x="58" y="131"/>
                  </a:lnTo>
                  <a:lnTo>
                    <a:pt x="58" y="99"/>
                  </a:lnTo>
                  <a:lnTo>
                    <a:pt x="58" y="99"/>
                  </a:lnTo>
                  <a:lnTo>
                    <a:pt x="57" y="96"/>
                  </a:lnTo>
                  <a:lnTo>
                    <a:pt x="55" y="96"/>
                  </a:lnTo>
                  <a:lnTo>
                    <a:pt x="10" y="96"/>
                  </a:lnTo>
                  <a:lnTo>
                    <a:pt x="10" y="96"/>
                  </a:lnTo>
                  <a:lnTo>
                    <a:pt x="7" y="96"/>
                  </a:lnTo>
                  <a:lnTo>
                    <a:pt x="7" y="99"/>
                  </a:lnTo>
                  <a:lnTo>
                    <a:pt x="7" y="131"/>
                  </a:lnTo>
                  <a:lnTo>
                    <a:pt x="7" y="131"/>
                  </a:lnTo>
                  <a:lnTo>
                    <a:pt x="7" y="133"/>
                  </a:lnTo>
                  <a:lnTo>
                    <a:pt x="10" y="135"/>
                  </a:lnTo>
                  <a:lnTo>
                    <a:pt x="55" y="135"/>
                  </a:lnTo>
                  <a:close/>
                  <a:moveTo>
                    <a:pt x="143" y="7"/>
                  </a:moveTo>
                  <a:lnTo>
                    <a:pt x="98" y="7"/>
                  </a:lnTo>
                  <a:lnTo>
                    <a:pt x="98" y="7"/>
                  </a:lnTo>
                  <a:lnTo>
                    <a:pt x="95" y="8"/>
                  </a:lnTo>
                  <a:lnTo>
                    <a:pt x="95" y="10"/>
                  </a:lnTo>
                  <a:lnTo>
                    <a:pt x="95" y="43"/>
                  </a:lnTo>
                  <a:lnTo>
                    <a:pt x="95" y="43"/>
                  </a:lnTo>
                  <a:lnTo>
                    <a:pt x="95" y="45"/>
                  </a:lnTo>
                  <a:lnTo>
                    <a:pt x="98" y="45"/>
                  </a:lnTo>
                  <a:lnTo>
                    <a:pt x="143" y="45"/>
                  </a:lnTo>
                  <a:lnTo>
                    <a:pt x="143" y="45"/>
                  </a:lnTo>
                  <a:lnTo>
                    <a:pt x="146" y="45"/>
                  </a:lnTo>
                  <a:lnTo>
                    <a:pt x="146" y="43"/>
                  </a:lnTo>
                  <a:lnTo>
                    <a:pt x="146" y="10"/>
                  </a:lnTo>
                  <a:lnTo>
                    <a:pt x="146" y="10"/>
                  </a:lnTo>
                  <a:lnTo>
                    <a:pt x="146" y="8"/>
                  </a:lnTo>
                  <a:lnTo>
                    <a:pt x="143" y="7"/>
                  </a:lnTo>
                  <a:lnTo>
                    <a:pt x="143" y="7"/>
                  </a:lnTo>
                  <a:close/>
                  <a:moveTo>
                    <a:pt x="143" y="96"/>
                  </a:moveTo>
                  <a:lnTo>
                    <a:pt x="98" y="96"/>
                  </a:lnTo>
                  <a:lnTo>
                    <a:pt x="98" y="96"/>
                  </a:lnTo>
                  <a:lnTo>
                    <a:pt x="95" y="96"/>
                  </a:lnTo>
                  <a:lnTo>
                    <a:pt x="95" y="99"/>
                  </a:lnTo>
                  <a:lnTo>
                    <a:pt x="95" y="131"/>
                  </a:lnTo>
                  <a:lnTo>
                    <a:pt x="95" y="131"/>
                  </a:lnTo>
                  <a:lnTo>
                    <a:pt x="95" y="133"/>
                  </a:lnTo>
                  <a:lnTo>
                    <a:pt x="98" y="135"/>
                  </a:lnTo>
                  <a:lnTo>
                    <a:pt x="143" y="135"/>
                  </a:lnTo>
                  <a:lnTo>
                    <a:pt x="143" y="135"/>
                  </a:lnTo>
                  <a:lnTo>
                    <a:pt x="146" y="133"/>
                  </a:lnTo>
                  <a:lnTo>
                    <a:pt x="146" y="131"/>
                  </a:lnTo>
                  <a:lnTo>
                    <a:pt x="146" y="99"/>
                  </a:lnTo>
                  <a:lnTo>
                    <a:pt x="146" y="99"/>
                  </a:lnTo>
                  <a:lnTo>
                    <a:pt x="146" y="96"/>
                  </a:lnTo>
                  <a:lnTo>
                    <a:pt x="143" y="96"/>
                  </a:lnTo>
                  <a:lnTo>
                    <a:pt x="143" y="96"/>
                  </a:lnTo>
                  <a:close/>
                  <a:moveTo>
                    <a:pt x="117" y="52"/>
                  </a:moveTo>
                  <a:lnTo>
                    <a:pt x="93" y="52"/>
                  </a:lnTo>
                  <a:lnTo>
                    <a:pt x="93" y="52"/>
                  </a:lnTo>
                  <a:lnTo>
                    <a:pt x="90" y="51"/>
                  </a:lnTo>
                  <a:lnTo>
                    <a:pt x="88" y="48"/>
                  </a:lnTo>
                  <a:lnTo>
                    <a:pt x="88" y="4"/>
                  </a:lnTo>
                  <a:lnTo>
                    <a:pt x="88" y="4"/>
                  </a:lnTo>
                  <a:lnTo>
                    <a:pt x="90" y="1"/>
                  </a:lnTo>
                  <a:lnTo>
                    <a:pt x="93" y="0"/>
                  </a:lnTo>
                  <a:lnTo>
                    <a:pt x="149" y="0"/>
                  </a:lnTo>
                  <a:lnTo>
                    <a:pt x="149" y="0"/>
                  </a:lnTo>
                  <a:lnTo>
                    <a:pt x="152" y="1"/>
                  </a:lnTo>
                  <a:lnTo>
                    <a:pt x="153" y="4"/>
                  </a:lnTo>
                  <a:lnTo>
                    <a:pt x="153" y="48"/>
                  </a:lnTo>
                  <a:lnTo>
                    <a:pt x="153" y="48"/>
                  </a:lnTo>
                  <a:lnTo>
                    <a:pt x="152" y="51"/>
                  </a:lnTo>
                  <a:lnTo>
                    <a:pt x="149" y="52"/>
                  </a:lnTo>
                  <a:lnTo>
                    <a:pt x="124" y="52"/>
                  </a:lnTo>
                  <a:lnTo>
                    <a:pt x="124" y="89"/>
                  </a:lnTo>
                  <a:lnTo>
                    <a:pt x="150" y="89"/>
                  </a:lnTo>
                  <a:lnTo>
                    <a:pt x="150" y="89"/>
                  </a:lnTo>
                  <a:lnTo>
                    <a:pt x="153" y="91"/>
                  </a:lnTo>
                  <a:lnTo>
                    <a:pt x="153" y="94"/>
                  </a:lnTo>
                  <a:lnTo>
                    <a:pt x="153" y="111"/>
                  </a:lnTo>
                  <a:lnTo>
                    <a:pt x="178" y="111"/>
                  </a:lnTo>
                  <a:lnTo>
                    <a:pt x="178" y="94"/>
                  </a:lnTo>
                  <a:lnTo>
                    <a:pt x="178" y="94"/>
                  </a:lnTo>
                  <a:lnTo>
                    <a:pt x="179" y="91"/>
                  </a:lnTo>
                  <a:lnTo>
                    <a:pt x="182" y="89"/>
                  </a:lnTo>
                  <a:lnTo>
                    <a:pt x="238" y="89"/>
                  </a:lnTo>
                  <a:lnTo>
                    <a:pt x="238" y="89"/>
                  </a:lnTo>
                  <a:lnTo>
                    <a:pt x="241" y="91"/>
                  </a:lnTo>
                  <a:lnTo>
                    <a:pt x="242" y="94"/>
                  </a:lnTo>
                  <a:lnTo>
                    <a:pt x="242" y="136"/>
                  </a:lnTo>
                  <a:lnTo>
                    <a:pt x="242" y="136"/>
                  </a:lnTo>
                  <a:lnTo>
                    <a:pt x="241" y="139"/>
                  </a:lnTo>
                  <a:lnTo>
                    <a:pt x="238" y="140"/>
                  </a:lnTo>
                  <a:lnTo>
                    <a:pt x="182" y="140"/>
                  </a:lnTo>
                  <a:lnTo>
                    <a:pt x="182" y="140"/>
                  </a:lnTo>
                  <a:lnTo>
                    <a:pt x="179" y="139"/>
                  </a:lnTo>
                  <a:lnTo>
                    <a:pt x="178" y="136"/>
                  </a:lnTo>
                  <a:lnTo>
                    <a:pt x="178" y="118"/>
                  </a:lnTo>
                  <a:lnTo>
                    <a:pt x="153" y="118"/>
                  </a:lnTo>
                  <a:lnTo>
                    <a:pt x="153" y="136"/>
                  </a:lnTo>
                  <a:lnTo>
                    <a:pt x="153" y="136"/>
                  </a:lnTo>
                  <a:lnTo>
                    <a:pt x="153" y="139"/>
                  </a:lnTo>
                  <a:lnTo>
                    <a:pt x="150" y="140"/>
                  </a:lnTo>
                  <a:lnTo>
                    <a:pt x="93" y="140"/>
                  </a:lnTo>
                  <a:lnTo>
                    <a:pt x="93" y="140"/>
                  </a:lnTo>
                  <a:lnTo>
                    <a:pt x="90" y="139"/>
                  </a:lnTo>
                  <a:lnTo>
                    <a:pt x="88" y="136"/>
                  </a:lnTo>
                  <a:lnTo>
                    <a:pt x="88" y="118"/>
                  </a:lnTo>
                  <a:lnTo>
                    <a:pt x="65" y="118"/>
                  </a:lnTo>
                  <a:lnTo>
                    <a:pt x="65" y="136"/>
                  </a:lnTo>
                  <a:lnTo>
                    <a:pt x="65" y="136"/>
                  </a:lnTo>
                  <a:lnTo>
                    <a:pt x="64" y="139"/>
                  </a:lnTo>
                  <a:lnTo>
                    <a:pt x="61" y="140"/>
                  </a:lnTo>
                  <a:lnTo>
                    <a:pt x="5" y="140"/>
                  </a:lnTo>
                  <a:lnTo>
                    <a:pt x="5" y="140"/>
                  </a:lnTo>
                  <a:lnTo>
                    <a:pt x="2" y="139"/>
                  </a:lnTo>
                  <a:lnTo>
                    <a:pt x="0" y="136"/>
                  </a:lnTo>
                  <a:lnTo>
                    <a:pt x="0" y="94"/>
                  </a:lnTo>
                  <a:lnTo>
                    <a:pt x="0" y="94"/>
                  </a:lnTo>
                  <a:lnTo>
                    <a:pt x="2" y="91"/>
                  </a:lnTo>
                  <a:lnTo>
                    <a:pt x="5" y="89"/>
                  </a:lnTo>
                  <a:lnTo>
                    <a:pt x="61" y="89"/>
                  </a:lnTo>
                  <a:lnTo>
                    <a:pt x="61" y="89"/>
                  </a:lnTo>
                  <a:lnTo>
                    <a:pt x="64" y="91"/>
                  </a:lnTo>
                  <a:lnTo>
                    <a:pt x="65" y="94"/>
                  </a:lnTo>
                  <a:lnTo>
                    <a:pt x="65" y="111"/>
                  </a:lnTo>
                  <a:lnTo>
                    <a:pt x="88" y="111"/>
                  </a:lnTo>
                  <a:lnTo>
                    <a:pt x="88" y="94"/>
                  </a:lnTo>
                  <a:lnTo>
                    <a:pt x="88" y="94"/>
                  </a:lnTo>
                  <a:lnTo>
                    <a:pt x="90" y="91"/>
                  </a:lnTo>
                  <a:lnTo>
                    <a:pt x="93" y="89"/>
                  </a:lnTo>
                  <a:lnTo>
                    <a:pt x="117" y="89"/>
                  </a:lnTo>
                  <a:lnTo>
                    <a:pt x="117" y="52"/>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panose="020F0502020204030204"/>
                <a:ea typeface="+mn-ea"/>
                <a:cs typeface="+mn-cs"/>
              </a:endParaRPr>
            </a:p>
          </p:txBody>
        </p:sp>
        <p:sp>
          <p:nvSpPr>
            <p:cNvPr id="73" name="Rectangle 365">
              <a:extLst>
                <a:ext uri="{FF2B5EF4-FFF2-40B4-BE49-F238E27FC236}">
                  <a16:creationId xmlns:a16="http://schemas.microsoft.com/office/drawing/2014/main" id="{EBBF1B56-ECD6-47A8-AB29-E5AF2FACC958}"/>
                </a:ext>
              </a:extLst>
            </p:cNvPr>
            <p:cNvSpPr>
              <a:spLocks noChangeArrowheads="1"/>
            </p:cNvSpPr>
            <p:nvPr/>
          </p:nvSpPr>
          <p:spPr bwMode="auto">
            <a:xfrm>
              <a:off x="2330136" y="9954614"/>
              <a:ext cx="144463" cy="23813"/>
            </a:xfrm>
            <a:prstGeom prst="rect">
              <a:avLst/>
            </a:pr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panose="020F0502020204030204"/>
                <a:ea typeface="+mn-ea"/>
                <a:cs typeface="+mn-cs"/>
              </a:endParaRPr>
            </a:p>
          </p:txBody>
        </p:sp>
        <p:sp>
          <p:nvSpPr>
            <p:cNvPr id="74" name="Freeform 366">
              <a:extLst>
                <a:ext uri="{FF2B5EF4-FFF2-40B4-BE49-F238E27FC236}">
                  <a16:creationId xmlns:a16="http://schemas.microsoft.com/office/drawing/2014/main" id="{C78AC94B-3158-47EF-AC1D-DF1B9242E36E}"/>
                </a:ext>
              </a:extLst>
            </p:cNvPr>
            <p:cNvSpPr>
              <a:spLocks/>
            </p:cNvSpPr>
            <p:nvPr/>
          </p:nvSpPr>
          <p:spPr bwMode="auto">
            <a:xfrm>
              <a:off x="2293624" y="9987951"/>
              <a:ext cx="217488" cy="38100"/>
            </a:xfrm>
            <a:custGeom>
              <a:avLst/>
              <a:gdLst>
                <a:gd name="T0" fmla="*/ 116 w 137"/>
                <a:gd name="T1" fmla="*/ 24 h 24"/>
                <a:gd name="T2" fmla="*/ 20 w 137"/>
                <a:gd name="T3" fmla="*/ 24 h 24"/>
                <a:gd name="T4" fmla="*/ 20 w 137"/>
                <a:gd name="T5" fmla="*/ 24 h 24"/>
                <a:gd name="T6" fmla="*/ 12 w 137"/>
                <a:gd name="T7" fmla="*/ 23 h 24"/>
                <a:gd name="T8" fmla="*/ 5 w 137"/>
                <a:gd name="T9" fmla="*/ 20 h 24"/>
                <a:gd name="T10" fmla="*/ 1 w 137"/>
                <a:gd name="T11" fmla="*/ 16 h 24"/>
                <a:gd name="T12" fmla="*/ 0 w 137"/>
                <a:gd name="T13" fmla="*/ 13 h 24"/>
                <a:gd name="T14" fmla="*/ 0 w 137"/>
                <a:gd name="T15" fmla="*/ 11 h 24"/>
                <a:gd name="T16" fmla="*/ 0 w 137"/>
                <a:gd name="T17" fmla="*/ 0 h 24"/>
                <a:gd name="T18" fmla="*/ 137 w 137"/>
                <a:gd name="T19" fmla="*/ 0 h 24"/>
                <a:gd name="T20" fmla="*/ 137 w 137"/>
                <a:gd name="T21" fmla="*/ 11 h 24"/>
                <a:gd name="T22" fmla="*/ 137 w 137"/>
                <a:gd name="T23" fmla="*/ 11 h 24"/>
                <a:gd name="T24" fmla="*/ 137 w 137"/>
                <a:gd name="T25" fmla="*/ 13 h 24"/>
                <a:gd name="T26" fmla="*/ 136 w 137"/>
                <a:gd name="T27" fmla="*/ 16 h 24"/>
                <a:gd name="T28" fmla="*/ 132 w 137"/>
                <a:gd name="T29" fmla="*/ 20 h 24"/>
                <a:gd name="T30" fmla="*/ 125 w 137"/>
                <a:gd name="T31" fmla="*/ 23 h 24"/>
                <a:gd name="T32" fmla="*/ 116 w 137"/>
                <a:gd name="T33" fmla="*/ 24 h 24"/>
                <a:gd name="T34" fmla="*/ 116 w 137"/>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24">
                  <a:moveTo>
                    <a:pt x="116" y="24"/>
                  </a:moveTo>
                  <a:lnTo>
                    <a:pt x="20" y="24"/>
                  </a:lnTo>
                  <a:lnTo>
                    <a:pt x="20" y="24"/>
                  </a:lnTo>
                  <a:lnTo>
                    <a:pt x="12" y="23"/>
                  </a:lnTo>
                  <a:lnTo>
                    <a:pt x="5" y="20"/>
                  </a:lnTo>
                  <a:lnTo>
                    <a:pt x="1" y="16"/>
                  </a:lnTo>
                  <a:lnTo>
                    <a:pt x="0" y="13"/>
                  </a:lnTo>
                  <a:lnTo>
                    <a:pt x="0" y="11"/>
                  </a:lnTo>
                  <a:lnTo>
                    <a:pt x="0" y="0"/>
                  </a:lnTo>
                  <a:lnTo>
                    <a:pt x="137" y="0"/>
                  </a:lnTo>
                  <a:lnTo>
                    <a:pt x="137" y="11"/>
                  </a:lnTo>
                  <a:lnTo>
                    <a:pt x="137" y="11"/>
                  </a:lnTo>
                  <a:lnTo>
                    <a:pt x="137" y="13"/>
                  </a:lnTo>
                  <a:lnTo>
                    <a:pt x="136" y="16"/>
                  </a:lnTo>
                  <a:lnTo>
                    <a:pt x="132" y="20"/>
                  </a:lnTo>
                  <a:lnTo>
                    <a:pt x="125" y="23"/>
                  </a:lnTo>
                  <a:lnTo>
                    <a:pt x="116" y="24"/>
                  </a:lnTo>
                  <a:lnTo>
                    <a:pt x="116" y="24"/>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panose="020F0502020204030204"/>
                <a:ea typeface="+mn-ea"/>
                <a:cs typeface="+mn-cs"/>
              </a:endParaRPr>
            </a:p>
          </p:txBody>
        </p:sp>
        <p:sp>
          <p:nvSpPr>
            <p:cNvPr id="75" name="Freeform 367">
              <a:extLst>
                <a:ext uri="{FF2B5EF4-FFF2-40B4-BE49-F238E27FC236}">
                  <a16:creationId xmlns:a16="http://schemas.microsoft.com/office/drawing/2014/main" id="{1C7D11C6-5340-4B21-9AE1-EE7669A9E73F}"/>
                </a:ext>
              </a:extLst>
            </p:cNvPr>
            <p:cNvSpPr>
              <a:spLocks noEditPoints="1"/>
            </p:cNvSpPr>
            <p:nvPr/>
          </p:nvSpPr>
          <p:spPr bwMode="auto">
            <a:xfrm>
              <a:off x="2166624" y="9562501"/>
              <a:ext cx="471488" cy="381000"/>
            </a:xfrm>
            <a:custGeom>
              <a:avLst/>
              <a:gdLst>
                <a:gd name="T0" fmla="*/ 161 w 297"/>
                <a:gd name="T1" fmla="*/ 231 h 240"/>
                <a:gd name="T2" fmla="*/ 161 w 297"/>
                <a:gd name="T3" fmla="*/ 231 h 240"/>
                <a:gd name="T4" fmla="*/ 164 w 297"/>
                <a:gd name="T5" fmla="*/ 231 h 240"/>
                <a:gd name="T6" fmla="*/ 166 w 297"/>
                <a:gd name="T7" fmla="*/ 229 h 240"/>
                <a:gd name="T8" fmla="*/ 168 w 297"/>
                <a:gd name="T9" fmla="*/ 226 h 240"/>
                <a:gd name="T10" fmla="*/ 168 w 297"/>
                <a:gd name="T11" fmla="*/ 224 h 240"/>
                <a:gd name="T12" fmla="*/ 168 w 297"/>
                <a:gd name="T13" fmla="*/ 224 h 240"/>
                <a:gd name="T14" fmla="*/ 168 w 297"/>
                <a:gd name="T15" fmla="*/ 221 h 240"/>
                <a:gd name="T16" fmla="*/ 166 w 297"/>
                <a:gd name="T17" fmla="*/ 220 h 240"/>
                <a:gd name="T18" fmla="*/ 164 w 297"/>
                <a:gd name="T19" fmla="*/ 218 h 240"/>
                <a:gd name="T20" fmla="*/ 161 w 297"/>
                <a:gd name="T21" fmla="*/ 217 h 240"/>
                <a:gd name="T22" fmla="*/ 136 w 297"/>
                <a:gd name="T23" fmla="*/ 217 h 240"/>
                <a:gd name="T24" fmla="*/ 136 w 297"/>
                <a:gd name="T25" fmla="*/ 217 h 240"/>
                <a:gd name="T26" fmla="*/ 133 w 297"/>
                <a:gd name="T27" fmla="*/ 218 h 240"/>
                <a:gd name="T28" fmla="*/ 131 w 297"/>
                <a:gd name="T29" fmla="*/ 220 h 240"/>
                <a:gd name="T30" fmla="*/ 131 w 297"/>
                <a:gd name="T31" fmla="*/ 220 h 240"/>
                <a:gd name="T32" fmla="*/ 129 w 297"/>
                <a:gd name="T33" fmla="*/ 221 h 240"/>
                <a:gd name="T34" fmla="*/ 129 w 297"/>
                <a:gd name="T35" fmla="*/ 224 h 240"/>
                <a:gd name="T36" fmla="*/ 129 w 297"/>
                <a:gd name="T37" fmla="*/ 224 h 240"/>
                <a:gd name="T38" fmla="*/ 129 w 297"/>
                <a:gd name="T39" fmla="*/ 226 h 240"/>
                <a:gd name="T40" fmla="*/ 131 w 297"/>
                <a:gd name="T41" fmla="*/ 229 h 240"/>
                <a:gd name="T42" fmla="*/ 133 w 297"/>
                <a:gd name="T43" fmla="*/ 231 h 240"/>
                <a:gd name="T44" fmla="*/ 136 w 297"/>
                <a:gd name="T45" fmla="*/ 231 h 240"/>
                <a:gd name="T46" fmla="*/ 161 w 297"/>
                <a:gd name="T47" fmla="*/ 231 h 240"/>
                <a:gd name="T48" fmla="*/ 0 w 297"/>
                <a:gd name="T49" fmla="*/ 0 h 240"/>
                <a:gd name="T50" fmla="*/ 297 w 297"/>
                <a:gd name="T51" fmla="*/ 0 h 240"/>
                <a:gd name="T52" fmla="*/ 297 w 297"/>
                <a:gd name="T53" fmla="*/ 240 h 240"/>
                <a:gd name="T54" fmla="*/ 0 w 297"/>
                <a:gd name="T55" fmla="*/ 240 h 240"/>
                <a:gd name="T56" fmla="*/ 0 w 297"/>
                <a:gd name="T57" fmla="*/ 0 h 240"/>
                <a:gd name="T58" fmla="*/ 286 w 297"/>
                <a:gd name="T59" fmla="*/ 11 h 240"/>
                <a:gd name="T60" fmla="*/ 11 w 297"/>
                <a:gd name="T61" fmla="*/ 11 h 240"/>
                <a:gd name="T62" fmla="*/ 11 w 297"/>
                <a:gd name="T63" fmla="*/ 206 h 240"/>
                <a:gd name="T64" fmla="*/ 286 w 297"/>
                <a:gd name="T65" fmla="*/ 206 h 240"/>
                <a:gd name="T66" fmla="*/ 286 w 297"/>
                <a:gd name="T67" fmla="*/ 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240">
                  <a:moveTo>
                    <a:pt x="161" y="231"/>
                  </a:moveTo>
                  <a:lnTo>
                    <a:pt x="161" y="231"/>
                  </a:lnTo>
                  <a:lnTo>
                    <a:pt x="164" y="231"/>
                  </a:lnTo>
                  <a:lnTo>
                    <a:pt x="166" y="229"/>
                  </a:lnTo>
                  <a:lnTo>
                    <a:pt x="168" y="226"/>
                  </a:lnTo>
                  <a:lnTo>
                    <a:pt x="168" y="224"/>
                  </a:lnTo>
                  <a:lnTo>
                    <a:pt x="168" y="224"/>
                  </a:lnTo>
                  <a:lnTo>
                    <a:pt x="168" y="221"/>
                  </a:lnTo>
                  <a:lnTo>
                    <a:pt x="166" y="220"/>
                  </a:lnTo>
                  <a:lnTo>
                    <a:pt x="164" y="218"/>
                  </a:lnTo>
                  <a:lnTo>
                    <a:pt x="161" y="217"/>
                  </a:lnTo>
                  <a:lnTo>
                    <a:pt x="136" y="217"/>
                  </a:lnTo>
                  <a:lnTo>
                    <a:pt x="136" y="217"/>
                  </a:lnTo>
                  <a:lnTo>
                    <a:pt x="133" y="218"/>
                  </a:lnTo>
                  <a:lnTo>
                    <a:pt x="131" y="220"/>
                  </a:lnTo>
                  <a:lnTo>
                    <a:pt x="131" y="220"/>
                  </a:lnTo>
                  <a:lnTo>
                    <a:pt x="129" y="221"/>
                  </a:lnTo>
                  <a:lnTo>
                    <a:pt x="129" y="224"/>
                  </a:lnTo>
                  <a:lnTo>
                    <a:pt x="129" y="224"/>
                  </a:lnTo>
                  <a:lnTo>
                    <a:pt x="129" y="226"/>
                  </a:lnTo>
                  <a:lnTo>
                    <a:pt x="131" y="229"/>
                  </a:lnTo>
                  <a:lnTo>
                    <a:pt x="133" y="231"/>
                  </a:lnTo>
                  <a:lnTo>
                    <a:pt x="136" y="231"/>
                  </a:lnTo>
                  <a:lnTo>
                    <a:pt x="161" y="231"/>
                  </a:lnTo>
                  <a:close/>
                  <a:moveTo>
                    <a:pt x="0" y="0"/>
                  </a:moveTo>
                  <a:lnTo>
                    <a:pt x="297" y="0"/>
                  </a:lnTo>
                  <a:lnTo>
                    <a:pt x="297" y="240"/>
                  </a:lnTo>
                  <a:lnTo>
                    <a:pt x="0" y="240"/>
                  </a:lnTo>
                  <a:lnTo>
                    <a:pt x="0" y="0"/>
                  </a:lnTo>
                  <a:close/>
                  <a:moveTo>
                    <a:pt x="286" y="11"/>
                  </a:moveTo>
                  <a:lnTo>
                    <a:pt x="11" y="11"/>
                  </a:lnTo>
                  <a:lnTo>
                    <a:pt x="11" y="206"/>
                  </a:lnTo>
                  <a:lnTo>
                    <a:pt x="286" y="206"/>
                  </a:lnTo>
                  <a:lnTo>
                    <a:pt x="286" y="11"/>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panose="020F0502020204030204"/>
                <a:ea typeface="+mn-ea"/>
                <a:cs typeface="+mn-cs"/>
              </a:endParaRPr>
            </a:p>
          </p:txBody>
        </p:sp>
      </p:grpSp>
      <p:grpSp>
        <p:nvGrpSpPr>
          <p:cNvPr id="76" name="Gruppe 75"/>
          <p:cNvGrpSpPr/>
          <p:nvPr/>
        </p:nvGrpSpPr>
        <p:grpSpPr>
          <a:xfrm>
            <a:off x="4100307" y="1969770"/>
            <a:ext cx="871090" cy="764682"/>
            <a:chOff x="4030964" y="1380391"/>
            <a:chExt cx="871090" cy="764682"/>
          </a:xfrm>
          <a:solidFill>
            <a:srgbClr val="003B75"/>
          </a:solidFill>
        </p:grpSpPr>
        <p:sp>
          <p:nvSpPr>
            <p:cNvPr id="78" name="Freeform 63">
              <a:extLst>
                <a:ext uri="{FF2B5EF4-FFF2-40B4-BE49-F238E27FC236}">
                  <a16:creationId xmlns:a16="http://schemas.microsoft.com/office/drawing/2014/main" id="{7A35B201-8BF5-4108-926E-3B3DD3474EAE}"/>
                </a:ext>
              </a:extLst>
            </p:cNvPr>
            <p:cNvSpPr>
              <a:spLocks noEditPoints="1"/>
            </p:cNvSpPr>
            <p:nvPr/>
          </p:nvSpPr>
          <p:spPr bwMode="auto">
            <a:xfrm>
              <a:off x="4030964" y="1380391"/>
              <a:ext cx="871090" cy="764682"/>
            </a:xfrm>
            <a:custGeom>
              <a:avLst/>
              <a:gdLst>
                <a:gd name="T0" fmla="*/ 217 w 281"/>
                <a:gd name="T1" fmla="*/ 91 h 251"/>
                <a:gd name="T2" fmla="*/ 209 w 281"/>
                <a:gd name="T3" fmla="*/ 98 h 251"/>
                <a:gd name="T4" fmla="*/ 222 w 281"/>
                <a:gd name="T5" fmla="*/ 91 h 251"/>
                <a:gd name="T6" fmla="*/ 230 w 281"/>
                <a:gd name="T7" fmla="*/ 98 h 251"/>
                <a:gd name="T8" fmla="*/ 222 w 281"/>
                <a:gd name="T9" fmla="*/ 91 h 251"/>
                <a:gd name="T10" fmla="*/ 243 w 281"/>
                <a:gd name="T11" fmla="*/ 91 h 251"/>
                <a:gd name="T12" fmla="*/ 235 w 281"/>
                <a:gd name="T13" fmla="*/ 98 h 251"/>
                <a:gd name="T14" fmla="*/ 198 w 281"/>
                <a:gd name="T15" fmla="*/ 251 h 251"/>
                <a:gd name="T16" fmla="*/ 80 w 281"/>
                <a:gd name="T17" fmla="*/ 236 h 251"/>
                <a:gd name="T18" fmla="*/ 102 w 281"/>
                <a:gd name="T19" fmla="*/ 220 h 251"/>
                <a:gd name="T20" fmla="*/ 113 w 281"/>
                <a:gd name="T21" fmla="*/ 214 h 251"/>
                <a:gd name="T22" fmla="*/ 112 w 281"/>
                <a:gd name="T23" fmla="*/ 227 h 251"/>
                <a:gd name="T24" fmla="*/ 152 w 281"/>
                <a:gd name="T25" fmla="*/ 233 h 251"/>
                <a:gd name="T26" fmla="*/ 95 w 281"/>
                <a:gd name="T27" fmla="*/ 240 h 251"/>
                <a:gd name="T28" fmla="*/ 172 w 281"/>
                <a:gd name="T29" fmla="*/ 232 h 251"/>
                <a:gd name="T30" fmla="*/ 168 w 281"/>
                <a:gd name="T31" fmla="*/ 214 h 251"/>
                <a:gd name="T32" fmla="*/ 180 w 281"/>
                <a:gd name="T33" fmla="*/ 220 h 251"/>
                <a:gd name="T34" fmla="*/ 201 w 281"/>
                <a:gd name="T35" fmla="*/ 236 h 251"/>
                <a:gd name="T36" fmla="*/ 270 w 281"/>
                <a:gd name="T37" fmla="*/ 197 h 251"/>
                <a:gd name="T38" fmla="*/ 11 w 281"/>
                <a:gd name="T39" fmla="*/ 11 h 251"/>
                <a:gd name="T40" fmla="*/ 270 w 281"/>
                <a:gd name="T41" fmla="*/ 197 h 251"/>
                <a:gd name="T42" fmla="*/ 9 w 281"/>
                <a:gd name="T43" fmla="*/ 0 h 251"/>
                <a:gd name="T44" fmla="*/ 0 w 281"/>
                <a:gd name="T45" fmla="*/ 200 h 251"/>
                <a:gd name="T46" fmla="*/ 272 w 281"/>
                <a:gd name="T47" fmla="*/ 209 h 251"/>
                <a:gd name="T48" fmla="*/ 281 w 281"/>
                <a:gd name="T49" fmla="*/ 9 h 251"/>
                <a:gd name="T50" fmla="*/ 260 w 281"/>
                <a:gd name="T51" fmla="*/ 168 h 251"/>
                <a:gd name="T52" fmla="*/ 21 w 281"/>
                <a:gd name="T53" fmla="*/ 20 h 251"/>
                <a:gd name="T54" fmla="*/ 243 w 281"/>
                <a:gd name="T55" fmla="*/ 26 h 251"/>
                <a:gd name="T56" fmla="*/ 27 w 281"/>
                <a:gd name="T57" fmla="*/ 91 h 251"/>
                <a:gd name="T58" fmla="*/ 66 w 281"/>
                <a:gd name="T59" fmla="*/ 44 h 251"/>
                <a:gd name="T60" fmla="*/ 96 w 281"/>
                <a:gd name="T61" fmla="*/ 91 h 251"/>
                <a:gd name="T62" fmla="*/ 140 w 281"/>
                <a:gd name="T63" fmla="*/ 44 h 251"/>
                <a:gd name="T64" fmla="*/ 170 w 281"/>
                <a:gd name="T65" fmla="*/ 91 h 251"/>
                <a:gd name="T66" fmla="*/ 204 w 281"/>
                <a:gd name="T67" fmla="*/ 98 h 251"/>
                <a:gd name="T68" fmla="*/ 162 w 281"/>
                <a:gd name="T69" fmla="*/ 145 h 251"/>
                <a:gd name="T70" fmla="*/ 132 w 281"/>
                <a:gd name="T71" fmla="*/ 98 h 251"/>
                <a:gd name="T72" fmla="*/ 88 w 281"/>
                <a:gd name="T73" fmla="*/ 145 h 251"/>
                <a:gd name="T74" fmla="*/ 58 w 281"/>
                <a:gd name="T75" fmla="*/ 98 h 251"/>
                <a:gd name="T76" fmla="*/ 27 w 281"/>
                <a:gd name="T77" fmla="*/ 163 h 251"/>
                <a:gd name="T78" fmla="*/ 254 w 281"/>
                <a:gd name="T79" fmla="*/ 20 h 251"/>
                <a:gd name="T80" fmla="*/ 260 w 281"/>
                <a:gd name="T81" fmla="*/ 168 h 251"/>
                <a:gd name="T82" fmla="*/ 136 w 281"/>
                <a:gd name="T83" fmla="*/ 182 h 251"/>
                <a:gd name="T84" fmla="*/ 145 w 281"/>
                <a:gd name="T85" fmla="*/ 182 h 251"/>
                <a:gd name="T86" fmla="*/ 141 w 281"/>
                <a:gd name="T87" fmla="*/ 172 h 251"/>
                <a:gd name="T88" fmla="*/ 141 w 281"/>
                <a:gd name="T89" fmla="*/ 192 h 251"/>
                <a:gd name="T90" fmla="*/ 141 w 281"/>
                <a:gd name="T91"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1" h="251">
                  <a:moveTo>
                    <a:pt x="209" y="91"/>
                  </a:moveTo>
                  <a:cubicBezTo>
                    <a:pt x="217" y="91"/>
                    <a:pt x="217" y="91"/>
                    <a:pt x="217" y="91"/>
                  </a:cubicBezTo>
                  <a:cubicBezTo>
                    <a:pt x="217" y="98"/>
                    <a:pt x="217" y="98"/>
                    <a:pt x="217" y="98"/>
                  </a:cubicBezTo>
                  <a:cubicBezTo>
                    <a:pt x="209" y="98"/>
                    <a:pt x="209" y="98"/>
                    <a:pt x="209" y="98"/>
                  </a:cubicBezTo>
                  <a:lnTo>
                    <a:pt x="209" y="91"/>
                  </a:lnTo>
                  <a:close/>
                  <a:moveTo>
                    <a:pt x="222" y="91"/>
                  </a:moveTo>
                  <a:cubicBezTo>
                    <a:pt x="230" y="91"/>
                    <a:pt x="230" y="91"/>
                    <a:pt x="230" y="91"/>
                  </a:cubicBezTo>
                  <a:cubicBezTo>
                    <a:pt x="230" y="98"/>
                    <a:pt x="230" y="98"/>
                    <a:pt x="230" y="98"/>
                  </a:cubicBezTo>
                  <a:cubicBezTo>
                    <a:pt x="222" y="98"/>
                    <a:pt x="222" y="98"/>
                    <a:pt x="222" y="98"/>
                  </a:cubicBezTo>
                  <a:lnTo>
                    <a:pt x="222" y="91"/>
                  </a:lnTo>
                  <a:close/>
                  <a:moveTo>
                    <a:pt x="235" y="91"/>
                  </a:moveTo>
                  <a:cubicBezTo>
                    <a:pt x="243" y="91"/>
                    <a:pt x="243" y="91"/>
                    <a:pt x="243" y="91"/>
                  </a:cubicBezTo>
                  <a:cubicBezTo>
                    <a:pt x="243" y="98"/>
                    <a:pt x="243" y="98"/>
                    <a:pt x="243" y="98"/>
                  </a:cubicBezTo>
                  <a:cubicBezTo>
                    <a:pt x="235" y="98"/>
                    <a:pt x="235" y="98"/>
                    <a:pt x="235" y="98"/>
                  </a:cubicBezTo>
                  <a:lnTo>
                    <a:pt x="235" y="91"/>
                  </a:lnTo>
                  <a:close/>
                  <a:moveTo>
                    <a:pt x="198" y="251"/>
                  </a:moveTo>
                  <a:cubicBezTo>
                    <a:pt x="83" y="251"/>
                    <a:pt x="83" y="251"/>
                    <a:pt x="83" y="251"/>
                  </a:cubicBezTo>
                  <a:cubicBezTo>
                    <a:pt x="74" y="251"/>
                    <a:pt x="73" y="240"/>
                    <a:pt x="80" y="236"/>
                  </a:cubicBezTo>
                  <a:cubicBezTo>
                    <a:pt x="98" y="226"/>
                    <a:pt x="98" y="226"/>
                    <a:pt x="98" y="226"/>
                  </a:cubicBezTo>
                  <a:cubicBezTo>
                    <a:pt x="100" y="225"/>
                    <a:pt x="102" y="222"/>
                    <a:pt x="102" y="220"/>
                  </a:cubicBezTo>
                  <a:cubicBezTo>
                    <a:pt x="102" y="214"/>
                    <a:pt x="102" y="214"/>
                    <a:pt x="102" y="214"/>
                  </a:cubicBezTo>
                  <a:cubicBezTo>
                    <a:pt x="113" y="214"/>
                    <a:pt x="113" y="214"/>
                    <a:pt x="113" y="214"/>
                  </a:cubicBezTo>
                  <a:cubicBezTo>
                    <a:pt x="113" y="222"/>
                    <a:pt x="113" y="222"/>
                    <a:pt x="113" y="222"/>
                  </a:cubicBezTo>
                  <a:cubicBezTo>
                    <a:pt x="113" y="223"/>
                    <a:pt x="113" y="226"/>
                    <a:pt x="112" y="227"/>
                  </a:cubicBezTo>
                  <a:cubicBezTo>
                    <a:pt x="152" y="227"/>
                    <a:pt x="152" y="227"/>
                    <a:pt x="152" y="227"/>
                  </a:cubicBezTo>
                  <a:cubicBezTo>
                    <a:pt x="152" y="233"/>
                    <a:pt x="152" y="233"/>
                    <a:pt x="152" y="233"/>
                  </a:cubicBezTo>
                  <a:cubicBezTo>
                    <a:pt x="108" y="233"/>
                    <a:pt x="108" y="233"/>
                    <a:pt x="108" y="233"/>
                  </a:cubicBezTo>
                  <a:cubicBezTo>
                    <a:pt x="95" y="240"/>
                    <a:pt x="95" y="240"/>
                    <a:pt x="95" y="240"/>
                  </a:cubicBezTo>
                  <a:cubicBezTo>
                    <a:pt x="185" y="240"/>
                    <a:pt x="185" y="240"/>
                    <a:pt x="185" y="240"/>
                  </a:cubicBezTo>
                  <a:cubicBezTo>
                    <a:pt x="172" y="232"/>
                    <a:pt x="172" y="232"/>
                    <a:pt x="172" y="232"/>
                  </a:cubicBezTo>
                  <a:cubicBezTo>
                    <a:pt x="169" y="230"/>
                    <a:pt x="168" y="228"/>
                    <a:pt x="168" y="224"/>
                  </a:cubicBezTo>
                  <a:cubicBezTo>
                    <a:pt x="168" y="214"/>
                    <a:pt x="168" y="214"/>
                    <a:pt x="168" y="214"/>
                  </a:cubicBezTo>
                  <a:cubicBezTo>
                    <a:pt x="180" y="214"/>
                    <a:pt x="180" y="214"/>
                    <a:pt x="180" y="214"/>
                  </a:cubicBezTo>
                  <a:cubicBezTo>
                    <a:pt x="180" y="220"/>
                    <a:pt x="180" y="220"/>
                    <a:pt x="180" y="220"/>
                  </a:cubicBezTo>
                  <a:cubicBezTo>
                    <a:pt x="180" y="224"/>
                    <a:pt x="181" y="224"/>
                    <a:pt x="183" y="226"/>
                  </a:cubicBezTo>
                  <a:cubicBezTo>
                    <a:pt x="201" y="236"/>
                    <a:pt x="201" y="236"/>
                    <a:pt x="201" y="236"/>
                  </a:cubicBezTo>
                  <a:cubicBezTo>
                    <a:pt x="208" y="240"/>
                    <a:pt x="207" y="251"/>
                    <a:pt x="198" y="251"/>
                  </a:cubicBezTo>
                  <a:moveTo>
                    <a:pt x="270" y="197"/>
                  </a:moveTo>
                  <a:cubicBezTo>
                    <a:pt x="11" y="197"/>
                    <a:pt x="11" y="197"/>
                    <a:pt x="11" y="197"/>
                  </a:cubicBezTo>
                  <a:cubicBezTo>
                    <a:pt x="11" y="11"/>
                    <a:pt x="11" y="11"/>
                    <a:pt x="11" y="11"/>
                  </a:cubicBezTo>
                  <a:cubicBezTo>
                    <a:pt x="270" y="11"/>
                    <a:pt x="270" y="11"/>
                    <a:pt x="270" y="11"/>
                  </a:cubicBezTo>
                  <a:lnTo>
                    <a:pt x="270" y="197"/>
                  </a:lnTo>
                  <a:close/>
                  <a:moveTo>
                    <a:pt x="272" y="0"/>
                  </a:moveTo>
                  <a:cubicBezTo>
                    <a:pt x="9" y="0"/>
                    <a:pt x="9" y="0"/>
                    <a:pt x="9" y="0"/>
                  </a:cubicBezTo>
                  <a:cubicBezTo>
                    <a:pt x="5" y="0"/>
                    <a:pt x="0" y="3"/>
                    <a:pt x="0" y="9"/>
                  </a:cubicBezTo>
                  <a:cubicBezTo>
                    <a:pt x="0" y="200"/>
                    <a:pt x="0" y="200"/>
                    <a:pt x="0" y="200"/>
                  </a:cubicBezTo>
                  <a:cubicBezTo>
                    <a:pt x="0" y="205"/>
                    <a:pt x="5" y="209"/>
                    <a:pt x="9" y="209"/>
                  </a:cubicBezTo>
                  <a:cubicBezTo>
                    <a:pt x="272" y="209"/>
                    <a:pt x="272" y="209"/>
                    <a:pt x="272" y="209"/>
                  </a:cubicBezTo>
                  <a:cubicBezTo>
                    <a:pt x="276" y="209"/>
                    <a:pt x="281" y="205"/>
                    <a:pt x="281" y="200"/>
                  </a:cubicBezTo>
                  <a:cubicBezTo>
                    <a:pt x="281" y="9"/>
                    <a:pt x="281" y="9"/>
                    <a:pt x="281" y="9"/>
                  </a:cubicBezTo>
                  <a:cubicBezTo>
                    <a:pt x="281" y="3"/>
                    <a:pt x="276" y="0"/>
                    <a:pt x="272" y="0"/>
                  </a:cubicBezTo>
                  <a:moveTo>
                    <a:pt x="260" y="168"/>
                  </a:moveTo>
                  <a:cubicBezTo>
                    <a:pt x="21" y="168"/>
                    <a:pt x="21" y="168"/>
                    <a:pt x="21" y="168"/>
                  </a:cubicBezTo>
                  <a:cubicBezTo>
                    <a:pt x="21" y="20"/>
                    <a:pt x="21" y="20"/>
                    <a:pt x="21" y="20"/>
                  </a:cubicBezTo>
                  <a:cubicBezTo>
                    <a:pt x="243" y="20"/>
                    <a:pt x="243" y="20"/>
                    <a:pt x="243" y="20"/>
                  </a:cubicBezTo>
                  <a:cubicBezTo>
                    <a:pt x="243" y="26"/>
                    <a:pt x="243" y="26"/>
                    <a:pt x="243" y="26"/>
                  </a:cubicBezTo>
                  <a:cubicBezTo>
                    <a:pt x="27" y="26"/>
                    <a:pt x="27" y="26"/>
                    <a:pt x="27" y="26"/>
                  </a:cubicBezTo>
                  <a:cubicBezTo>
                    <a:pt x="27" y="91"/>
                    <a:pt x="27" y="91"/>
                    <a:pt x="27" y="91"/>
                  </a:cubicBezTo>
                  <a:cubicBezTo>
                    <a:pt x="53" y="91"/>
                    <a:pt x="53" y="91"/>
                    <a:pt x="53" y="91"/>
                  </a:cubicBezTo>
                  <a:cubicBezTo>
                    <a:pt x="66" y="44"/>
                    <a:pt x="66" y="44"/>
                    <a:pt x="66" y="44"/>
                  </a:cubicBezTo>
                  <a:cubicBezTo>
                    <a:pt x="88" y="121"/>
                    <a:pt x="88" y="121"/>
                    <a:pt x="88" y="121"/>
                  </a:cubicBezTo>
                  <a:cubicBezTo>
                    <a:pt x="96" y="91"/>
                    <a:pt x="96" y="91"/>
                    <a:pt x="96" y="91"/>
                  </a:cubicBezTo>
                  <a:cubicBezTo>
                    <a:pt x="127" y="91"/>
                    <a:pt x="127" y="91"/>
                    <a:pt x="127" y="91"/>
                  </a:cubicBezTo>
                  <a:cubicBezTo>
                    <a:pt x="140" y="44"/>
                    <a:pt x="140" y="44"/>
                    <a:pt x="140" y="44"/>
                  </a:cubicBezTo>
                  <a:cubicBezTo>
                    <a:pt x="162" y="121"/>
                    <a:pt x="162" y="121"/>
                    <a:pt x="162" y="121"/>
                  </a:cubicBezTo>
                  <a:cubicBezTo>
                    <a:pt x="170" y="91"/>
                    <a:pt x="170" y="91"/>
                    <a:pt x="170" y="91"/>
                  </a:cubicBezTo>
                  <a:cubicBezTo>
                    <a:pt x="204" y="91"/>
                    <a:pt x="204" y="91"/>
                    <a:pt x="204" y="91"/>
                  </a:cubicBezTo>
                  <a:cubicBezTo>
                    <a:pt x="204" y="98"/>
                    <a:pt x="204" y="98"/>
                    <a:pt x="204" y="98"/>
                  </a:cubicBezTo>
                  <a:cubicBezTo>
                    <a:pt x="175" y="98"/>
                    <a:pt x="175" y="98"/>
                    <a:pt x="175" y="98"/>
                  </a:cubicBezTo>
                  <a:cubicBezTo>
                    <a:pt x="162" y="145"/>
                    <a:pt x="162" y="145"/>
                    <a:pt x="162" y="145"/>
                  </a:cubicBezTo>
                  <a:cubicBezTo>
                    <a:pt x="140" y="69"/>
                    <a:pt x="140" y="69"/>
                    <a:pt x="140" y="69"/>
                  </a:cubicBezTo>
                  <a:cubicBezTo>
                    <a:pt x="132" y="98"/>
                    <a:pt x="132" y="98"/>
                    <a:pt x="132" y="98"/>
                  </a:cubicBezTo>
                  <a:cubicBezTo>
                    <a:pt x="101" y="98"/>
                    <a:pt x="101" y="98"/>
                    <a:pt x="101" y="98"/>
                  </a:cubicBezTo>
                  <a:cubicBezTo>
                    <a:pt x="88" y="145"/>
                    <a:pt x="88" y="145"/>
                    <a:pt x="88" y="145"/>
                  </a:cubicBezTo>
                  <a:cubicBezTo>
                    <a:pt x="66" y="69"/>
                    <a:pt x="66" y="69"/>
                    <a:pt x="66" y="69"/>
                  </a:cubicBezTo>
                  <a:cubicBezTo>
                    <a:pt x="58" y="98"/>
                    <a:pt x="58" y="98"/>
                    <a:pt x="58" y="98"/>
                  </a:cubicBezTo>
                  <a:cubicBezTo>
                    <a:pt x="27" y="98"/>
                    <a:pt x="27" y="98"/>
                    <a:pt x="27" y="98"/>
                  </a:cubicBezTo>
                  <a:cubicBezTo>
                    <a:pt x="27" y="163"/>
                    <a:pt x="27" y="163"/>
                    <a:pt x="27" y="163"/>
                  </a:cubicBezTo>
                  <a:cubicBezTo>
                    <a:pt x="254" y="163"/>
                    <a:pt x="254" y="163"/>
                    <a:pt x="254" y="163"/>
                  </a:cubicBezTo>
                  <a:cubicBezTo>
                    <a:pt x="254" y="20"/>
                    <a:pt x="254" y="20"/>
                    <a:pt x="254" y="20"/>
                  </a:cubicBezTo>
                  <a:cubicBezTo>
                    <a:pt x="260" y="20"/>
                    <a:pt x="260" y="20"/>
                    <a:pt x="260" y="20"/>
                  </a:cubicBezTo>
                  <a:lnTo>
                    <a:pt x="260" y="168"/>
                  </a:lnTo>
                  <a:close/>
                  <a:moveTo>
                    <a:pt x="141" y="187"/>
                  </a:moveTo>
                  <a:cubicBezTo>
                    <a:pt x="138" y="187"/>
                    <a:pt x="136" y="185"/>
                    <a:pt x="136" y="182"/>
                  </a:cubicBezTo>
                  <a:cubicBezTo>
                    <a:pt x="136" y="180"/>
                    <a:pt x="138" y="178"/>
                    <a:pt x="141" y="178"/>
                  </a:cubicBezTo>
                  <a:cubicBezTo>
                    <a:pt x="143" y="178"/>
                    <a:pt x="145" y="180"/>
                    <a:pt x="145" y="182"/>
                  </a:cubicBezTo>
                  <a:cubicBezTo>
                    <a:pt x="145" y="185"/>
                    <a:pt x="143" y="187"/>
                    <a:pt x="141" y="187"/>
                  </a:cubicBezTo>
                  <a:moveTo>
                    <a:pt x="141" y="172"/>
                  </a:moveTo>
                  <a:cubicBezTo>
                    <a:pt x="135" y="172"/>
                    <a:pt x="131" y="177"/>
                    <a:pt x="131" y="182"/>
                  </a:cubicBezTo>
                  <a:cubicBezTo>
                    <a:pt x="131" y="188"/>
                    <a:pt x="135" y="192"/>
                    <a:pt x="141" y="192"/>
                  </a:cubicBezTo>
                  <a:cubicBezTo>
                    <a:pt x="146" y="192"/>
                    <a:pt x="151" y="188"/>
                    <a:pt x="151" y="182"/>
                  </a:cubicBezTo>
                  <a:cubicBezTo>
                    <a:pt x="151" y="177"/>
                    <a:pt x="146" y="172"/>
                    <a:pt x="141" y="172"/>
                  </a:cubicBezTo>
                </a:path>
              </a:pathLst>
            </a:custGeom>
            <a:grpFill/>
            <a:ln>
              <a:noFill/>
            </a:ln>
          </p:spPr>
          <p:txBody>
            <a:bodyPr vert="horz" wrap="square" lIns="84406" tIns="42203" rIns="84406" bIns="422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939" b="0" i="0" u="none" strike="noStrike" kern="1200" cap="none" spc="0" normalizeH="0" baseline="0" noProof="0">
                <a:ln>
                  <a:noFill/>
                </a:ln>
                <a:solidFill>
                  <a:srgbClr val="646464"/>
                </a:solidFill>
                <a:effectLst/>
                <a:uLnTx/>
                <a:uFillTx/>
                <a:latin typeface="Calibri" panose="020F0502020204030204"/>
                <a:ea typeface="+mn-ea"/>
                <a:cs typeface="+mn-cs"/>
              </a:endParaRPr>
            </a:p>
          </p:txBody>
        </p:sp>
        <p:sp>
          <p:nvSpPr>
            <p:cNvPr id="37" name="Rektangel 36"/>
            <p:cNvSpPr/>
            <p:nvPr/>
          </p:nvSpPr>
          <p:spPr>
            <a:xfrm>
              <a:off x="4118734" y="1464561"/>
              <a:ext cx="689644" cy="395263"/>
            </a:xfrm>
            <a:prstGeom prst="rect">
              <a:avLst/>
            </a:prstGeom>
            <a:grpFill/>
            <a:ln>
              <a:solidFill>
                <a:srgbClr val="F0F6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30" name="Picture 6" descr="MobilGat - Apps on Google Pl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1" r="44985" b="1623"/>
          <a:stretch/>
        </p:blipFill>
        <p:spPr bwMode="auto">
          <a:xfrm>
            <a:off x="4426129" y="2095718"/>
            <a:ext cx="212200" cy="192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garden logo - Blå - Bluegarden Norge A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00" t="30557" r="5689" b="30659"/>
          <a:stretch/>
        </p:blipFill>
        <p:spPr bwMode="auto">
          <a:xfrm>
            <a:off x="4196856" y="2308551"/>
            <a:ext cx="676918" cy="93538"/>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170">
            <a:extLst>
              <a:ext uri="{FF2B5EF4-FFF2-40B4-BE49-F238E27FC236}">
                <a16:creationId xmlns:a16="http://schemas.microsoft.com/office/drawing/2014/main" id="{F0EFF050-AFA1-4EDE-A538-90F569D89F79}"/>
              </a:ext>
            </a:extLst>
          </p:cNvPr>
          <p:cNvSpPr>
            <a:spLocks noEditPoints="1"/>
          </p:cNvSpPr>
          <p:nvPr/>
        </p:nvSpPr>
        <p:spPr bwMode="auto">
          <a:xfrm>
            <a:off x="7726897" y="2033851"/>
            <a:ext cx="451402" cy="607017"/>
          </a:xfrm>
          <a:custGeom>
            <a:avLst/>
            <a:gdLst>
              <a:gd name="T0" fmla="*/ 168 w 168"/>
              <a:gd name="T1" fmla="*/ 183 h 224"/>
              <a:gd name="T2" fmla="*/ 167 w 168"/>
              <a:gd name="T3" fmla="*/ 191 h 224"/>
              <a:gd name="T4" fmla="*/ 154 w 168"/>
              <a:gd name="T5" fmla="*/ 206 h 224"/>
              <a:gd name="T6" fmla="*/ 131 w 168"/>
              <a:gd name="T7" fmla="*/ 217 h 224"/>
              <a:gd name="T8" fmla="*/ 102 w 168"/>
              <a:gd name="T9" fmla="*/ 223 h 224"/>
              <a:gd name="T10" fmla="*/ 84 w 168"/>
              <a:gd name="T11" fmla="*/ 224 h 224"/>
              <a:gd name="T12" fmla="*/ 53 w 168"/>
              <a:gd name="T13" fmla="*/ 221 h 224"/>
              <a:gd name="T14" fmla="*/ 25 w 168"/>
              <a:gd name="T15" fmla="*/ 212 h 224"/>
              <a:gd name="T16" fmla="*/ 7 w 168"/>
              <a:gd name="T17" fmla="*/ 199 h 224"/>
              <a:gd name="T18" fmla="*/ 2 w 168"/>
              <a:gd name="T19" fmla="*/ 187 h 224"/>
              <a:gd name="T20" fmla="*/ 0 w 168"/>
              <a:gd name="T21" fmla="*/ 41 h 224"/>
              <a:gd name="T22" fmla="*/ 2 w 168"/>
              <a:gd name="T23" fmla="*/ 37 h 224"/>
              <a:gd name="T24" fmla="*/ 7 w 168"/>
              <a:gd name="T25" fmla="*/ 26 h 224"/>
              <a:gd name="T26" fmla="*/ 25 w 168"/>
              <a:gd name="T27" fmla="*/ 12 h 224"/>
              <a:gd name="T28" fmla="*/ 53 w 168"/>
              <a:gd name="T29" fmla="*/ 4 h 224"/>
              <a:gd name="T30" fmla="*/ 84 w 168"/>
              <a:gd name="T31" fmla="*/ 0 h 224"/>
              <a:gd name="T32" fmla="*/ 102 w 168"/>
              <a:gd name="T33" fmla="*/ 1 h 224"/>
              <a:gd name="T34" fmla="*/ 131 w 168"/>
              <a:gd name="T35" fmla="*/ 7 h 224"/>
              <a:gd name="T36" fmla="*/ 154 w 168"/>
              <a:gd name="T37" fmla="*/ 19 h 224"/>
              <a:gd name="T38" fmla="*/ 167 w 168"/>
              <a:gd name="T39" fmla="*/ 33 h 224"/>
              <a:gd name="T40" fmla="*/ 168 w 168"/>
              <a:gd name="T41" fmla="*/ 41 h 224"/>
              <a:gd name="T42" fmla="*/ 84 w 168"/>
              <a:gd name="T43" fmla="*/ 70 h 224"/>
              <a:gd name="T44" fmla="*/ 97 w 168"/>
              <a:gd name="T45" fmla="*/ 70 h 224"/>
              <a:gd name="T46" fmla="*/ 117 w 168"/>
              <a:gd name="T47" fmla="*/ 66 h 224"/>
              <a:gd name="T48" fmla="*/ 134 w 168"/>
              <a:gd name="T49" fmla="*/ 58 h 224"/>
              <a:gd name="T50" fmla="*/ 142 w 168"/>
              <a:gd name="T51" fmla="*/ 48 h 224"/>
              <a:gd name="T52" fmla="*/ 143 w 168"/>
              <a:gd name="T53" fmla="*/ 41 h 224"/>
              <a:gd name="T54" fmla="*/ 139 w 168"/>
              <a:gd name="T55" fmla="*/ 30 h 224"/>
              <a:gd name="T56" fmla="*/ 127 w 168"/>
              <a:gd name="T57" fmla="*/ 22 h 224"/>
              <a:gd name="T58" fmla="*/ 108 w 168"/>
              <a:gd name="T59" fmla="*/ 15 h 224"/>
              <a:gd name="T60" fmla="*/ 84 w 168"/>
              <a:gd name="T61" fmla="*/ 12 h 224"/>
              <a:gd name="T62" fmla="*/ 73 w 168"/>
              <a:gd name="T63" fmla="*/ 14 h 224"/>
              <a:gd name="T64" fmla="*/ 51 w 168"/>
              <a:gd name="T65" fmla="*/ 18 h 224"/>
              <a:gd name="T66" fmla="*/ 36 w 168"/>
              <a:gd name="T67" fmla="*/ 26 h 224"/>
              <a:gd name="T68" fmla="*/ 27 w 168"/>
              <a:gd name="T69" fmla="*/ 36 h 224"/>
              <a:gd name="T70" fmla="*/ 25 w 168"/>
              <a:gd name="T71" fmla="*/ 41 h 224"/>
              <a:gd name="T72" fmla="*/ 31 w 168"/>
              <a:gd name="T73" fmla="*/ 54 h 224"/>
              <a:gd name="T74" fmla="*/ 43 w 168"/>
              <a:gd name="T75" fmla="*/ 62 h 224"/>
              <a:gd name="T76" fmla="*/ 62 w 168"/>
              <a:gd name="T77" fmla="*/ 69 h 224"/>
              <a:gd name="T78" fmla="*/ 84 w 168"/>
              <a:gd name="T79"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24">
                <a:moveTo>
                  <a:pt x="168" y="183"/>
                </a:moveTo>
                <a:lnTo>
                  <a:pt x="168" y="183"/>
                </a:lnTo>
                <a:lnTo>
                  <a:pt x="168" y="187"/>
                </a:lnTo>
                <a:lnTo>
                  <a:pt x="167" y="191"/>
                </a:lnTo>
                <a:lnTo>
                  <a:pt x="161" y="199"/>
                </a:lnTo>
                <a:lnTo>
                  <a:pt x="154" y="206"/>
                </a:lnTo>
                <a:lnTo>
                  <a:pt x="143" y="212"/>
                </a:lnTo>
                <a:lnTo>
                  <a:pt x="131" y="217"/>
                </a:lnTo>
                <a:lnTo>
                  <a:pt x="117" y="221"/>
                </a:lnTo>
                <a:lnTo>
                  <a:pt x="102" y="223"/>
                </a:lnTo>
                <a:lnTo>
                  <a:pt x="84" y="224"/>
                </a:lnTo>
                <a:lnTo>
                  <a:pt x="84" y="224"/>
                </a:lnTo>
                <a:lnTo>
                  <a:pt x="68" y="223"/>
                </a:lnTo>
                <a:lnTo>
                  <a:pt x="53" y="221"/>
                </a:lnTo>
                <a:lnTo>
                  <a:pt x="38" y="217"/>
                </a:lnTo>
                <a:lnTo>
                  <a:pt x="25" y="212"/>
                </a:lnTo>
                <a:lnTo>
                  <a:pt x="16" y="206"/>
                </a:lnTo>
                <a:lnTo>
                  <a:pt x="7" y="199"/>
                </a:lnTo>
                <a:lnTo>
                  <a:pt x="3" y="191"/>
                </a:lnTo>
                <a:lnTo>
                  <a:pt x="2" y="187"/>
                </a:lnTo>
                <a:lnTo>
                  <a:pt x="0" y="183"/>
                </a:lnTo>
                <a:lnTo>
                  <a:pt x="0" y="41"/>
                </a:lnTo>
                <a:lnTo>
                  <a:pt x="0" y="41"/>
                </a:lnTo>
                <a:lnTo>
                  <a:pt x="2" y="37"/>
                </a:lnTo>
                <a:lnTo>
                  <a:pt x="3" y="33"/>
                </a:lnTo>
                <a:lnTo>
                  <a:pt x="7" y="26"/>
                </a:lnTo>
                <a:lnTo>
                  <a:pt x="16" y="19"/>
                </a:lnTo>
                <a:lnTo>
                  <a:pt x="25" y="12"/>
                </a:lnTo>
                <a:lnTo>
                  <a:pt x="38" y="7"/>
                </a:lnTo>
                <a:lnTo>
                  <a:pt x="53" y="4"/>
                </a:lnTo>
                <a:lnTo>
                  <a:pt x="68" y="1"/>
                </a:lnTo>
                <a:lnTo>
                  <a:pt x="84" y="0"/>
                </a:lnTo>
                <a:lnTo>
                  <a:pt x="84" y="0"/>
                </a:lnTo>
                <a:lnTo>
                  <a:pt x="102" y="1"/>
                </a:lnTo>
                <a:lnTo>
                  <a:pt x="117" y="4"/>
                </a:lnTo>
                <a:lnTo>
                  <a:pt x="131" y="7"/>
                </a:lnTo>
                <a:lnTo>
                  <a:pt x="143" y="12"/>
                </a:lnTo>
                <a:lnTo>
                  <a:pt x="154" y="19"/>
                </a:lnTo>
                <a:lnTo>
                  <a:pt x="161" y="26"/>
                </a:lnTo>
                <a:lnTo>
                  <a:pt x="167" y="33"/>
                </a:lnTo>
                <a:lnTo>
                  <a:pt x="168" y="37"/>
                </a:lnTo>
                <a:lnTo>
                  <a:pt x="168" y="41"/>
                </a:lnTo>
                <a:lnTo>
                  <a:pt x="168" y="183"/>
                </a:lnTo>
                <a:close/>
                <a:moveTo>
                  <a:pt x="84" y="70"/>
                </a:moveTo>
                <a:lnTo>
                  <a:pt x="84" y="70"/>
                </a:lnTo>
                <a:lnTo>
                  <a:pt x="97" y="70"/>
                </a:lnTo>
                <a:lnTo>
                  <a:pt x="108" y="69"/>
                </a:lnTo>
                <a:lnTo>
                  <a:pt x="117" y="66"/>
                </a:lnTo>
                <a:lnTo>
                  <a:pt x="127" y="62"/>
                </a:lnTo>
                <a:lnTo>
                  <a:pt x="134" y="58"/>
                </a:lnTo>
                <a:lnTo>
                  <a:pt x="139" y="54"/>
                </a:lnTo>
                <a:lnTo>
                  <a:pt x="142" y="48"/>
                </a:lnTo>
                <a:lnTo>
                  <a:pt x="143" y="41"/>
                </a:lnTo>
                <a:lnTo>
                  <a:pt x="143" y="41"/>
                </a:lnTo>
                <a:lnTo>
                  <a:pt x="142" y="36"/>
                </a:lnTo>
                <a:lnTo>
                  <a:pt x="139" y="30"/>
                </a:lnTo>
                <a:lnTo>
                  <a:pt x="134" y="26"/>
                </a:lnTo>
                <a:lnTo>
                  <a:pt x="127" y="22"/>
                </a:lnTo>
                <a:lnTo>
                  <a:pt x="117" y="18"/>
                </a:lnTo>
                <a:lnTo>
                  <a:pt x="108" y="15"/>
                </a:lnTo>
                <a:lnTo>
                  <a:pt x="97" y="14"/>
                </a:lnTo>
                <a:lnTo>
                  <a:pt x="84" y="12"/>
                </a:lnTo>
                <a:lnTo>
                  <a:pt x="84" y="12"/>
                </a:lnTo>
                <a:lnTo>
                  <a:pt x="73" y="14"/>
                </a:lnTo>
                <a:lnTo>
                  <a:pt x="62" y="15"/>
                </a:lnTo>
                <a:lnTo>
                  <a:pt x="51" y="18"/>
                </a:lnTo>
                <a:lnTo>
                  <a:pt x="43" y="22"/>
                </a:lnTo>
                <a:lnTo>
                  <a:pt x="36" y="26"/>
                </a:lnTo>
                <a:lnTo>
                  <a:pt x="31" y="30"/>
                </a:lnTo>
                <a:lnTo>
                  <a:pt x="27" y="36"/>
                </a:lnTo>
                <a:lnTo>
                  <a:pt x="25" y="41"/>
                </a:lnTo>
                <a:lnTo>
                  <a:pt x="25" y="41"/>
                </a:lnTo>
                <a:lnTo>
                  <a:pt x="27" y="48"/>
                </a:lnTo>
                <a:lnTo>
                  <a:pt x="31" y="54"/>
                </a:lnTo>
                <a:lnTo>
                  <a:pt x="36" y="58"/>
                </a:lnTo>
                <a:lnTo>
                  <a:pt x="43" y="62"/>
                </a:lnTo>
                <a:lnTo>
                  <a:pt x="51" y="66"/>
                </a:lnTo>
                <a:lnTo>
                  <a:pt x="62" y="69"/>
                </a:lnTo>
                <a:lnTo>
                  <a:pt x="73" y="70"/>
                </a:lnTo>
                <a:lnTo>
                  <a:pt x="84" y="70"/>
                </a:lnTo>
                <a:lnTo>
                  <a:pt x="84" y="70"/>
                </a:lnTo>
                <a:close/>
              </a:path>
            </a:pathLst>
          </a:custGeom>
          <a:solidFill>
            <a:srgbClr val="003B75"/>
          </a:solid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100" b="1" i="0" u="none" strike="noStrike" kern="1200" cap="none" spc="0" normalizeH="0" baseline="0" noProof="0" dirty="0" smtClean="0">
                <a:ln>
                  <a:noFill/>
                </a:ln>
                <a:solidFill>
                  <a:prstClr val="white"/>
                </a:solidFill>
                <a:effectLst/>
                <a:uLnTx/>
                <a:uFillTx/>
                <a:latin typeface="Calibri" panose="020F0502020204030204"/>
                <a:ea typeface="+mn-ea"/>
                <a:cs typeface="+mn-cs"/>
              </a:rPr>
              <a:t/>
            </a:r>
            <a:br>
              <a:rPr kumimoji="0" lang="en-IE" sz="1100" b="1"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en-IE" sz="1000" b="1" i="0" u="none" strike="noStrike" kern="1200" cap="none" spc="0" normalizeH="0" baseline="0" noProof="0" dirty="0" smtClean="0">
                <a:ln>
                  <a:noFill/>
                </a:ln>
                <a:solidFill>
                  <a:prstClr val="white"/>
                </a:solidFill>
                <a:effectLst/>
                <a:uLnTx/>
                <a:uFillTx/>
                <a:latin typeface="Calibri" panose="020F0502020204030204"/>
                <a:ea typeface="+mn-ea"/>
                <a:cs typeface="+mn-cs"/>
              </a:rPr>
              <a:t>IGI</a:t>
            </a:r>
            <a:endParaRPr kumimoji="0" lang="en-IE"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4" name="Group 173">
            <a:extLst>
              <a:ext uri="{FF2B5EF4-FFF2-40B4-BE49-F238E27FC236}">
                <a16:creationId xmlns:a16="http://schemas.microsoft.com/office/drawing/2014/main" id="{E3C918C1-6C6A-4C5D-B975-3A32B96AE9ED}"/>
              </a:ext>
            </a:extLst>
          </p:cNvPr>
          <p:cNvGrpSpPr/>
          <p:nvPr/>
        </p:nvGrpSpPr>
        <p:grpSpPr>
          <a:xfrm>
            <a:off x="6642433" y="1578633"/>
            <a:ext cx="710250" cy="509107"/>
            <a:chOff x="6987861" y="7400327"/>
            <a:chExt cx="541338" cy="420687"/>
          </a:xfrm>
          <a:solidFill>
            <a:srgbClr val="003B75"/>
          </a:solidFill>
        </p:grpSpPr>
        <p:sp>
          <p:nvSpPr>
            <p:cNvPr id="85" name="Freeform 169">
              <a:extLst>
                <a:ext uri="{FF2B5EF4-FFF2-40B4-BE49-F238E27FC236}">
                  <a16:creationId xmlns:a16="http://schemas.microsoft.com/office/drawing/2014/main" id="{EC575415-ADEA-4EAA-816E-029B502AD929}"/>
                </a:ext>
              </a:extLst>
            </p:cNvPr>
            <p:cNvSpPr>
              <a:spLocks noEditPoints="1"/>
            </p:cNvSpPr>
            <p:nvPr/>
          </p:nvSpPr>
          <p:spPr bwMode="auto">
            <a:xfrm>
              <a:off x="7343461" y="7400327"/>
              <a:ext cx="185738" cy="250825"/>
            </a:xfrm>
            <a:custGeom>
              <a:avLst/>
              <a:gdLst>
                <a:gd name="T0" fmla="*/ 117 w 117"/>
                <a:gd name="T1" fmla="*/ 129 h 158"/>
                <a:gd name="T2" fmla="*/ 113 w 117"/>
                <a:gd name="T3" fmla="*/ 140 h 158"/>
                <a:gd name="T4" fmla="*/ 100 w 117"/>
                <a:gd name="T5" fmla="*/ 150 h 158"/>
                <a:gd name="T6" fmla="*/ 81 w 117"/>
                <a:gd name="T7" fmla="*/ 155 h 158"/>
                <a:gd name="T8" fmla="*/ 58 w 117"/>
                <a:gd name="T9" fmla="*/ 158 h 158"/>
                <a:gd name="T10" fmla="*/ 48 w 117"/>
                <a:gd name="T11" fmla="*/ 157 h 158"/>
                <a:gd name="T12" fmla="*/ 38 w 117"/>
                <a:gd name="T13" fmla="*/ 77 h 158"/>
                <a:gd name="T14" fmla="*/ 38 w 117"/>
                <a:gd name="T15" fmla="*/ 71 h 158"/>
                <a:gd name="T16" fmla="*/ 33 w 117"/>
                <a:gd name="T17" fmla="*/ 60 h 158"/>
                <a:gd name="T18" fmla="*/ 22 w 117"/>
                <a:gd name="T19" fmla="*/ 52 h 158"/>
                <a:gd name="T20" fmla="*/ 0 w 117"/>
                <a:gd name="T21" fmla="*/ 41 h 158"/>
                <a:gd name="T22" fmla="*/ 0 w 117"/>
                <a:gd name="T23" fmla="*/ 29 h 158"/>
                <a:gd name="T24" fmla="*/ 4 w 117"/>
                <a:gd name="T25" fmla="*/ 18 h 158"/>
                <a:gd name="T26" fmla="*/ 16 w 117"/>
                <a:gd name="T27" fmla="*/ 8 h 158"/>
                <a:gd name="T28" fmla="*/ 36 w 117"/>
                <a:gd name="T29" fmla="*/ 3 h 158"/>
                <a:gd name="T30" fmla="*/ 58 w 117"/>
                <a:gd name="T31" fmla="*/ 0 h 158"/>
                <a:gd name="T32" fmla="*/ 70 w 117"/>
                <a:gd name="T33" fmla="*/ 1 h 158"/>
                <a:gd name="T34" fmla="*/ 91 w 117"/>
                <a:gd name="T35" fmla="*/ 5 h 158"/>
                <a:gd name="T36" fmla="*/ 107 w 117"/>
                <a:gd name="T37" fmla="*/ 12 h 158"/>
                <a:gd name="T38" fmla="*/ 117 w 117"/>
                <a:gd name="T39" fmla="*/ 23 h 158"/>
                <a:gd name="T40" fmla="*/ 117 w 117"/>
                <a:gd name="T41" fmla="*/ 129 h 158"/>
                <a:gd name="T42" fmla="*/ 100 w 117"/>
                <a:gd name="T43" fmla="*/ 29 h 158"/>
                <a:gd name="T44" fmla="*/ 96 w 117"/>
                <a:gd name="T45" fmla="*/ 22 h 158"/>
                <a:gd name="T46" fmla="*/ 88 w 117"/>
                <a:gd name="T47" fmla="*/ 15 h 158"/>
                <a:gd name="T48" fmla="*/ 74 w 117"/>
                <a:gd name="T49" fmla="*/ 11 h 158"/>
                <a:gd name="T50" fmla="*/ 58 w 117"/>
                <a:gd name="T51" fmla="*/ 9 h 158"/>
                <a:gd name="T52" fmla="*/ 49 w 117"/>
                <a:gd name="T53" fmla="*/ 9 h 158"/>
                <a:gd name="T54" fmla="*/ 36 w 117"/>
                <a:gd name="T55" fmla="*/ 12 h 158"/>
                <a:gd name="T56" fmla="*/ 23 w 117"/>
                <a:gd name="T57" fmla="*/ 18 h 158"/>
                <a:gd name="T58" fmla="*/ 18 w 117"/>
                <a:gd name="T59" fmla="*/ 25 h 158"/>
                <a:gd name="T60" fmla="*/ 16 w 117"/>
                <a:gd name="T61" fmla="*/ 29 h 158"/>
                <a:gd name="T62" fmla="*/ 20 w 117"/>
                <a:gd name="T63" fmla="*/ 37 h 158"/>
                <a:gd name="T64" fmla="*/ 29 w 117"/>
                <a:gd name="T65" fmla="*/ 44 h 158"/>
                <a:gd name="T66" fmla="*/ 42 w 117"/>
                <a:gd name="T67" fmla="*/ 48 h 158"/>
                <a:gd name="T68" fmla="*/ 58 w 117"/>
                <a:gd name="T69" fmla="*/ 49 h 158"/>
                <a:gd name="T70" fmla="*/ 67 w 117"/>
                <a:gd name="T71" fmla="*/ 49 h 158"/>
                <a:gd name="T72" fmla="*/ 81 w 117"/>
                <a:gd name="T73" fmla="*/ 47 h 158"/>
                <a:gd name="T74" fmla="*/ 93 w 117"/>
                <a:gd name="T75" fmla="*/ 41 h 158"/>
                <a:gd name="T76" fmla="*/ 99 w 117"/>
                <a:gd name="T77" fmla="*/ 33 h 158"/>
                <a:gd name="T78" fmla="*/ 100 w 117"/>
                <a:gd name="T79" fmla="*/ 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58">
                  <a:moveTo>
                    <a:pt x="117" y="129"/>
                  </a:moveTo>
                  <a:lnTo>
                    <a:pt x="117" y="129"/>
                  </a:lnTo>
                  <a:lnTo>
                    <a:pt x="117" y="135"/>
                  </a:lnTo>
                  <a:lnTo>
                    <a:pt x="113" y="140"/>
                  </a:lnTo>
                  <a:lnTo>
                    <a:pt x="107" y="146"/>
                  </a:lnTo>
                  <a:lnTo>
                    <a:pt x="100" y="150"/>
                  </a:lnTo>
                  <a:lnTo>
                    <a:pt x="91" y="152"/>
                  </a:lnTo>
                  <a:lnTo>
                    <a:pt x="81" y="155"/>
                  </a:lnTo>
                  <a:lnTo>
                    <a:pt x="70" y="157"/>
                  </a:lnTo>
                  <a:lnTo>
                    <a:pt x="58" y="158"/>
                  </a:lnTo>
                  <a:lnTo>
                    <a:pt x="58" y="158"/>
                  </a:lnTo>
                  <a:lnTo>
                    <a:pt x="48" y="157"/>
                  </a:lnTo>
                  <a:lnTo>
                    <a:pt x="38" y="157"/>
                  </a:lnTo>
                  <a:lnTo>
                    <a:pt x="38" y="77"/>
                  </a:lnTo>
                  <a:lnTo>
                    <a:pt x="38" y="77"/>
                  </a:lnTo>
                  <a:lnTo>
                    <a:pt x="38" y="71"/>
                  </a:lnTo>
                  <a:lnTo>
                    <a:pt x="36" y="66"/>
                  </a:lnTo>
                  <a:lnTo>
                    <a:pt x="33" y="60"/>
                  </a:lnTo>
                  <a:lnTo>
                    <a:pt x="27" y="56"/>
                  </a:lnTo>
                  <a:lnTo>
                    <a:pt x="22" y="52"/>
                  </a:lnTo>
                  <a:lnTo>
                    <a:pt x="15" y="48"/>
                  </a:lnTo>
                  <a:lnTo>
                    <a:pt x="0" y="41"/>
                  </a:lnTo>
                  <a:lnTo>
                    <a:pt x="0" y="29"/>
                  </a:lnTo>
                  <a:lnTo>
                    <a:pt x="0" y="29"/>
                  </a:lnTo>
                  <a:lnTo>
                    <a:pt x="0" y="23"/>
                  </a:lnTo>
                  <a:lnTo>
                    <a:pt x="4" y="18"/>
                  </a:lnTo>
                  <a:lnTo>
                    <a:pt x="9" y="12"/>
                  </a:lnTo>
                  <a:lnTo>
                    <a:pt x="16" y="8"/>
                  </a:lnTo>
                  <a:lnTo>
                    <a:pt x="26" y="5"/>
                  </a:lnTo>
                  <a:lnTo>
                    <a:pt x="36" y="3"/>
                  </a:lnTo>
                  <a:lnTo>
                    <a:pt x="47" y="1"/>
                  </a:lnTo>
                  <a:lnTo>
                    <a:pt x="58" y="0"/>
                  </a:lnTo>
                  <a:lnTo>
                    <a:pt x="58" y="0"/>
                  </a:lnTo>
                  <a:lnTo>
                    <a:pt x="70" y="1"/>
                  </a:lnTo>
                  <a:lnTo>
                    <a:pt x="81" y="3"/>
                  </a:lnTo>
                  <a:lnTo>
                    <a:pt x="91" y="5"/>
                  </a:lnTo>
                  <a:lnTo>
                    <a:pt x="100" y="8"/>
                  </a:lnTo>
                  <a:lnTo>
                    <a:pt x="107" y="12"/>
                  </a:lnTo>
                  <a:lnTo>
                    <a:pt x="113" y="18"/>
                  </a:lnTo>
                  <a:lnTo>
                    <a:pt x="117" y="23"/>
                  </a:lnTo>
                  <a:lnTo>
                    <a:pt x="117" y="29"/>
                  </a:lnTo>
                  <a:lnTo>
                    <a:pt x="117" y="129"/>
                  </a:lnTo>
                  <a:close/>
                  <a:moveTo>
                    <a:pt x="100" y="29"/>
                  </a:moveTo>
                  <a:lnTo>
                    <a:pt x="100" y="29"/>
                  </a:lnTo>
                  <a:lnTo>
                    <a:pt x="99" y="25"/>
                  </a:lnTo>
                  <a:lnTo>
                    <a:pt x="96" y="22"/>
                  </a:lnTo>
                  <a:lnTo>
                    <a:pt x="93" y="18"/>
                  </a:lnTo>
                  <a:lnTo>
                    <a:pt x="88" y="15"/>
                  </a:lnTo>
                  <a:lnTo>
                    <a:pt x="81" y="12"/>
                  </a:lnTo>
                  <a:lnTo>
                    <a:pt x="74" y="11"/>
                  </a:lnTo>
                  <a:lnTo>
                    <a:pt x="67" y="9"/>
                  </a:lnTo>
                  <a:lnTo>
                    <a:pt x="58" y="9"/>
                  </a:lnTo>
                  <a:lnTo>
                    <a:pt x="58" y="9"/>
                  </a:lnTo>
                  <a:lnTo>
                    <a:pt x="49" y="9"/>
                  </a:lnTo>
                  <a:lnTo>
                    <a:pt x="42" y="11"/>
                  </a:lnTo>
                  <a:lnTo>
                    <a:pt x="36" y="12"/>
                  </a:lnTo>
                  <a:lnTo>
                    <a:pt x="29" y="15"/>
                  </a:lnTo>
                  <a:lnTo>
                    <a:pt x="23" y="18"/>
                  </a:lnTo>
                  <a:lnTo>
                    <a:pt x="20" y="22"/>
                  </a:lnTo>
                  <a:lnTo>
                    <a:pt x="18" y="25"/>
                  </a:lnTo>
                  <a:lnTo>
                    <a:pt x="16" y="29"/>
                  </a:lnTo>
                  <a:lnTo>
                    <a:pt x="16" y="29"/>
                  </a:lnTo>
                  <a:lnTo>
                    <a:pt x="18" y="33"/>
                  </a:lnTo>
                  <a:lnTo>
                    <a:pt x="20" y="37"/>
                  </a:lnTo>
                  <a:lnTo>
                    <a:pt x="23" y="41"/>
                  </a:lnTo>
                  <a:lnTo>
                    <a:pt x="29" y="44"/>
                  </a:lnTo>
                  <a:lnTo>
                    <a:pt x="36" y="47"/>
                  </a:lnTo>
                  <a:lnTo>
                    <a:pt x="42" y="48"/>
                  </a:lnTo>
                  <a:lnTo>
                    <a:pt x="49" y="49"/>
                  </a:lnTo>
                  <a:lnTo>
                    <a:pt x="58" y="49"/>
                  </a:lnTo>
                  <a:lnTo>
                    <a:pt x="58" y="49"/>
                  </a:lnTo>
                  <a:lnTo>
                    <a:pt x="67" y="49"/>
                  </a:lnTo>
                  <a:lnTo>
                    <a:pt x="74" y="48"/>
                  </a:lnTo>
                  <a:lnTo>
                    <a:pt x="81" y="47"/>
                  </a:lnTo>
                  <a:lnTo>
                    <a:pt x="88" y="44"/>
                  </a:lnTo>
                  <a:lnTo>
                    <a:pt x="93" y="41"/>
                  </a:lnTo>
                  <a:lnTo>
                    <a:pt x="96" y="37"/>
                  </a:lnTo>
                  <a:lnTo>
                    <a:pt x="99" y="33"/>
                  </a:lnTo>
                  <a:lnTo>
                    <a:pt x="100" y="29"/>
                  </a:lnTo>
                  <a:lnTo>
                    <a:pt x="100" y="29"/>
                  </a:lnTo>
                  <a:close/>
                </a:path>
              </a:pathLst>
            </a:custGeom>
            <a:grpFill/>
            <a:ln>
              <a:noFill/>
            </a:ln>
          </p:spPr>
          <p:txBody>
            <a:bodyPr vert="horz" wrap="square" lIns="78191" tIns="39095" rIns="0"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6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700" b="1" i="0" u="none" strike="noStrike" kern="1200" cap="none" spc="0" normalizeH="0" baseline="0" noProof="0" dirty="0" smtClean="0">
                  <a:ln>
                    <a:noFill/>
                  </a:ln>
                  <a:solidFill>
                    <a:prstClr val="white"/>
                  </a:solidFill>
                  <a:effectLst/>
                  <a:uLnTx/>
                  <a:uFillTx/>
                  <a:latin typeface="Calibri" panose="020F0502020204030204"/>
                  <a:ea typeface="+mn-ea"/>
                  <a:cs typeface="+mn-cs"/>
                </a:rPr>
                <a:t>HPR</a:t>
              </a:r>
              <a:endParaRPr kumimoji="0" lang="en-IE" sz="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reeform 170">
              <a:extLst>
                <a:ext uri="{FF2B5EF4-FFF2-40B4-BE49-F238E27FC236}">
                  <a16:creationId xmlns:a16="http://schemas.microsoft.com/office/drawing/2014/main" id="{D7F66E72-BEAB-44DC-BC46-934C8B51D03D}"/>
                </a:ext>
              </a:extLst>
            </p:cNvPr>
            <p:cNvSpPr>
              <a:spLocks noEditPoints="1"/>
            </p:cNvSpPr>
            <p:nvPr/>
          </p:nvSpPr>
          <p:spPr bwMode="auto">
            <a:xfrm>
              <a:off x="7124386" y="7465414"/>
              <a:ext cx="266700" cy="355600"/>
            </a:xfrm>
            <a:custGeom>
              <a:avLst/>
              <a:gdLst>
                <a:gd name="T0" fmla="*/ 168 w 168"/>
                <a:gd name="T1" fmla="*/ 183 h 224"/>
                <a:gd name="T2" fmla="*/ 167 w 168"/>
                <a:gd name="T3" fmla="*/ 191 h 224"/>
                <a:gd name="T4" fmla="*/ 154 w 168"/>
                <a:gd name="T5" fmla="*/ 206 h 224"/>
                <a:gd name="T6" fmla="*/ 131 w 168"/>
                <a:gd name="T7" fmla="*/ 217 h 224"/>
                <a:gd name="T8" fmla="*/ 102 w 168"/>
                <a:gd name="T9" fmla="*/ 223 h 224"/>
                <a:gd name="T10" fmla="*/ 84 w 168"/>
                <a:gd name="T11" fmla="*/ 224 h 224"/>
                <a:gd name="T12" fmla="*/ 53 w 168"/>
                <a:gd name="T13" fmla="*/ 221 h 224"/>
                <a:gd name="T14" fmla="*/ 25 w 168"/>
                <a:gd name="T15" fmla="*/ 212 h 224"/>
                <a:gd name="T16" fmla="*/ 7 w 168"/>
                <a:gd name="T17" fmla="*/ 199 h 224"/>
                <a:gd name="T18" fmla="*/ 2 w 168"/>
                <a:gd name="T19" fmla="*/ 187 h 224"/>
                <a:gd name="T20" fmla="*/ 0 w 168"/>
                <a:gd name="T21" fmla="*/ 41 h 224"/>
                <a:gd name="T22" fmla="*/ 2 w 168"/>
                <a:gd name="T23" fmla="*/ 37 h 224"/>
                <a:gd name="T24" fmla="*/ 7 w 168"/>
                <a:gd name="T25" fmla="*/ 26 h 224"/>
                <a:gd name="T26" fmla="*/ 25 w 168"/>
                <a:gd name="T27" fmla="*/ 12 h 224"/>
                <a:gd name="T28" fmla="*/ 53 w 168"/>
                <a:gd name="T29" fmla="*/ 4 h 224"/>
                <a:gd name="T30" fmla="*/ 84 w 168"/>
                <a:gd name="T31" fmla="*/ 0 h 224"/>
                <a:gd name="T32" fmla="*/ 102 w 168"/>
                <a:gd name="T33" fmla="*/ 1 h 224"/>
                <a:gd name="T34" fmla="*/ 131 w 168"/>
                <a:gd name="T35" fmla="*/ 7 h 224"/>
                <a:gd name="T36" fmla="*/ 154 w 168"/>
                <a:gd name="T37" fmla="*/ 19 h 224"/>
                <a:gd name="T38" fmla="*/ 167 w 168"/>
                <a:gd name="T39" fmla="*/ 33 h 224"/>
                <a:gd name="T40" fmla="*/ 168 w 168"/>
                <a:gd name="T41" fmla="*/ 41 h 224"/>
                <a:gd name="T42" fmla="*/ 84 w 168"/>
                <a:gd name="T43" fmla="*/ 70 h 224"/>
                <a:gd name="T44" fmla="*/ 97 w 168"/>
                <a:gd name="T45" fmla="*/ 70 h 224"/>
                <a:gd name="T46" fmla="*/ 117 w 168"/>
                <a:gd name="T47" fmla="*/ 66 h 224"/>
                <a:gd name="T48" fmla="*/ 134 w 168"/>
                <a:gd name="T49" fmla="*/ 58 h 224"/>
                <a:gd name="T50" fmla="*/ 142 w 168"/>
                <a:gd name="T51" fmla="*/ 48 h 224"/>
                <a:gd name="T52" fmla="*/ 143 w 168"/>
                <a:gd name="T53" fmla="*/ 41 h 224"/>
                <a:gd name="T54" fmla="*/ 139 w 168"/>
                <a:gd name="T55" fmla="*/ 30 h 224"/>
                <a:gd name="T56" fmla="*/ 127 w 168"/>
                <a:gd name="T57" fmla="*/ 22 h 224"/>
                <a:gd name="T58" fmla="*/ 108 w 168"/>
                <a:gd name="T59" fmla="*/ 15 h 224"/>
                <a:gd name="T60" fmla="*/ 84 w 168"/>
                <a:gd name="T61" fmla="*/ 12 h 224"/>
                <a:gd name="T62" fmla="*/ 73 w 168"/>
                <a:gd name="T63" fmla="*/ 14 h 224"/>
                <a:gd name="T64" fmla="*/ 51 w 168"/>
                <a:gd name="T65" fmla="*/ 18 h 224"/>
                <a:gd name="T66" fmla="*/ 36 w 168"/>
                <a:gd name="T67" fmla="*/ 26 h 224"/>
                <a:gd name="T68" fmla="*/ 27 w 168"/>
                <a:gd name="T69" fmla="*/ 36 h 224"/>
                <a:gd name="T70" fmla="*/ 25 w 168"/>
                <a:gd name="T71" fmla="*/ 41 h 224"/>
                <a:gd name="T72" fmla="*/ 31 w 168"/>
                <a:gd name="T73" fmla="*/ 54 h 224"/>
                <a:gd name="T74" fmla="*/ 43 w 168"/>
                <a:gd name="T75" fmla="*/ 62 h 224"/>
                <a:gd name="T76" fmla="*/ 62 w 168"/>
                <a:gd name="T77" fmla="*/ 69 h 224"/>
                <a:gd name="T78" fmla="*/ 84 w 168"/>
                <a:gd name="T79"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24">
                  <a:moveTo>
                    <a:pt x="168" y="183"/>
                  </a:moveTo>
                  <a:lnTo>
                    <a:pt x="168" y="183"/>
                  </a:lnTo>
                  <a:lnTo>
                    <a:pt x="168" y="187"/>
                  </a:lnTo>
                  <a:lnTo>
                    <a:pt x="167" y="191"/>
                  </a:lnTo>
                  <a:lnTo>
                    <a:pt x="161" y="199"/>
                  </a:lnTo>
                  <a:lnTo>
                    <a:pt x="154" y="206"/>
                  </a:lnTo>
                  <a:lnTo>
                    <a:pt x="143" y="212"/>
                  </a:lnTo>
                  <a:lnTo>
                    <a:pt x="131" y="217"/>
                  </a:lnTo>
                  <a:lnTo>
                    <a:pt x="117" y="221"/>
                  </a:lnTo>
                  <a:lnTo>
                    <a:pt x="102" y="223"/>
                  </a:lnTo>
                  <a:lnTo>
                    <a:pt x="84" y="224"/>
                  </a:lnTo>
                  <a:lnTo>
                    <a:pt x="84" y="224"/>
                  </a:lnTo>
                  <a:lnTo>
                    <a:pt x="68" y="223"/>
                  </a:lnTo>
                  <a:lnTo>
                    <a:pt x="53" y="221"/>
                  </a:lnTo>
                  <a:lnTo>
                    <a:pt x="38" y="217"/>
                  </a:lnTo>
                  <a:lnTo>
                    <a:pt x="25" y="212"/>
                  </a:lnTo>
                  <a:lnTo>
                    <a:pt x="16" y="206"/>
                  </a:lnTo>
                  <a:lnTo>
                    <a:pt x="7" y="199"/>
                  </a:lnTo>
                  <a:lnTo>
                    <a:pt x="3" y="191"/>
                  </a:lnTo>
                  <a:lnTo>
                    <a:pt x="2" y="187"/>
                  </a:lnTo>
                  <a:lnTo>
                    <a:pt x="0" y="183"/>
                  </a:lnTo>
                  <a:lnTo>
                    <a:pt x="0" y="41"/>
                  </a:lnTo>
                  <a:lnTo>
                    <a:pt x="0" y="41"/>
                  </a:lnTo>
                  <a:lnTo>
                    <a:pt x="2" y="37"/>
                  </a:lnTo>
                  <a:lnTo>
                    <a:pt x="3" y="33"/>
                  </a:lnTo>
                  <a:lnTo>
                    <a:pt x="7" y="26"/>
                  </a:lnTo>
                  <a:lnTo>
                    <a:pt x="16" y="19"/>
                  </a:lnTo>
                  <a:lnTo>
                    <a:pt x="25" y="12"/>
                  </a:lnTo>
                  <a:lnTo>
                    <a:pt x="38" y="7"/>
                  </a:lnTo>
                  <a:lnTo>
                    <a:pt x="53" y="4"/>
                  </a:lnTo>
                  <a:lnTo>
                    <a:pt x="68" y="1"/>
                  </a:lnTo>
                  <a:lnTo>
                    <a:pt x="84" y="0"/>
                  </a:lnTo>
                  <a:lnTo>
                    <a:pt x="84" y="0"/>
                  </a:lnTo>
                  <a:lnTo>
                    <a:pt x="102" y="1"/>
                  </a:lnTo>
                  <a:lnTo>
                    <a:pt x="117" y="4"/>
                  </a:lnTo>
                  <a:lnTo>
                    <a:pt x="131" y="7"/>
                  </a:lnTo>
                  <a:lnTo>
                    <a:pt x="143" y="12"/>
                  </a:lnTo>
                  <a:lnTo>
                    <a:pt x="154" y="19"/>
                  </a:lnTo>
                  <a:lnTo>
                    <a:pt x="161" y="26"/>
                  </a:lnTo>
                  <a:lnTo>
                    <a:pt x="167" y="33"/>
                  </a:lnTo>
                  <a:lnTo>
                    <a:pt x="168" y="37"/>
                  </a:lnTo>
                  <a:lnTo>
                    <a:pt x="168" y="41"/>
                  </a:lnTo>
                  <a:lnTo>
                    <a:pt x="168" y="183"/>
                  </a:lnTo>
                  <a:close/>
                  <a:moveTo>
                    <a:pt x="84" y="70"/>
                  </a:moveTo>
                  <a:lnTo>
                    <a:pt x="84" y="70"/>
                  </a:lnTo>
                  <a:lnTo>
                    <a:pt x="97" y="70"/>
                  </a:lnTo>
                  <a:lnTo>
                    <a:pt x="108" y="69"/>
                  </a:lnTo>
                  <a:lnTo>
                    <a:pt x="117" y="66"/>
                  </a:lnTo>
                  <a:lnTo>
                    <a:pt x="127" y="62"/>
                  </a:lnTo>
                  <a:lnTo>
                    <a:pt x="134" y="58"/>
                  </a:lnTo>
                  <a:lnTo>
                    <a:pt x="139" y="54"/>
                  </a:lnTo>
                  <a:lnTo>
                    <a:pt x="142" y="48"/>
                  </a:lnTo>
                  <a:lnTo>
                    <a:pt x="143" y="41"/>
                  </a:lnTo>
                  <a:lnTo>
                    <a:pt x="143" y="41"/>
                  </a:lnTo>
                  <a:lnTo>
                    <a:pt x="142" y="36"/>
                  </a:lnTo>
                  <a:lnTo>
                    <a:pt x="139" y="30"/>
                  </a:lnTo>
                  <a:lnTo>
                    <a:pt x="134" y="26"/>
                  </a:lnTo>
                  <a:lnTo>
                    <a:pt x="127" y="22"/>
                  </a:lnTo>
                  <a:lnTo>
                    <a:pt x="117" y="18"/>
                  </a:lnTo>
                  <a:lnTo>
                    <a:pt x="108" y="15"/>
                  </a:lnTo>
                  <a:lnTo>
                    <a:pt x="97" y="14"/>
                  </a:lnTo>
                  <a:lnTo>
                    <a:pt x="84" y="12"/>
                  </a:lnTo>
                  <a:lnTo>
                    <a:pt x="84" y="12"/>
                  </a:lnTo>
                  <a:lnTo>
                    <a:pt x="73" y="14"/>
                  </a:lnTo>
                  <a:lnTo>
                    <a:pt x="62" y="15"/>
                  </a:lnTo>
                  <a:lnTo>
                    <a:pt x="51" y="18"/>
                  </a:lnTo>
                  <a:lnTo>
                    <a:pt x="43" y="22"/>
                  </a:lnTo>
                  <a:lnTo>
                    <a:pt x="36" y="26"/>
                  </a:lnTo>
                  <a:lnTo>
                    <a:pt x="31" y="30"/>
                  </a:lnTo>
                  <a:lnTo>
                    <a:pt x="27" y="36"/>
                  </a:lnTo>
                  <a:lnTo>
                    <a:pt x="25" y="41"/>
                  </a:lnTo>
                  <a:lnTo>
                    <a:pt x="25" y="41"/>
                  </a:lnTo>
                  <a:lnTo>
                    <a:pt x="27" y="48"/>
                  </a:lnTo>
                  <a:lnTo>
                    <a:pt x="31" y="54"/>
                  </a:lnTo>
                  <a:lnTo>
                    <a:pt x="36" y="58"/>
                  </a:lnTo>
                  <a:lnTo>
                    <a:pt x="43" y="62"/>
                  </a:lnTo>
                  <a:lnTo>
                    <a:pt x="51" y="66"/>
                  </a:lnTo>
                  <a:lnTo>
                    <a:pt x="62" y="69"/>
                  </a:lnTo>
                  <a:lnTo>
                    <a:pt x="73" y="70"/>
                  </a:lnTo>
                  <a:lnTo>
                    <a:pt x="84" y="70"/>
                  </a:lnTo>
                  <a:lnTo>
                    <a:pt x="84" y="70"/>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7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700" b="1" i="0" u="none" strike="noStrike" kern="1200" cap="none" spc="0" normalizeH="0" baseline="0" noProof="0" dirty="0" smtClean="0">
                  <a:ln>
                    <a:noFill/>
                  </a:ln>
                  <a:solidFill>
                    <a:prstClr val="white"/>
                  </a:solidFill>
                  <a:effectLst/>
                  <a:uLnTx/>
                  <a:uFillTx/>
                  <a:latin typeface="Calibri" panose="020F0502020204030204"/>
                  <a:ea typeface="+mn-ea"/>
                  <a:cs typeface="+mn-cs"/>
                </a:rPr>
                <a:t>FREG</a:t>
              </a:r>
              <a:endParaRPr kumimoji="0" lang="en-IE" sz="7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reeform 171">
              <a:extLst>
                <a:ext uri="{FF2B5EF4-FFF2-40B4-BE49-F238E27FC236}">
                  <a16:creationId xmlns:a16="http://schemas.microsoft.com/office/drawing/2014/main" id="{2A84566C-9C71-4E96-8375-8D95A4E46C19}"/>
                </a:ext>
              </a:extLst>
            </p:cNvPr>
            <p:cNvSpPr>
              <a:spLocks noEditPoints="1"/>
            </p:cNvSpPr>
            <p:nvPr/>
          </p:nvSpPr>
          <p:spPr bwMode="auto">
            <a:xfrm>
              <a:off x="6987861" y="7400327"/>
              <a:ext cx="187325" cy="250825"/>
            </a:xfrm>
            <a:custGeom>
              <a:avLst/>
              <a:gdLst>
                <a:gd name="T0" fmla="*/ 59 w 118"/>
                <a:gd name="T1" fmla="*/ 0 h 158"/>
                <a:gd name="T2" fmla="*/ 82 w 118"/>
                <a:gd name="T3" fmla="*/ 3 h 158"/>
                <a:gd name="T4" fmla="*/ 100 w 118"/>
                <a:gd name="T5" fmla="*/ 8 h 158"/>
                <a:gd name="T6" fmla="*/ 114 w 118"/>
                <a:gd name="T7" fmla="*/ 18 h 158"/>
                <a:gd name="T8" fmla="*/ 118 w 118"/>
                <a:gd name="T9" fmla="*/ 29 h 158"/>
                <a:gd name="T10" fmla="*/ 118 w 118"/>
                <a:gd name="T11" fmla="*/ 41 h 158"/>
                <a:gd name="T12" fmla="*/ 95 w 118"/>
                <a:gd name="T13" fmla="*/ 52 h 158"/>
                <a:gd name="T14" fmla="*/ 85 w 118"/>
                <a:gd name="T15" fmla="*/ 60 h 158"/>
                <a:gd name="T16" fmla="*/ 80 w 118"/>
                <a:gd name="T17" fmla="*/ 71 h 158"/>
                <a:gd name="T18" fmla="*/ 78 w 118"/>
                <a:gd name="T19" fmla="*/ 157 h 158"/>
                <a:gd name="T20" fmla="*/ 69 w 118"/>
                <a:gd name="T21" fmla="*/ 157 h 158"/>
                <a:gd name="T22" fmla="*/ 59 w 118"/>
                <a:gd name="T23" fmla="*/ 158 h 158"/>
                <a:gd name="T24" fmla="*/ 36 w 118"/>
                <a:gd name="T25" fmla="*/ 155 h 158"/>
                <a:gd name="T26" fmla="*/ 18 w 118"/>
                <a:gd name="T27" fmla="*/ 150 h 158"/>
                <a:gd name="T28" fmla="*/ 5 w 118"/>
                <a:gd name="T29" fmla="*/ 140 h 158"/>
                <a:gd name="T30" fmla="*/ 0 w 118"/>
                <a:gd name="T31" fmla="*/ 129 h 158"/>
                <a:gd name="T32" fmla="*/ 0 w 118"/>
                <a:gd name="T33" fmla="*/ 29 h 158"/>
                <a:gd name="T34" fmla="*/ 5 w 118"/>
                <a:gd name="T35" fmla="*/ 18 h 158"/>
                <a:gd name="T36" fmla="*/ 18 w 118"/>
                <a:gd name="T37" fmla="*/ 8 h 158"/>
                <a:gd name="T38" fmla="*/ 36 w 118"/>
                <a:gd name="T39" fmla="*/ 3 h 158"/>
                <a:gd name="T40" fmla="*/ 59 w 118"/>
                <a:gd name="T41" fmla="*/ 0 h 158"/>
                <a:gd name="T42" fmla="*/ 59 w 118"/>
                <a:gd name="T43" fmla="*/ 49 h 158"/>
                <a:gd name="T44" fmla="*/ 67 w 118"/>
                <a:gd name="T45" fmla="*/ 49 h 158"/>
                <a:gd name="T46" fmla="*/ 82 w 118"/>
                <a:gd name="T47" fmla="*/ 47 h 158"/>
                <a:gd name="T48" fmla="*/ 93 w 118"/>
                <a:gd name="T49" fmla="*/ 41 h 158"/>
                <a:gd name="T50" fmla="*/ 100 w 118"/>
                <a:gd name="T51" fmla="*/ 33 h 158"/>
                <a:gd name="T52" fmla="*/ 100 w 118"/>
                <a:gd name="T53" fmla="*/ 29 h 158"/>
                <a:gd name="T54" fmla="*/ 97 w 118"/>
                <a:gd name="T55" fmla="*/ 22 h 158"/>
                <a:gd name="T56" fmla="*/ 89 w 118"/>
                <a:gd name="T57" fmla="*/ 15 h 158"/>
                <a:gd name="T58" fmla="*/ 75 w 118"/>
                <a:gd name="T59" fmla="*/ 11 h 158"/>
                <a:gd name="T60" fmla="*/ 59 w 118"/>
                <a:gd name="T61" fmla="*/ 9 h 158"/>
                <a:gd name="T62" fmla="*/ 51 w 118"/>
                <a:gd name="T63" fmla="*/ 9 h 158"/>
                <a:gd name="T64" fmla="*/ 36 w 118"/>
                <a:gd name="T65" fmla="*/ 12 h 158"/>
                <a:gd name="T66" fmla="*/ 25 w 118"/>
                <a:gd name="T67" fmla="*/ 18 h 158"/>
                <a:gd name="T68" fmla="*/ 18 w 118"/>
                <a:gd name="T69" fmla="*/ 25 h 158"/>
                <a:gd name="T70" fmla="*/ 18 w 118"/>
                <a:gd name="T71" fmla="*/ 29 h 158"/>
                <a:gd name="T72" fmla="*/ 20 w 118"/>
                <a:gd name="T73" fmla="*/ 37 h 158"/>
                <a:gd name="T74" fmla="*/ 30 w 118"/>
                <a:gd name="T75" fmla="*/ 44 h 158"/>
                <a:gd name="T76" fmla="*/ 42 w 118"/>
                <a:gd name="T77" fmla="*/ 48 h 158"/>
                <a:gd name="T78" fmla="*/ 59 w 118"/>
                <a:gd name="T79" fmla="*/ 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58">
                  <a:moveTo>
                    <a:pt x="59" y="0"/>
                  </a:moveTo>
                  <a:lnTo>
                    <a:pt x="59" y="0"/>
                  </a:lnTo>
                  <a:lnTo>
                    <a:pt x="71" y="1"/>
                  </a:lnTo>
                  <a:lnTo>
                    <a:pt x="82" y="3"/>
                  </a:lnTo>
                  <a:lnTo>
                    <a:pt x="92" y="5"/>
                  </a:lnTo>
                  <a:lnTo>
                    <a:pt x="100" y="8"/>
                  </a:lnTo>
                  <a:lnTo>
                    <a:pt x="108" y="12"/>
                  </a:lnTo>
                  <a:lnTo>
                    <a:pt x="114" y="18"/>
                  </a:lnTo>
                  <a:lnTo>
                    <a:pt x="117" y="23"/>
                  </a:lnTo>
                  <a:lnTo>
                    <a:pt x="118" y="29"/>
                  </a:lnTo>
                  <a:lnTo>
                    <a:pt x="118" y="41"/>
                  </a:lnTo>
                  <a:lnTo>
                    <a:pt x="118" y="41"/>
                  </a:lnTo>
                  <a:lnTo>
                    <a:pt x="102" y="48"/>
                  </a:lnTo>
                  <a:lnTo>
                    <a:pt x="95" y="52"/>
                  </a:lnTo>
                  <a:lnTo>
                    <a:pt x="89" y="56"/>
                  </a:lnTo>
                  <a:lnTo>
                    <a:pt x="85" y="60"/>
                  </a:lnTo>
                  <a:lnTo>
                    <a:pt x="81" y="66"/>
                  </a:lnTo>
                  <a:lnTo>
                    <a:pt x="80" y="71"/>
                  </a:lnTo>
                  <a:lnTo>
                    <a:pt x="78" y="77"/>
                  </a:lnTo>
                  <a:lnTo>
                    <a:pt x="78" y="157"/>
                  </a:lnTo>
                  <a:lnTo>
                    <a:pt x="78" y="157"/>
                  </a:lnTo>
                  <a:lnTo>
                    <a:pt x="69" y="157"/>
                  </a:lnTo>
                  <a:lnTo>
                    <a:pt x="59" y="158"/>
                  </a:lnTo>
                  <a:lnTo>
                    <a:pt x="59" y="158"/>
                  </a:lnTo>
                  <a:lnTo>
                    <a:pt x="48" y="157"/>
                  </a:lnTo>
                  <a:lnTo>
                    <a:pt x="36" y="155"/>
                  </a:lnTo>
                  <a:lnTo>
                    <a:pt x="26" y="152"/>
                  </a:lnTo>
                  <a:lnTo>
                    <a:pt x="18" y="150"/>
                  </a:lnTo>
                  <a:lnTo>
                    <a:pt x="11" y="146"/>
                  </a:lnTo>
                  <a:lnTo>
                    <a:pt x="5" y="140"/>
                  </a:lnTo>
                  <a:lnTo>
                    <a:pt x="1" y="135"/>
                  </a:lnTo>
                  <a:lnTo>
                    <a:pt x="0" y="129"/>
                  </a:lnTo>
                  <a:lnTo>
                    <a:pt x="0" y="29"/>
                  </a:lnTo>
                  <a:lnTo>
                    <a:pt x="0" y="29"/>
                  </a:lnTo>
                  <a:lnTo>
                    <a:pt x="1" y="23"/>
                  </a:lnTo>
                  <a:lnTo>
                    <a:pt x="5" y="18"/>
                  </a:lnTo>
                  <a:lnTo>
                    <a:pt x="11" y="12"/>
                  </a:lnTo>
                  <a:lnTo>
                    <a:pt x="18" y="8"/>
                  </a:lnTo>
                  <a:lnTo>
                    <a:pt x="26" y="5"/>
                  </a:lnTo>
                  <a:lnTo>
                    <a:pt x="36" y="3"/>
                  </a:lnTo>
                  <a:lnTo>
                    <a:pt x="48" y="1"/>
                  </a:lnTo>
                  <a:lnTo>
                    <a:pt x="59" y="0"/>
                  </a:lnTo>
                  <a:lnTo>
                    <a:pt x="59" y="0"/>
                  </a:lnTo>
                  <a:close/>
                  <a:moveTo>
                    <a:pt x="59" y="49"/>
                  </a:moveTo>
                  <a:lnTo>
                    <a:pt x="59" y="49"/>
                  </a:lnTo>
                  <a:lnTo>
                    <a:pt x="67" y="49"/>
                  </a:lnTo>
                  <a:lnTo>
                    <a:pt x="75" y="48"/>
                  </a:lnTo>
                  <a:lnTo>
                    <a:pt x="82" y="47"/>
                  </a:lnTo>
                  <a:lnTo>
                    <a:pt x="89" y="44"/>
                  </a:lnTo>
                  <a:lnTo>
                    <a:pt x="93" y="41"/>
                  </a:lnTo>
                  <a:lnTo>
                    <a:pt x="97" y="37"/>
                  </a:lnTo>
                  <a:lnTo>
                    <a:pt x="100" y="33"/>
                  </a:lnTo>
                  <a:lnTo>
                    <a:pt x="100" y="29"/>
                  </a:lnTo>
                  <a:lnTo>
                    <a:pt x="100" y="29"/>
                  </a:lnTo>
                  <a:lnTo>
                    <a:pt x="100" y="25"/>
                  </a:lnTo>
                  <a:lnTo>
                    <a:pt x="97" y="22"/>
                  </a:lnTo>
                  <a:lnTo>
                    <a:pt x="93" y="18"/>
                  </a:lnTo>
                  <a:lnTo>
                    <a:pt x="89" y="15"/>
                  </a:lnTo>
                  <a:lnTo>
                    <a:pt x="82" y="12"/>
                  </a:lnTo>
                  <a:lnTo>
                    <a:pt x="75" y="11"/>
                  </a:lnTo>
                  <a:lnTo>
                    <a:pt x="67" y="9"/>
                  </a:lnTo>
                  <a:lnTo>
                    <a:pt x="59" y="9"/>
                  </a:lnTo>
                  <a:lnTo>
                    <a:pt x="59" y="9"/>
                  </a:lnTo>
                  <a:lnTo>
                    <a:pt x="51" y="9"/>
                  </a:lnTo>
                  <a:lnTo>
                    <a:pt x="42" y="11"/>
                  </a:lnTo>
                  <a:lnTo>
                    <a:pt x="36" y="12"/>
                  </a:lnTo>
                  <a:lnTo>
                    <a:pt x="30" y="15"/>
                  </a:lnTo>
                  <a:lnTo>
                    <a:pt x="25" y="18"/>
                  </a:lnTo>
                  <a:lnTo>
                    <a:pt x="20" y="22"/>
                  </a:lnTo>
                  <a:lnTo>
                    <a:pt x="18" y="25"/>
                  </a:lnTo>
                  <a:lnTo>
                    <a:pt x="18" y="29"/>
                  </a:lnTo>
                  <a:lnTo>
                    <a:pt x="18" y="29"/>
                  </a:lnTo>
                  <a:lnTo>
                    <a:pt x="18" y="33"/>
                  </a:lnTo>
                  <a:lnTo>
                    <a:pt x="20" y="37"/>
                  </a:lnTo>
                  <a:lnTo>
                    <a:pt x="25" y="41"/>
                  </a:lnTo>
                  <a:lnTo>
                    <a:pt x="30" y="44"/>
                  </a:lnTo>
                  <a:lnTo>
                    <a:pt x="36" y="47"/>
                  </a:lnTo>
                  <a:lnTo>
                    <a:pt x="42" y="48"/>
                  </a:lnTo>
                  <a:lnTo>
                    <a:pt x="51" y="49"/>
                  </a:lnTo>
                  <a:lnTo>
                    <a:pt x="59" y="49"/>
                  </a:lnTo>
                  <a:lnTo>
                    <a:pt x="59" y="49"/>
                  </a:lnTo>
                  <a:close/>
                </a:path>
              </a:pathLst>
            </a:custGeom>
            <a:grpFill/>
            <a:ln>
              <a:noFill/>
            </a:ln>
          </p:spPr>
          <p:txBody>
            <a:bodyPr vert="horz" wrap="square" lIns="36000" tIns="39095" rIns="72000"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6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700" b="1" i="0" u="none" strike="noStrike" kern="1200" cap="none" spc="0" normalizeH="0" baseline="0" noProof="0" dirty="0" smtClean="0">
                  <a:ln>
                    <a:noFill/>
                  </a:ln>
                  <a:solidFill>
                    <a:prstClr val="white"/>
                  </a:solidFill>
                  <a:effectLst/>
                  <a:uLnTx/>
                  <a:uFillTx/>
                  <a:latin typeface="Calibri" panose="020F0502020204030204"/>
                  <a:ea typeface="+mn-ea"/>
                  <a:cs typeface="+mn-cs"/>
                </a:rPr>
                <a:t>AR</a:t>
              </a:r>
              <a:endParaRPr kumimoji="0" lang="en-IE" sz="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8" name="Freeform 170">
            <a:extLst>
              <a:ext uri="{FF2B5EF4-FFF2-40B4-BE49-F238E27FC236}">
                <a16:creationId xmlns:a16="http://schemas.microsoft.com/office/drawing/2014/main" id="{F0EFF050-AFA1-4EDE-A538-90F569D89F79}"/>
              </a:ext>
            </a:extLst>
          </p:cNvPr>
          <p:cNvSpPr>
            <a:spLocks noEditPoints="1"/>
          </p:cNvSpPr>
          <p:nvPr/>
        </p:nvSpPr>
        <p:spPr bwMode="auto">
          <a:xfrm>
            <a:off x="6731629" y="2292650"/>
            <a:ext cx="372641" cy="487572"/>
          </a:xfrm>
          <a:custGeom>
            <a:avLst/>
            <a:gdLst>
              <a:gd name="T0" fmla="*/ 168 w 168"/>
              <a:gd name="T1" fmla="*/ 183 h 224"/>
              <a:gd name="T2" fmla="*/ 167 w 168"/>
              <a:gd name="T3" fmla="*/ 191 h 224"/>
              <a:gd name="T4" fmla="*/ 154 w 168"/>
              <a:gd name="T5" fmla="*/ 206 h 224"/>
              <a:gd name="T6" fmla="*/ 131 w 168"/>
              <a:gd name="T7" fmla="*/ 217 h 224"/>
              <a:gd name="T8" fmla="*/ 102 w 168"/>
              <a:gd name="T9" fmla="*/ 223 h 224"/>
              <a:gd name="T10" fmla="*/ 84 w 168"/>
              <a:gd name="T11" fmla="*/ 224 h 224"/>
              <a:gd name="T12" fmla="*/ 53 w 168"/>
              <a:gd name="T13" fmla="*/ 221 h 224"/>
              <a:gd name="T14" fmla="*/ 25 w 168"/>
              <a:gd name="T15" fmla="*/ 212 h 224"/>
              <a:gd name="T16" fmla="*/ 7 w 168"/>
              <a:gd name="T17" fmla="*/ 199 h 224"/>
              <a:gd name="T18" fmla="*/ 2 w 168"/>
              <a:gd name="T19" fmla="*/ 187 h 224"/>
              <a:gd name="T20" fmla="*/ 0 w 168"/>
              <a:gd name="T21" fmla="*/ 41 h 224"/>
              <a:gd name="T22" fmla="*/ 2 w 168"/>
              <a:gd name="T23" fmla="*/ 37 h 224"/>
              <a:gd name="T24" fmla="*/ 7 w 168"/>
              <a:gd name="T25" fmla="*/ 26 h 224"/>
              <a:gd name="T26" fmla="*/ 25 w 168"/>
              <a:gd name="T27" fmla="*/ 12 h 224"/>
              <a:gd name="T28" fmla="*/ 53 w 168"/>
              <a:gd name="T29" fmla="*/ 4 h 224"/>
              <a:gd name="T30" fmla="*/ 84 w 168"/>
              <a:gd name="T31" fmla="*/ 0 h 224"/>
              <a:gd name="T32" fmla="*/ 102 w 168"/>
              <a:gd name="T33" fmla="*/ 1 h 224"/>
              <a:gd name="T34" fmla="*/ 131 w 168"/>
              <a:gd name="T35" fmla="*/ 7 h 224"/>
              <a:gd name="T36" fmla="*/ 154 w 168"/>
              <a:gd name="T37" fmla="*/ 19 h 224"/>
              <a:gd name="T38" fmla="*/ 167 w 168"/>
              <a:gd name="T39" fmla="*/ 33 h 224"/>
              <a:gd name="T40" fmla="*/ 168 w 168"/>
              <a:gd name="T41" fmla="*/ 41 h 224"/>
              <a:gd name="T42" fmla="*/ 84 w 168"/>
              <a:gd name="T43" fmla="*/ 70 h 224"/>
              <a:gd name="T44" fmla="*/ 97 w 168"/>
              <a:gd name="T45" fmla="*/ 70 h 224"/>
              <a:gd name="T46" fmla="*/ 117 w 168"/>
              <a:gd name="T47" fmla="*/ 66 h 224"/>
              <a:gd name="T48" fmla="*/ 134 w 168"/>
              <a:gd name="T49" fmla="*/ 58 h 224"/>
              <a:gd name="T50" fmla="*/ 142 w 168"/>
              <a:gd name="T51" fmla="*/ 48 h 224"/>
              <a:gd name="T52" fmla="*/ 143 w 168"/>
              <a:gd name="T53" fmla="*/ 41 h 224"/>
              <a:gd name="T54" fmla="*/ 139 w 168"/>
              <a:gd name="T55" fmla="*/ 30 h 224"/>
              <a:gd name="T56" fmla="*/ 127 w 168"/>
              <a:gd name="T57" fmla="*/ 22 h 224"/>
              <a:gd name="T58" fmla="*/ 108 w 168"/>
              <a:gd name="T59" fmla="*/ 15 h 224"/>
              <a:gd name="T60" fmla="*/ 84 w 168"/>
              <a:gd name="T61" fmla="*/ 12 h 224"/>
              <a:gd name="T62" fmla="*/ 73 w 168"/>
              <a:gd name="T63" fmla="*/ 14 h 224"/>
              <a:gd name="T64" fmla="*/ 51 w 168"/>
              <a:gd name="T65" fmla="*/ 18 h 224"/>
              <a:gd name="T66" fmla="*/ 36 w 168"/>
              <a:gd name="T67" fmla="*/ 26 h 224"/>
              <a:gd name="T68" fmla="*/ 27 w 168"/>
              <a:gd name="T69" fmla="*/ 36 h 224"/>
              <a:gd name="T70" fmla="*/ 25 w 168"/>
              <a:gd name="T71" fmla="*/ 41 h 224"/>
              <a:gd name="T72" fmla="*/ 31 w 168"/>
              <a:gd name="T73" fmla="*/ 54 h 224"/>
              <a:gd name="T74" fmla="*/ 43 w 168"/>
              <a:gd name="T75" fmla="*/ 62 h 224"/>
              <a:gd name="T76" fmla="*/ 62 w 168"/>
              <a:gd name="T77" fmla="*/ 69 h 224"/>
              <a:gd name="T78" fmla="*/ 84 w 168"/>
              <a:gd name="T79"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24">
                <a:moveTo>
                  <a:pt x="168" y="183"/>
                </a:moveTo>
                <a:lnTo>
                  <a:pt x="168" y="183"/>
                </a:lnTo>
                <a:lnTo>
                  <a:pt x="168" y="187"/>
                </a:lnTo>
                <a:lnTo>
                  <a:pt x="167" y="191"/>
                </a:lnTo>
                <a:lnTo>
                  <a:pt x="161" y="199"/>
                </a:lnTo>
                <a:lnTo>
                  <a:pt x="154" y="206"/>
                </a:lnTo>
                <a:lnTo>
                  <a:pt x="143" y="212"/>
                </a:lnTo>
                <a:lnTo>
                  <a:pt x="131" y="217"/>
                </a:lnTo>
                <a:lnTo>
                  <a:pt x="117" y="221"/>
                </a:lnTo>
                <a:lnTo>
                  <a:pt x="102" y="223"/>
                </a:lnTo>
                <a:lnTo>
                  <a:pt x="84" y="224"/>
                </a:lnTo>
                <a:lnTo>
                  <a:pt x="84" y="224"/>
                </a:lnTo>
                <a:lnTo>
                  <a:pt x="68" y="223"/>
                </a:lnTo>
                <a:lnTo>
                  <a:pt x="53" y="221"/>
                </a:lnTo>
                <a:lnTo>
                  <a:pt x="38" y="217"/>
                </a:lnTo>
                <a:lnTo>
                  <a:pt x="25" y="212"/>
                </a:lnTo>
                <a:lnTo>
                  <a:pt x="16" y="206"/>
                </a:lnTo>
                <a:lnTo>
                  <a:pt x="7" y="199"/>
                </a:lnTo>
                <a:lnTo>
                  <a:pt x="3" y="191"/>
                </a:lnTo>
                <a:lnTo>
                  <a:pt x="2" y="187"/>
                </a:lnTo>
                <a:lnTo>
                  <a:pt x="0" y="183"/>
                </a:lnTo>
                <a:lnTo>
                  <a:pt x="0" y="41"/>
                </a:lnTo>
                <a:lnTo>
                  <a:pt x="0" y="41"/>
                </a:lnTo>
                <a:lnTo>
                  <a:pt x="2" y="37"/>
                </a:lnTo>
                <a:lnTo>
                  <a:pt x="3" y="33"/>
                </a:lnTo>
                <a:lnTo>
                  <a:pt x="7" y="26"/>
                </a:lnTo>
                <a:lnTo>
                  <a:pt x="16" y="19"/>
                </a:lnTo>
                <a:lnTo>
                  <a:pt x="25" y="12"/>
                </a:lnTo>
                <a:lnTo>
                  <a:pt x="38" y="7"/>
                </a:lnTo>
                <a:lnTo>
                  <a:pt x="53" y="4"/>
                </a:lnTo>
                <a:lnTo>
                  <a:pt x="68" y="1"/>
                </a:lnTo>
                <a:lnTo>
                  <a:pt x="84" y="0"/>
                </a:lnTo>
                <a:lnTo>
                  <a:pt x="84" y="0"/>
                </a:lnTo>
                <a:lnTo>
                  <a:pt x="102" y="1"/>
                </a:lnTo>
                <a:lnTo>
                  <a:pt x="117" y="4"/>
                </a:lnTo>
                <a:lnTo>
                  <a:pt x="131" y="7"/>
                </a:lnTo>
                <a:lnTo>
                  <a:pt x="143" y="12"/>
                </a:lnTo>
                <a:lnTo>
                  <a:pt x="154" y="19"/>
                </a:lnTo>
                <a:lnTo>
                  <a:pt x="161" y="26"/>
                </a:lnTo>
                <a:lnTo>
                  <a:pt x="167" y="33"/>
                </a:lnTo>
                <a:lnTo>
                  <a:pt x="168" y="37"/>
                </a:lnTo>
                <a:lnTo>
                  <a:pt x="168" y="41"/>
                </a:lnTo>
                <a:lnTo>
                  <a:pt x="168" y="183"/>
                </a:lnTo>
                <a:close/>
                <a:moveTo>
                  <a:pt x="84" y="70"/>
                </a:moveTo>
                <a:lnTo>
                  <a:pt x="84" y="70"/>
                </a:lnTo>
                <a:lnTo>
                  <a:pt x="97" y="70"/>
                </a:lnTo>
                <a:lnTo>
                  <a:pt x="108" y="69"/>
                </a:lnTo>
                <a:lnTo>
                  <a:pt x="117" y="66"/>
                </a:lnTo>
                <a:lnTo>
                  <a:pt x="127" y="62"/>
                </a:lnTo>
                <a:lnTo>
                  <a:pt x="134" y="58"/>
                </a:lnTo>
                <a:lnTo>
                  <a:pt x="139" y="54"/>
                </a:lnTo>
                <a:lnTo>
                  <a:pt x="142" y="48"/>
                </a:lnTo>
                <a:lnTo>
                  <a:pt x="143" y="41"/>
                </a:lnTo>
                <a:lnTo>
                  <a:pt x="143" y="41"/>
                </a:lnTo>
                <a:lnTo>
                  <a:pt x="142" y="36"/>
                </a:lnTo>
                <a:lnTo>
                  <a:pt x="139" y="30"/>
                </a:lnTo>
                <a:lnTo>
                  <a:pt x="134" y="26"/>
                </a:lnTo>
                <a:lnTo>
                  <a:pt x="127" y="22"/>
                </a:lnTo>
                <a:lnTo>
                  <a:pt x="117" y="18"/>
                </a:lnTo>
                <a:lnTo>
                  <a:pt x="108" y="15"/>
                </a:lnTo>
                <a:lnTo>
                  <a:pt x="97" y="14"/>
                </a:lnTo>
                <a:lnTo>
                  <a:pt x="84" y="12"/>
                </a:lnTo>
                <a:lnTo>
                  <a:pt x="84" y="12"/>
                </a:lnTo>
                <a:lnTo>
                  <a:pt x="73" y="14"/>
                </a:lnTo>
                <a:lnTo>
                  <a:pt x="62" y="15"/>
                </a:lnTo>
                <a:lnTo>
                  <a:pt x="51" y="18"/>
                </a:lnTo>
                <a:lnTo>
                  <a:pt x="43" y="22"/>
                </a:lnTo>
                <a:lnTo>
                  <a:pt x="36" y="26"/>
                </a:lnTo>
                <a:lnTo>
                  <a:pt x="31" y="30"/>
                </a:lnTo>
                <a:lnTo>
                  <a:pt x="27" y="36"/>
                </a:lnTo>
                <a:lnTo>
                  <a:pt x="25" y="41"/>
                </a:lnTo>
                <a:lnTo>
                  <a:pt x="25" y="41"/>
                </a:lnTo>
                <a:lnTo>
                  <a:pt x="27" y="48"/>
                </a:lnTo>
                <a:lnTo>
                  <a:pt x="31" y="54"/>
                </a:lnTo>
                <a:lnTo>
                  <a:pt x="36" y="58"/>
                </a:lnTo>
                <a:lnTo>
                  <a:pt x="43" y="62"/>
                </a:lnTo>
                <a:lnTo>
                  <a:pt x="51" y="66"/>
                </a:lnTo>
                <a:lnTo>
                  <a:pt x="62" y="69"/>
                </a:lnTo>
                <a:lnTo>
                  <a:pt x="73" y="70"/>
                </a:lnTo>
                <a:lnTo>
                  <a:pt x="84" y="70"/>
                </a:lnTo>
                <a:lnTo>
                  <a:pt x="84" y="70"/>
                </a:lnTo>
                <a:close/>
              </a:path>
            </a:pathLst>
          </a:custGeom>
          <a:solidFill>
            <a:srgbClr val="003B75"/>
          </a:solid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000" b="1" i="0" u="none" strike="noStrike" kern="1200" cap="none" spc="0" normalizeH="0" baseline="0" noProof="0" dirty="0" smtClean="0">
                <a:ln>
                  <a:noFill/>
                </a:ln>
                <a:solidFill>
                  <a:prstClr val="white"/>
                </a:solidFill>
                <a:effectLst/>
                <a:uLnTx/>
                <a:uFillTx/>
                <a:latin typeface="Calibri" panose="020F0502020204030204"/>
                <a:ea typeface="+mn-ea"/>
                <a:cs typeface="+mn-cs"/>
              </a:rPr>
              <a:t/>
            </a:r>
            <a:br>
              <a:rPr kumimoji="0" lang="en-IE" sz="1000" b="1"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en-IE" sz="1000" b="1" i="0" u="none" strike="noStrike" kern="1200" cap="none" spc="0" normalizeH="0" baseline="0" noProof="0" dirty="0" smtClean="0">
                <a:ln>
                  <a:noFill/>
                </a:ln>
                <a:solidFill>
                  <a:prstClr val="white"/>
                </a:solidFill>
                <a:effectLst/>
                <a:uLnTx/>
                <a:uFillTx/>
                <a:latin typeface="Calibri" panose="020F0502020204030204"/>
                <a:ea typeface="+mn-ea"/>
                <a:cs typeface="+mn-cs"/>
              </a:rPr>
              <a:t>HR</a:t>
            </a:r>
            <a:endParaRPr kumimoji="0" lang="en-IE"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9" name="Buet linje 78"/>
          <p:cNvCxnSpPr/>
          <p:nvPr/>
        </p:nvCxnSpPr>
        <p:spPr>
          <a:xfrm>
            <a:off x="7197240" y="1882176"/>
            <a:ext cx="482552" cy="289728"/>
          </a:xfrm>
          <a:prstGeom prst="curved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Buet linje 89"/>
          <p:cNvCxnSpPr/>
          <p:nvPr/>
        </p:nvCxnSpPr>
        <p:spPr>
          <a:xfrm flipV="1">
            <a:off x="7104270" y="2361670"/>
            <a:ext cx="575522" cy="195024"/>
          </a:xfrm>
          <a:prstGeom prst="curved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Rektangel 103"/>
          <p:cNvSpPr/>
          <p:nvPr/>
        </p:nvSpPr>
        <p:spPr>
          <a:xfrm>
            <a:off x="10294143" y="2228850"/>
            <a:ext cx="230650" cy="206324"/>
          </a:xfrm>
          <a:prstGeom prst="rect">
            <a:avLst/>
          </a:prstGeom>
          <a:blipFill rotWithShape="1">
            <a:blip r:embed="rId5">
              <a:extLst>
                <a:ext uri="{BEBA8EAE-BF5A-486C-A8C5-ECC9F3942E4B}">
                  <a14:imgProps xmlns:a14="http://schemas.microsoft.com/office/drawing/2010/main">
                    <a14:imgLayer r:embed="rId6">
                      <a14:imgEffect>
                        <a14:backgroundRemoval t="2160" b="29606" l="10855" r="87500"/>
                      </a14:imgEffect>
                    </a14:imgLayer>
                  </a14:imgProps>
                </a:ext>
              </a:extLst>
            </a:blip>
            <a:srcRect/>
            <a:stretch>
              <a:fillRect l="-21442" t="-8927" r="-23658" b="-270369"/>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5" name="Rektangel 104"/>
          <p:cNvSpPr/>
          <p:nvPr/>
        </p:nvSpPr>
        <p:spPr>
          <a:xfrm>
            <a:off x="1392582" y="1569723"/>
            <a:ext cx="514981" cy="1201265"/>
          </a:xfrm>
          <a:prstGeom prst="rect">
            <a:avLst/>
          </a:prstGeom>
          <a:blipFill rotWithShape="1">
            <a:blip r:embed="rId7">
              <a:extLst>
                <a:ext uri="{BEBA8EAE-BF5A-486C-A8C5-ECC9F3942E4B}">
                  <a14:imgProps xmlns:a14="http://schemas.microsoft.com/office/drawing/2010/main">
                    <a14:imgLayer r:embed="rId6">
                      <a14:imgEffect>
                        <a14:backgroundRemoval t="1906" b="97840" l="9211" r="89803"/>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1" name="Bilde 1030"/>
          <p:cNvPicPr>
            <a:picLocks noChangeAspect="1"/>
          </p:cNvPicPr>
          <p:nvPr/>
        </p:nvPicPr>
        <p:blipFill rotWithShape="1">
          <a:blip r:embed="rId8"/>
          <a:srcRect l="12198" t="12046" r="10315" b="5986"/>
          <a:stretch/>
        </p:blipFill>
        <p:spPr>
          <a:xfrm>
            <a:off x="10572333" y="2162686"/>
            <a:ext cx="132386" cy="116420"/>
          </a:xfrm>
          <a:prstGeom prst="ellipse">
            <a:avLst/>
          </a:prstGeom>
          <a:solidFill>
            <a:srgbClr val="003B75"/>
          </a:solidFill>
        </p:spPr>
      </p:pic>
      <p:grpSp>
        <p:nvGrpSpPr>
          <p:cNvPr id="5" name="Gruppe 4"/>
          <p:cNvGrpSpPr/>
          <p:nvPr/>
        </p:nvGrpSpPr>
        <p:grpSpPr>
          <a:xfrm>
            <a:off x="7799009" y="4280464"/>
            <a:ext cx="752700" cy="744998"/>
            <a:chOff x="7654439" y="4325554"/>
            <a:chExt cx="752700" cy="744998"/>
          </a:xfrm>
          <a:solidFill>
            <a:srgbClr val="003B75"/>
          </a:solidFill>
        </p:grpSpPr>
        <p:sp>
          <p:nvSpPr>
            <p:cNvPr id="45" name="Freeform 74">
              <a:extLst>
                <a:ext uri="{FF2B5EF4-FFF2-40B4-BE49-F238E27FC236}">
                  <a16:creationId xmlns:a16="http://schemas.microsoft.com/office/drawing/2014/main" id="{F11C3090-3A90-42C1-AB71-DBF0D351F72D}"/>
                </a:ext>
              </a:extLst>
            </p:cNvPr>
            <p:cNvSpPr>
              <a:spLocks noEditPoints="1"/>
            </p:cNvSpPr>
            <p:nvPr/>
          </p:nvSpPr>
          <p:spPr bwMode="auto">
            <a:xfrm>
              <a:off x="7654439" y="4325554"/>
              <a:ext cx="752700" cy="744998"/>
            </a:xfrm>
            <a:custGeom>
              <a:avLst/>
              <a:gdLst>
                <a:gd name="T0" fmla="*/ 174 w 278"/>
                <a:gd name="T1" fmla="*/ 195 h 311"/>
                <a:gd name="T2" fmla="*/ 212 w 278"/>
                <a:gd name="T3" fmla="*/ 182 h 311"/>
                <a:gd name="T4" fmla="*/ 242 w 278"/>
                <a:gd name="T5" fmla="*/ 145 h 311"/>
                <a:gd name="T6" fmla="*/ 248 w 278"/>
                <a:gd name="T7" fmla="*/ 112 h 311"/>
                <a:gd name="T8" fmla="*/ 246 w 278"/>
                <a:gd name="T9" fmla="*/ 95 h 311"/>
                <a:gd name="T10" fmla="*/ 224 w 278"/>
                <a:gd name="T11" fmla="*/ 54 h 311"/>
                <a:gd name="T12" fmla="*/ 182 w 278"/>
                <a:gd name="T13" fmla="*/ 31 h 311"/>
                <a:gd name="T14" fmla="*/ 165 w 278"/>
                <a:gd name="T15" fmla="*/ 29 h 311"/>
                <a:gd name="T16" fmla="*/ 132 w 278"/>
                <a:gd name="T17" fmla="*/ 36 h 311"/>
                <a:gd name="T18" fmla="*/ 97 w 278"/>
                <a:gd name="T19" fmla="*/ 66 h 311"/>
                <a:gd name="T20" fmla="*/ 83 w 278"/>
                <a:gd name="T21" fmla="*/ 103 h 311"/>
                <a:gd name="T22" fmla="*/ 83 w 278"/>
                <a:gd name="T23" fmla="*/ 121 h 311"/>
                <a:gd name="T24" fmla="*/ 97 w 278"/>
                <a:gd name="T25" fmla="*/ 158 h 311"/>
                <a:gd name="T26" fmla="*/ 132 w 278"/>
                <a:gd name="T27" fmla="*/ 189 h 311"/>
                <a:gd name="T28" fmla="*/ 165 w 278"/>
                <a:gd name="T29" fmla="*/ 195 h 311"/>
                <a:gd name="T30" fmla="*/ 253 w 278"/>
                <a:gd name="T31" fmla="*/ 184 h 311"/>
                <a:gd name="T32" fmla="*/ 230 w 278"/>
                <a:gd name="T33" fmla="*/ 205 h 311"/>
                <a:gd name="T34" fmla="*/ 204 w 278"/>
                <a:gd name="T35" fmla="*/ 220 h 311"/>
                <a:gd name="T36" fmla="*/ 175 w 278"/>
                <a:gd name="T37" fmla="*/ 226 h 311"/>
                <a:gd name="T38" fmla="*/ 145 w 278"/>
                <a:gd name="T39" fmla="*/ 224 h 311"/>
                <a:gd name="T40" fmla="*/ 116 w 278"/>
                <a:gd name="T41" fmla="*/ 216 h 311"/>
                <a:gd name="T42" fmla="*/ 106 w 278"/>
                <a:gd name="T43" fmla="*/ 217 h 311"/>
                <a:gd name="T44" fmla="*/ 37 w 278"/>
                <a:gd name="T45" fmla="*/ 303 h 311"/>
                <a:gd name="T46" fmla="*/ 24 w 278"/>
                <a:gd name="T47" fmla="*/ 311 h 311"/>
                <a:gd name="T48" fmla="*/ 9 w 278"/>
                <a:gd name="T49" fmla="*/ 305 h 311"/>
                <a:gd name="T50" fmla="*/ 3 w 278"/>
                <a:gd name="T51" fmla="*/ 300 h 311"/>
                <a:gd name="T52" fmla="*/ 3 w 278"/>
                <a:gd name="T53" fmla="*/ 281 h 311"/>
                <a:gd name="T54" fmla="*/ 70 w 278"/>
                <a:gd name="T55" fmla="*/ 197 h 311"/>
                <a:gd name="T56" fmla="*/ 81 w 278"/>
                <a:gd name="T57" fmla="*/ 190 h 311"/>
                <a:gd name="T58" fmla="*/ 64 w 278"/>
                <a:gd name="T59" fmla="*/ 165 h 311"/>
                <a:gd name="T60" fmla="*/ 54 w 278"/>
                <a:gd name="T61" fmla="*/ 136 h 311"/>
                <a:gd name="T62" fmla="*/ 51 w 278"/>
                <a:gd name="T63" fmla="*/ 108 h 311"/>
                <a:gd name="T64" fmla="*/ 57 w 278"/>
                <a:gd name="T65" fmla="*/ 79 h 311"/>
                <a:gd name="T66" fmla="*/ 70 w 278"/>
                <a:gd name="T67" fmla="*/ 50 h 311"/>
                <a:gd name="T68" fmla="*/ 84 w 278"/>
                <a:gd name="T69" fmla="*/ 33 h 311"/>
                <a:gd name="T70" fmla="*/ 112 w 278"/>
                <a:gd name="T71" fmla="*/ 13 h 311"/>
                <a:gd name="T72" fmla="*/ 142 w 278"/>
                <a:gd name="T73" fmla="*/ 2 h 311"/>
                <a:gd name="T74" fmla="*/ 175 w 278"/>
                <a:gd name="T75" fmla="*/ 0 h 311"/>
                <a:gd name="T76" fmla="*/ 206 w 278"/>
                <a:gd name="T77" fmla="*/ 9 h 311"/>
                <a:gd name="T78" fmla="*/ 235 w 278"/>
                <a:gd name="T79" fmla="*/ 25 h 311"/>
                <a:gd name="T80" fmla="*/ 252 w 278"/>
                <a:gd name="T81" fmla="*/ 42 h 311"/>
                <a:gd name="T82" fmla="*/ 270 w 278"/>
                <a:gd name="T83" fmla="*/ 69 h 311"/>
                <a:gd name="T84" fmla="*/ 278 w 278"/>
                <a:gd name="T85" fmla="*/ 101 h 311"/>
                <a:gd name="T86" fmla="*/ 277 w 278"/>
                <a:gd name="T87" fmla="*/ 134 h 311"/>
                <a:gd name="T88" fmla="*/ 266 w 278"/>
                <a:gd name="T89" fmla="*/ 165 h 311"/>
                <a:gd name="T90" fmla="*/ 253 w 278"/>
                <a:gd name="T91" fmla="*/ 18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8" h="311">
                  <a:moveTo>
                    <a:pt x="165" y="195"/>
                  </a:moveTo>
                  <a:lnTo>
                    <a:pt x="165" y="195"/>
                  </a:lnTo>
                  <a:lnTo>
                    <a:pt x="174" y="195"/>
                  </a:lnTo>
                  <a:lnTo>
                    <a:pt x="182" y="194"/>
                  </a:lnTo>
                  <a:lnTo>
                    <a:pt x="197" y="189"/>
                  </a:lnTo>
                  <a:lnTo>
                    <a:pt x="212" y="182"/>
                  </a:lnTo>
                  <a:lnTo>
                    <a:pt x="224" y="171"/>
                  </a:lnTo>
                  <a:lnTo>
                    <a:pt x="234" y="158"/>
                  </a:lnTo>
                  <a:lnTo>
                    <a:pt x="242" y="145"/>
                  </a:lnTo>
                  <a:lnTo>
                    <a:pt x="246" y="130"/>
                  </a:lnTo>
                  <a:lnTo>
                    <a:pt x="248" y="121"/>
                  </a:lnTo>
                  <a:lnTo>
                    <a:pt x="248" y="112"/>
                  </a:lnTo>
                  <a:lnTo>
                    <a:pt x="248" y="112"/>
                  </a:lnTo>
                  <a:lnTo>
                    <a:pt x="248" y="103"/>
                  </a:lnTo>
                  <a:lnTo>
                    <a:pt x="246" y="95"/>
                  </a:lnTo>
                  <a:lnTo>
                    <a:pt x="242" y="80"/>
                  </a:lnTo>
                  <a:lnTo>
                    <a:pt x="234" y="66"/>
                  </a:lnTo>
                  <a:lnTo>
                    <a:pt x="224" y="54"/>
                  </a:lnTo>
                  <a:lnTo>
                    <a:pt x="212" y="43"/>
                  </a:lnTo>
                  <a:lnTo>
                    <a:pt x="197" y="36"/>
                  </a:lnTo>
                  <a:lnTo>
                    <a:pt x="182" y="31"/>
                  </a:lnTo>
                  <a:lnTo>
                    <a:pt x="174" y="29"/>
                  </a:lnTo>
                  <a:lnTo>
                    <a:pt x="165" y="29"/>
                  </a:lnTo>
                  <a:lnTo>
                    <a:pt x="165" y="29"/>
                  </a:lnTo>
                  <a:lnTo>
                    <a:pt x="157" y="29"/>
                  </a:lnTo>
                  <a:lnTo>
                    <a:pt x="149" y="31"/>
                  </a:lnTo>
                  <a:lnTo>
                    <a:pt x="132" y="36"/>
                  </a:lnTo>
                  <a:lnTo>
                    <a:pt x="119" y="43"/>
                  </a:lnTo>
                  <a:lnTo>
                    <a:pt x="106" y="54"/>
                  </a:lnTo>
                  <a:lnTo>
                    <a:pt x="97" y="66"/>
                  </a:lnTo>
                  <a:lnTo>
                    <a:pt x="88" y="80"/>
                  </a:lnTo>
                  <a:lnTo>
                    <a:pt x="83" y="95"/>
                  </a:lnTo>
                  <a:lnTo>
                    <a:pt x="83" y="103"/>
                  </a:lnTo>
                  <a:lnTo>
                    <a:pt x="81" y="112"/>
                  </a:lnTo>
                  <a:lnTo>
                    <a:pt x="81" y="112"/>
                  </a:lnTo>
                  <a:lnTo>
                    <a:pt x="83" y="121"/>
                  </a:lnTo>
                  <a:lnTo>
                    <a:pt x="83" y="130"/>
                  </a:lnTo>
                  <a:lnTo>
                    <a:pt x="88" y="145"/>
                  </a:lnTo>
                  <a:lnTo>
                    <a:pt x="97" y="158"/>
                  </a:lnTo>
                  <a:lnTo>
                    <a:pt x="106" y="171"/>
                  </a:lnTo>
                  <a:lnTo>
                    <a:pt x="119" y="182"/>
                  </a:lnTo>
                  <a:lnTo>
                    <a:pt x="132" y="189"/>
                  </a:lnTo>
                  <a:lnTo>
                    <a:pt x="149" y="194"/>
                  </a:lnTo>
                  <a:lnTo>
                    <a:pt x="157" y="195"/>
                  </a:lnTo>
                  <a:lnTo>
                    <a:pt x="165" y="195"/>
                  </a:lnTo>
                  <a:lnTo>
                    <a:pt x="165" y="195"/>
                  </a:lnTo>
                  <a:close/>
                  <a:moveTo>
                    <a:pt x="253" y="184"/>
                  </a:moveTo>
                  <a:lnTo>
                    <a:pt x="253" y="184"/>
                  </a:lnTo>
                  <a:lnTo>
                    <a:pt x="246" y="193"/>
                  </a:lnTo>
                  <a:lnTo>
                    <a:pt x="238" y="200"/>
                  </a:lnTo>
                  <a:lnTo>
                    <a:pt x="230" y="205"/>
                  </a:lnTo>
                  <a:lnTo>
                    <a:pt x="222" y="211"/>
                  </a:lnTo>
                  <a:lnTo>
                    <a:pt x="213" y="216"/>
                  </a:lnTo>
                  <a:lnTo>
                    <a:pt x="204" y="220"/>
                  </a:lnTo>
                  <a:lnTo>
                    <a:pt x="194" y="223"/>
                  </a:lnTo>
                  <a:lnTo>
                    <a:pt x="185" y="224"/>
                  </a:lnTo>
                  <a:lnTo>
                    <a:pt x="175" y="226"/>
                  </a:lnTo>
                  <a:lnTo>
                    <a:pt x="165" y="227"/>
                  </a:lnTo>
                  <a:lnTo>
                    <a:pt x="154" y="226"/>
                  </a:lnTo>
                  <a:lnTo>
                    <a:pt x="145" y="224"/>
                  </a:lnTo>
                  <a:lnTo>
                    <a:pt x="135" y="223"/>
                  </a:lnTo>
                  <a:lnTo>
                    <a:pt x="125" y="220"/>
                  </a:lnTo>
                  <a:lnTo>
                    <a:pt x="116" y="216"/>
                  </a:lnTo>
                  <a:lnTo>
                    <a:pt x="108" y="211"/>
                  </a:lnTo>
                  <a:lnTo>
                    <a:pt x="108" y="211"/>
                  </a:lnTo>
                  <a:lnTo>
                    <a:pt x="106" y="217"/>
                  </a:lnTo>
                  <a:lnTo>
                    <a:pt x="102" y="223"/>
                  </a:lnTo>
                  <a:lnTo>
                    <a:pt x="37" y="303"/>
                  </a:lnTo>
                  <a:lnTo>
                    <a:pt x="37" y="303"/>
                  </a:lnTo>
                  <a:lnTo>
                    <a:pt x="35" y="305"/>
                  </a:lnTo>
                  <a:lnTo>
                    <a:pt x="32" y="308"/>
                  </a:lnTo>
                  <a:lnTo>
                    <a:pt x="24" y="311"/>
                  </a:lnTo>
                  <a:lnTo>
                    <a:pt x="15" y="310"/>
                  </a:lnTo>
                  <a:lnTo>
                    <a:pt x="13" y="308"/>
                  </a:lnTo>
                  <a:lnTo>
                    <a:pt x="9" y="305"/>
                  </a:lnTo>
                  <a:lnTo>
                    <a:pt x="9" y="305"/>
                  </a:lnTo>
                  <a:lnTo>
                    <a:pt x="6" y="303"/>
                  </a:lnTo>
                  <a:lnTo>
                    <a:pt x="3" y="300"/>
                  </a:lnTo>
                  <a:lnTo>
                    <a:pt x="0" y="292"/>
                  </a:lnTo>
                  <a:lnTo>
                    <a:pt x="2" y="283"/>
                  </a:lnTo>
                  <a:lnTo>
                    <a:pt x="3" y="281"/>
                  </a:lnTo>
                  <a:lnTo>
                    <a:pt x="6" y="277"/>
                  </a:lnTo>
                  <a:lnTo>
                    <a:pt x="70" y="197"/>
                  </a:lnTo>
                  <a:lnTo>
                    <a:pt x="70" y="197"/>
                  </a:lnTo>
                  <a:lnTo>
                    <a:pt x="75" y="193"/>
                  </a:lnTo>
                  <a:lnTo>
                    <a:pt x="81" y="190"/>
                  </a:lnTo>
                  <a:lnTo>
                    <a:pt x="81" y="190"/>
                  </a:lnTo>
                  <a:lnTo>
                    <a:pt x="75" y="182"/>
                  </a:lnTo>
                  <a:lnTo>
                    <a:pt x="69" y="173"/>
                  </a:lnTo>
                  <a:lnTo>
                    <a:pt x="64" y="165"/>
                  </a:lnTo>
                  <a:lnTo>
                    <a:pt x="59" y="156"/>
                  </a:lnTo>
                  <a:lnTo>
                    <a:pt x="57" y="146"/>
                  </a:lnTo>
                  <a:lnTo>
                    <a:pt x="54" y="136"/>
                  </a:lnTo>
                  <a:lnTo>
                    <a:pt x="53" y="127"/>
                  </a:lnTo>
                  <a:lnTo>
                    <a:pt x="51" y="117"/>
                  </a:lnTo>
                  <a:lnTo>
                    <a:pt x="51" y="108"/>
                  </a:lnTo>
                  <a:lnTo>
                    <a:pt x="53" y="98"/>
                  </a:lnTo>
                  <a:lnTo>
                    <a:pt x="54" y="88"/>
                  </a:lnTo>
                  <a:lnTo>
                    <a:pt x="57" y="79"/>
                  </a:lnTo>
                  <a:lnTo>
                    <a:pt x="61" y="69"/>
                  </a:lnTo>
                  <a:lnTo>
                    <a:pt x="65" y="59"/>
                  </a:lnTo>
                  <a:lnTo>
                    <a:pt x="70" y="50"/>
                  </a:lnTo>
                  <a:lnTo>
                    <a:pt x="76" y="42"/>
                  </a:lnTo>
                  <a:lnTo>
                    <a:pt x="76" y="42"/>
                  </a:lnTo>
                  <a:lnTo>
                    <a:pt x="84" y="33"/>
                  </a:lnTo>
                  <a:lnTo>
                    <a:pt x="92" y="25"/>
                  </a:lnTo>
                  <a:lnTo>
                    <a:pt x="102" y="20"/>
                  </a:lnTo>
                  <a:lnTo>
                    <a:pt x="112" y="13"/>
                  </a:lnTo>
                  <a:lnTo>
                    <a:pt x="121" y="9"/>
                  </a:lnTo>
                  <a:lnTo>
                    <a:pt x="131" y="4"/>
                  </a:lnTo>
                  <a:lnTo>
                    <a:pt x="142" y="2"/>
                  </a:lnTo>
                  <a:lnTo>
                    <a:pt x="153" y="0"/>
                  </a:lnTo>
                  <a:lnTo>
                    <a:pt x="164" y="0"/>
                  </a:lnTo>
                  <a:lnTo>
                    <a:pt x="175" y="0"/>
                  </a:lnTo>
                  <a:lnTo>
                    <a:pt x="186" y="2"/>
                  </a:lnTo>
                  <a:lnTo>
                    <a:pt x="195" y="4"/>
                  </a:lnTo>
                  <a:lnTo>
                    <a:pt x="206" y="9"/>
                  </a:lnTo>
                  <a:lnTo>
                    <a:pt x="216" y="13"/>
                  </a:lnTo>
                  <a:lnTo>
                    <a:pt x="227" y="18"/>
                  </a:lnTo>
                  <a:lnTo>
                    <a:pt x="235" y="25"/>
                  </a:lnTo>
                  <a:lnTo>
                    <a:pt x="235" y="25"/>
                  </a:lnTo>
                  <a:lnTo>
                    <a:pt x="245" y="33"/>
                  </a:lnTo>
                  <a:lnTo>
                    <a:pt x="252" y="42"/>
                  </a:lnTo>
                  <a:lnTo>
                    <a:pt x="259" y="50"/>
                  </a:lnTo>
                  <a:lnTo>
                    <a:pt x="264" y="59"/>
                  </a:lnTo>
                  <a:lnTo>
                    <a:pt x="270" y="69"/>
                  </a:lnTo>
                  <a:lnTo>
                    <a:pt x="272" y="80"/>
                  </a:lnTo>
                  <a:lnTo>
                    <a:pt x="275" y="91"/>
                  </a:lnTo>
                  <a:lnTo>
                    <a:pt x="278" y="101"/>
                  </a:lnTo>
                  <a:lnTo>
                    <a:pt x="278" y="112"/>
                  </a:lnTo>
                  <a:lnTo>
                    <a:pt x="278" y="123"/>
                  </a:lnTo>
                  <a:lnTo>
                    <a:pt x="277" y="134"/>
                  </a:lnTo>
                  <a:lnTo>
                    <a:pt x="274" y="145"/>
                  </a:lnTo>
                  <a:lnTo>
                    <a:pt x="270" y="156"/>
                  </a:lnTo>
                  <a:lnTo>
                    <a:pt x="266" y="165"/>
                  </a:lnTo>
                  <a:lnTo>
                    <a:pt x="260" y="175"/>
                  </a:lnTo>
                  <a:lnTo>
                    <a:pt x="253" y="184"/>
                  </a:lnTo>
                  <a:lnTo>
                    <a:pt x="253" y="184"/>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368" b="0" i="0" u="none" strike="noStrike" kern="1200" cap="none" spc="0" normalizeH="0" baseline="0" noProof="0">
                <a:ln>
                  <a:noFill/>
                </a:ln>
                <a:solidFill>
                  <a:srgbClr val="646464"/>
                </a:solidFill>
                <a:effectLst/>
                <a:uLnTx/>
                <a:uFillTx/>
                <a:latin typeface="Calibri" panose="020F0502020204030204"/>
                <a:ea typeface="+mn-ea"/>
                <a:cs typeface="+mn-cs"/>
              </a:endParaRPr>
            </a:p>
          </p:txBody>
        </p:sp>
        <p:pic>
          <p:nvPicPr>
            <p:cNvPr id="108" name="Bilde 107"/>
            <p:cNvPicPr>
              <a:picLocks noChangeAspect="1"/>
            </p:cNvPicPr>
            <p:nvPr/>
          </p:nvPicPr>
          <p:blipFill rotWithShape="1">
            <a:blip r:embed="rId8"/>
            <a:srcRect l="12198" t="12046" r="10315" b="5986"/>
            <a:stretch/>
          </p:blipFill>
          <p:spPr>
            <a:xfrm>
              <a:off x="7923544" y="4434582"/>
              <a:ext cx="356236" cy="313273"/>
            </a:xfrm>
            <a:prstGeom prst="ellipse">
              <a:avLst/>
            </a:prstGeom>
            <a:grpFill/>
          </p:spPr>
        </p:pic>
      </p:grpSp>
      <p:cxnSp>
        <p:nvCxnSpPr>
          <p:cNvPr id="1033" name="Rett linje 1032"/>
          <p:cNvCxnSpPr/>
          <p:nvPr/>
        </p:nvCxnSpPr>
        <p:spPr>
          <a:xfrm>
            <a:off x="0" y="389335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kstSylinder 2"/>
          <p:cNvSpPr txBox="1"/>
          <p:nvPr/>
        </p:nvSpPr>
        <p:spPr>
          <a:xfrm>
            <a:off x="2717385" y="5241465"/>
            <a:ext cx="1902588" cy="9002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IP ansatte bruker </a:t>
            </a:r>
            <a:r>
              <a:rPr kumimoji="0" lang="nb-NO" sz="1050" b="1" i="0" u="none" strike="noStrike" kern="1200" cap="none" spc="0" normalizeH="0" baseline="0" noProof="0" dirty="0" err="1" smtClean="0">
                <a:ln>
                  <a:noFill/>
                </a:ln>
                <a:solidFill>
                  <a:prstClr val="black"/>
                </a:solidFill>
                <a:effectLst/>
                <a:uLnTx/>
                <a:uFillTx/>
                <a:latin typeface="Calibri" panose="020F0502020204030204"/>
                <a:ea typeface="+mn-ea"/>
                <a:cs typeface="+mn-cs"/>
              </a:rPr>
              <a:t>Sign</a:t>
            </a:r>
            <a:r>
              <a:rPr kumimoji="0" lang="nb-NO" sz="1050" b="1" i="0" u="none" strike="noStrike" kern="1200" cap="none" spc="0" normalizeH="0" baseline="0" noProof="0" dirty="0" smtClean="0">
                <a:ln>
                  <a:noFill/>
                </a:ln>
                <a:solidFill>
                  <a:prstClr val="black"/>
                </a:solidFill>
                <a:effectLst/>
                <a:uLnTx/>
                <a:uFillTx/>
                <a:latin typeface="Calibri" panose="020F0502020204030204"/>
                <a:ea typeface="+mn-ea"/>
                <a:cs typeface="+mn-cs"/>
              </a:rPr>
              <a:t>-in funksjonalitet</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og haker av for «sine» avdelinger. Dette gir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nb-NO" sz="1050" b="0" i="0" u="none" strike="noStrike" kern="1200" cap="none" spc="0" normalizeH="0" baseline="0" noProof="0" dirty="0" smtClean="0">
                <a:ln>
                  <a:noFill/>
                </a:ln>
                <a:solidFill>
                  <a:prstClr val="black"/>
                </a:solidFill>
                <a:effectLst/>
                <a:uLnTx/>
                <a:uFillTx/>
                <a:latin typeface="Calibri" panose="020F0502020204030204"/>
                <a:ea typeface="+mn-ea"/>
                <a:cs typeface="+mn-cs"/>
              </a:rPr>
              <a:t>n knytning mellom ansatt og behandlingsenhet</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Bilde 3"/>
          <p:cNvPicPr>
            <a:picLocks noChangeAspect="1"/>
          </p:cNvPicPr>
          <p:nvPr/>
        </p:nvPicPr>
        <p:blipFill rotWithShape="1">
          <a:blip r:embed="rId9"/>
          <a:srcRect t="-5128" b="-2565"/>
          <a:stretch/>
        </p:blipFill>
        <p:spPr>
          <a:xfrm>
            <a:off x="2632151" y="4114868"/>
            <a:ext cx="2073056" cy="1062214"/>
          </a:xfrm>
          <a:prstGeom prst="rect">
            <a:avLst/>
          </a:prstGeom>
        </p:spPr>
      </p:pic>
      <p:sp>
        <p:nvSpPr>
          <p:cNvPr id="64" name="Tittel 1"/>
          <p:cNvSpPr txBox="1">
            <a:spLocks/>
          </p:cNvSpPr>
          <p:nvPr/>
        </p:nvSpPr>
        <p:spPr>
          <a:xfrm>
            <a:off x="609600" y="372037"/>
            <a:ext cx="10972800" cy="576064"/>
          </a:xfrm>
        </p:spPr>
        <p:txBody>
          <a:bodyPr>
            <a:normAutofit fontScale="85000" lnSpcReduction="10000"/>
          </a:bodyPr>
          <a:lstStyle>
            <a:lvl1pPr algn="l" defTabSz="914400" rtl="0" eaLnBrk="1" latinLnBrk="0" hangingPunct="1">
              <a:spcBef>
                <a:spcPct val="0"/>
              </a:spcBef>
              <a:buNone/>
              <a:defRPr lang="nb-NO" sz="3600" kern="1200" baseline="0">
                <a:solidFill>
                  <a:srgbClr val="003B75"/>
                </a:solidFill>
                <a:latin typeface="+mj-lt"/>
                <a:ea typeface="+mj-ea"/>
                <a:cs typeface="+mj-cs"/>
              </a:defRPr>
            </a:lvl1pPr>
          </a:lstStyle>
          <a:p>
            <a:r>
              <a:rPr lang="nb-NO" sz="3200" dirty="0">
                <a:solidFill>
                  <a:schemeClr val="tx1"/>
                </a:solidFill>
              </a:rPr>
              <a:t>Opprettelse av bruker og tilgang for ny sykepleier på kommunal institusjon</a:t>
            </a:r>
            <a:endParaRPr lang="nb-NO" sz="3100" dirty="0">
              <a:solidFill>
                <a:schemeClr val="tx1"/>
              </a:solidFill>
            </a:endParaRPr>
          </a:p>
        </p:txBody>
      </p:sp>
    </p:spTree>
    <p:extLst>
      <p:ext uri="{BB962C8B-B14F-4D97-AF65-F5344CB8AC3E}">
        <p14:creationId xmlns:p14="http://schemas.microsoft.com/office/powerpoint/2010/main" val="2783061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P Infopakke Blue" id="{C5785D4F-E34D-3443-B210-FFBA47AD1FB5}" vid="{DC52AF06-1FD4-DF45-B629-0B46E17A88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C5E2D6AC280D44AEC3088CF33F574A" ma:contentTypeVersion="10" ma:contentTypeDescription="Opprett et nytt dokument." ma:contentTypeScope="" ma:versionID="a0609f53b9860b60fbed98472d5ae903">
  <xsd:schema xmlns:xsd="http://www.w3.org/2001/XMLSchema" xmlns:xs="http://www.w3.org/2001/XMLSchema" xmlns:p="http://schemas.microsoft.com/office/2006/metadata/properties" xmlns:ns1="http://schemas.microsoft.com/sharepoint/v3" xmlns:ns2="b603126b-9a6a-4a96-a155-86030506eeda" targetNamespace="http://schemas.microsoft.com/office/2006/metadata/properties" ma:root="true" ma:fieldsID="143ca3cb373fe752a255ef69deed0ca7" ns1:_="" ns2:_="">
    <xsd:import namespace="http://schemas.microsoft.com/sharepoint/v3"/>
    <xsd:import namespace="b603126b-9a6a-4a96-a155-86030506eeda"/>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3126b-9a6a-4a96-a155-86030506eeda"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6d5a0216-66ad-49a7-941c-e0f2b294da9b}" ma:internalName="TaxCatchAll" ma:showField="CatchAllData" ma:web="b603126b-9a6a-4a96-a155-86030506ee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6d5a0216-66ad-49a7-941c-e0f2b294da9b}" ma:internalName="TaxCatchAllLabel" ma:readOnly="true" ma:showField="CatchAllDataLabel" ma:web="b603126b-9a6a-4a96-a155-86030506eeda">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603126b-9a6a-4a96-a155-86030506eeda"/>
    <TaxKeywordTaxHTField xmlns="b603126b-9a6a-4a96-a155-86030506eeda">
      <Terms xmlns="http://schemas.microsoft.com/office/infopath/2007/PartnerControls"/>
    </TaxKeywordTaxHTField>
    <FNSPRollUpIngress xmlns="b603126b-9a6a-4a96-a155-86030506eeda" xsi:nil="true"/>
    <PublishingExpirationDate xmlns="http://schemas.microsoft.com/sharepoint/v3" xsi:nil="true"/>
    <PublishingStartDate xmlns="http://schemas.microsoft.com/sharepoint/v3" xsi:nil="true"/>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haredContentType xmlns="Microsoft.SharePoint.Taxonomy.ContentTypeSync" SourceId="7c5b94b3-4627-4b94-8e01-5c3f1d68846f" ContentTypeId="0x0101005AB320DFA956044EB6C92C981D9868C1" PreviousValue="false"/>
</file>

<file path=customXml/itemProps1.xml><?xml version="1.0" encoding="utf-8"?>
<ds:datastoreItem xmlns:ds="http://schemas.openxmlformats.org/officeDocument/2006/customXml" ds:itemID="{79F20A4B-B837-4BA6-885A-48D0D4D8EC51}"/>
</file>

<file path=customXml/itemProps2.xml><?xml version="1.0" encoding="utf-8"?>
<ds:datastoreItem xmlns:ds="http://schemas.openxmlformats.org/officeDocument/2006/customXml" ds:itemID="{810C7004-3340-4795-BC26-17FEC289EF3C}"/>
</file>

<file path=customXml/itemProps3.xml><?xml version="1.0" encoding="utf-8"?>
<ds:datastoreItem xmlns:ds="http://schemas.openxmlformats.org/officeDocument/2006/customXml" ds:itemID="{86FA711F-697B-4308-8E66-8184D6E65663}"/>
</file>

<file path=customXml/itemProps4.xml><?xml version="1.0" encoding="utf-8"?>
<ds:datastoreItem xmlns:ds="http://schemas.openxmlformats.org/officeDocument/2006/customXml" ds:itemID="{86B6C98F-06B7-4E8F-B0C9-D32B1DC96E08}">
  <ds:schemaRefs>
    <ds:schemaRef ds:uri="http://schemas.microsoft.com/office/2006/metadata/customXsn"/>
  </ds:schemaRefs>
</ds:datastoreItem>
</file>

<file path=customXml/itemProps5.xml><?xml version="1.0" encoding="utf-8"?>
<ds:datastoreItem xmlns:ds="http://schemas.openxmlformats.org/officeDocument/2006/customXml" ds:itemID="{03DEEA86-E0A0-4642-AC23-C2A895F3902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HP Infopakke Mal 2306</Template>
  <TotalTime>361</TotalTime>
  <Words>788</Words>
  <Application>Microsoft Office PowerPoint</Application>
  <PresentationFormat>Widescreen</PresentationFormat>
  <Paragraphs>83</Paragraphs>
  <Slides>8</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Arial</vt:lpstr>
      <vt:lpstr>Calibri</vt:lpstr>
      <vt:lpstr>Calibri Light</vt:lpstr>
      <vt:lpstr>Courier New</vt:lpstr>
      <vt:lpstr>EYInterstate Light</vt:lpstr>
      <vt:lpstr>Office-tema</vt:lpstr>
      <vt:lpstr>Tilgang og tilgangsstyring</vt:lpstr>
      <vt:lpstr>PowerPoint-presentasjon</vt:lpstr>
      <vt:lpstr>PowerPoint-presentasjon</vt:lpstr>
      <vt:lpstr>PowerPoint-presentasjon</vt:lpstr>
      <vt:lpstr>PowerPoint-presentasjon</vt:lpstr>
      <vt:lpstr>PowerPoint-presentasjon</vt:lpstr>
      <vt:lpstr>Prosess for opprettelse av tilganger til Helseplattformen</vt:lpstr>
      <vt:lpstr>PowerPoint-presentasjon</vt:lpstr>
    </vt:vector>
  </TitlesOfParts>
  <Company>Helse Midt-Norge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Strukturert journal</dc:title>
  <dc:creator>Basso, Trude</dc:creator>
  <cp:keywords>_£Bilde</cp:keywords>
  <cp:lastModifiedBy>Christensen, Liv Quist</cp:lastModifiedBy>
  <cp:revision>45</cp:revision>
  <dcterms:created xsi:type="dcterms:W3CDTF">2021-06-23T13:32:41Z</dcterms:created>
  <dcterms:modified xsi:type="dcterms:W3CDTF">2021-08-12T13:17:34Z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0x0101008DC5E2D6AC280D44AEC3088CF33F574A</vt:lpwstr>
  </property>
  <property fmtid="{D5CDD505-2E9C-101B-9397-08002B2CF9AE}" pid="3" name="GtProjectPhase">
    <vt:lpwstr/>
  </property>
  <property fmtid="{D5CDD505-2E9C-101B-9397-08002B2CF9AE}" pid="4" name="j25543a5815d485da9a5e0773ad762e9">
    <vt:lpwstr/>
  </property>
  <property fmtid="{D5CDD505-2E9C-101B-9397-08002B2CF9AE}" pid="5" name="TaxCatchAll">
    <vt:lpwstr>116;#Programkontor|eceaf68d-69f1-4ae9-9590-035e77d0c91b</vt:lpwstr>
  </property>
  <property fmtid="{D5CDD505-2E9C-101B-9397-08002B2CF9AE}" pid="6" name="Pilottester">
    <vt:lpwstr/>
  </property>
  <property fmtid="{D5CDD505-2E9C-101B-9397-08002B2CF9AE}" pid="7" name="Kategori">
    <vt:lpwstr>116;#Programkontor|eceaf68d-69f1-4ae9-9590-035e77d0c91b</vt:lpwstr>
  </property>
  <property fmtid="{D5CDD505-2E9C-101B-9397-08002B2CF9AE}" pid="8" name="Emneknagg">
    <vt:lpwstr/>
  </property>
</Properties>
</file>