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14"/>
  </p:notesMasterIdLst>
  <p:handoutMasterIdLst>
    <p:handoutMasterId r:id="rId15"/>
  </p:handoutMasterIdLst>
  <p:sldIdLst>
    <p:sldId id="314" r:id="rId7"/>
    <p:sldId id="320" r:id="rId8"/>
    <p:sldId id="340" r:id="rId9"/>
    <p:sldId id="342" r:id="rId10"/>
    <p:sldId id="343" r:id="rId11"/>
    <p:sldId id="341" r:id="rId12"/>
    <p:sldId id="344" r:id="rId13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3C89"/>
    <a:srgbClr val="91B8EA"/>
    <a:srgbClr val="A6C3E7"/>
    <a:srgbClr val="96E8E6"/>
    <a:srgbClr val="2CB5B5"/>
    <a:srgbClr val="40C3D5"/>
    <a:srgbClr val="293088"/>
    <a:srgbClr val="003B75"/>
    <a:srgbClr val="2A2F83"/>
    <a:srgbClr val="2A30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677" autoAdjust="0"/>
    <p:restoredTop sz="96327" autoAdjust="0"/>
  </p:normalViewPr>
  <p:slideViewPr>
    <p:cSldViewPr showGuides="1">
      <p:cViewPr varScale="1">
        <p:scale>
          <a:sx n="56" d="100"/>
          <a:sy n="56" d="100"/>
        </p:scale>
        <p:origin x="90" y="5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520"/>
    </p:cViewPr>
  </p:sorterViewPr>
  <p:notesViewPr>
    <p:cSldViewPr>
      <p:cViewPr varScale="1">
        <p:scale>
          <a:sx n="144" d="100"/>
          <a:sy n="144" d="100"/>
        </p:scale>
        <p:origin x="440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14" Type="http://schemas.openxmlformats.org/officeDocument/2006/relationships/notesMaster" Target="notesMasters/notesMaster1.xml"/><Relationship Id="rId9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090247E7-B662-064F-BCE3-BCCC46C890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4C083DAD-D741-3944-BFF6-44566355771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CC388F-36B0-474C-AA06-616F21821DEA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A3960A1F-1C7F-7246-85F7-8DBF5441A13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3437062-88C3-D249-A6CC-FD096AF72E0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E78E7-87B4-5E4C-9601-5E2C31D355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1311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3663D-8029-48A7-836A-7F0253C745B0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5F172-B269-4960-AD9A-0B0BB5117F1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395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sjonspakke start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4E630FD2-E5D6-1348-BC4B-DB3CD1B3118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CB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0E18710-EA8B-3544-AC63-4737F4D601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03437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3200" b="1" spc="60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D7E609D1-3332-6349-BE82-F6EED755C6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84" y="3540547"/>
            <a:ext cx="2952328" cy="2952328"/>
          </a:xfrm>
          <a:prstGeom prst="rect">
            <a:avLst/>
          </a:prstGeom>
        </p:spPr>
      </p:pic>
      <p:sp>
        <p:nvSpPr>
          <p:cNvPr id="8" name="Tittel 1">
            <a:extLst>
              <a:ext uri="{FF2B5EF4-FFF2-40B4-BE49-F238E27FC236}">
                <a16:creationId xmlns:a16="http://schemas.microsoft.com/office/drawing/2014/main" id="{CE816243-60E6-5342-90FF-045D3F662481}"/>
              </a:ext>
            </a:extLst>
          </p:cNvPr>
          <p:cNvSpPr txBox="1">
            <a:spLocks/>
          </p:cNvSpPr>
          <p:nvPr userDrawn="1"/>
        </p:nvSpPr>
        <p:spPr>
          <a:xfrm>
            <a:off x="2638400" y="5891552"/>
            <a:ext cx="5833864" cy="6337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lang="nb-NO" sz="3600" kern="1200" baseline="0">
                <a:solidFill>
                  <a:srgbClr val="003B7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2400" dirty="0">
                <a:solidFill>
                  <a:schemeClr val="bg1"/>
                </a:solidFill>
              </a:rPr>
              <a:t>Informasjonspakke fra Helseplattformen AS</a:t>
            </a:r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389D7FC2-7080-CF4E-BE96-B6D5023C0E7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4169" y="478337"/>
            <a:ext cx="1006447" cy="100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46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sjonspakk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ett linje 3">
            <a:extLst>
              <a:ext uri="{FF2B5EF4-FFF2-40B4-BE49-F238E27FC236}">
                <a16:creationId xmlns:a16="http://schemas.microsoft.com/office/drawing/2014/main" id="{DEC1F7F4-84DF-964D-A94A-0ACBE09DCE3F}"/>
              </a:ext>
            </a:extLst>
          </p:cNvPr>
          <p:cNvCxnSpPr>
            <a:cxnSpLocks/>
          </p:cNvCxnSpPr>
          <p:nvPr userDrawn="1"/>
        </p:nvCxnSpPr>
        <p:spPr>
          <a:xfrm>
            <a:off x="609600" y="6566473"/>
            <a:ext cx="10382944" cy="0"/>
          </a:xfrm>
          <a:prstGeom prst="line">
            <a:avLst/>
          </a:prstGeom>
          <a:ln w="15875">
            <a:solidFill>
              <a:srgbClr val="0435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e 4">
            <a:extLst>
              <a:ext uri="{FF2B5EF4-FFF2-40B4-BE49-F238E27FC236}">
                <a16:creationId xmlns:a16="http://schemas.microsoft.com/office/drawing/2014/main" id="{D45AC7B0-82AE-054E-A2C9-5B8221F3D1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6595" y="489588"/>
            <a:ext cx="586315" cy="586315"/>
          </a:xfrm>
          <a:prstGeom prst="rect">
            <a:avLst/>
          </a:prstGeom>
        </p:spPr>
      </p:pic>
      <p:sp>
        <p:nvSpPr>
          <p:cNvPr id="7" name="Plassholder for innhold 2">
            <a:extLst>
              <a:ext uri="{FF2B5EF4-FFF2-40B4-BE49-F238E27FC236}">
                <a16:creationId xmlns:a16="http://schemas.microsoft.com/office/drawing/2014/main" id="{0CBB2AA7-7B2B-7C41-9221-71A17E8ECA9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628800"/>
            <a:ext cx="10092781" cy="4032445"/>
          </a:xfrm>
        </p:spPr>
        <p:txBody>
          <a:bodyPr>
            <a:noAutofit/>
          </a:bodyPr>
          <a:lstStyle>
            <a:lvl1pPr marL="342900" indent="-342900">
              <a:buClr>
                <a:srgbClr val="2CB5B5"/>
              </a:buClr>
              <a:buFont typeface="Courier New" panose="02070309020205020404" pitchFamily="49" charset="0"/>
              <a:buChar char="o"/>
              <a:defRPr sz="20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914400" indent="-457200">
              <a:buClr>
                <a:srgbClr val="2CB5B5"/>
              </a:buClr>
              <a:buFont typeface="Arial" panose="020B0604020202020204" pitchFamily="34" charset="0"/>
              <a:buChar char="•"/>
              <a:defRPr sz="18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buClr>
                <a:srgbClr val="2CB5B5"/>
              </a:buClr>
              <a:defRPr sz="16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</a:lstStyle>
          <a:p>
            <a:pPr lvl="0"/>
            <a:r>
              <a:rPr lang="nb-NO" dirty="0"/>
              <a:t>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 (hvis du må)</a:t>
            </a:r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71A8D272-51C5-2342-8799-3A3126310C5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240" y="5571133"/>
            <a:ext cx="1105508" cy="1105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899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un log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5D2CD8F9-D574-3E4A-AD90-2AA8CFB8386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32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Tittel 1">
            <a:extLst>
              <a:ext uri="{FF2B5EF4-FFF2-40B4-BE49-F238E27FC236}">
                <a16:creationId xmlns:a16="http://schemas.microsoft.com/office/drawing/2014/main" id="{C11ABD02-D485-2B42-A876-190C6475468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7382" y="5699176"/>
            <a:ext cx="11137237" cy="46612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400" b="0" i="1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b-NO" dirty="0"/>
              <a:t>- takk for oppmerksomheten</a:t>
            </a:r>
          </a:p>
        </p:txBody>
      </p:sp>
      <p:pic>
        <p:nvPicPr>
          <p:cNvPr id="5" name="Bilde 4" descr="Et bilde som inneholder tegning&#10;&#10;Automatisk generert beskrivelse">
            <a:extLst>
              <a:ext uri="{FF2B5EF4-FFF2-40B4-BE49-F238E27FC236}">
                <a16:creationId xmlns:a16="http://schemas.microsoft.com/office/drawing/2014/main" id="{2DC8FD32-53E3-CA45-8B67-AFB48CC147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63752" y="1902992"/>
            <a:ext cx="4445039" cy="2894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6960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BAE1-9B6A-4B33-8E29-30136004C7B7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A940-74ED-4F3E-B339-D9A0F0DB3B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66912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995089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buClr>
                <a:srgbClr val="6FAAD8"/>
              </a:buClr>
              <a:buFont typeface="Courier New" panose="02070309020205020404" pitchFamily="49" charset="0"/>
              <a:buChar char="o"/>
            </a:pPr>
            <a:r>
              <a:rPr lang="nb-NO" dirty="0"/>
              <a:t>Klikk for å redigere tekststiler i malen</a:t>
            </a:r>
          </a:p>
          <a:p>
            <a:pPr marL="914400" lvl="1" indent="-457200">
              <a:buClr>
                <a:srgbClr val="6FAAD8"/>
              </a:buClr>
              <a:buChar char="•"/>
            </a:pPr>
            <a:r>
              <a:rPr lang="nb-NO" dirty="0"/>
              <a:t>Andre nivå</a:t>
            </a:r>
          </a:p>
          <a:p>
            <a:pPr lvl="2">
              <a:buClr>
                <a:srgbClr val="6FAAD8"/>
              </a:buClr>
            </a:pPr>
            <a:r>
              <a:rPr lang="nb-NO" dirty="0"/>
              <a:t>Tredje nivå (hvis du må)</a:t>
            </a:r>
          </a:p>
        </p:txBody>
      </p:sp>
      <p:sp>
        <p:nvSpPr>
          <p:cNvPr id="16" name="Tittel 1">
            <a:extLst>
              <a:ext uri="{FF2B5EF4-FFF2-40B4-BE49-F238E27FC236}">
                <a16:creationId xmlns:a16="http://schemas.microsoft.com/office/drawing/2014/main" id="{DAF9AC44-FA18-5E4A-821C-AB2312C6826E}"/>
              </a:ext>
            </a:extLst>
          </p:cNvPr>
          <p:cNvSpPr txBox="1">
            <a:spLocks/>
          </p:cNvSpPr>
          <p:nvPr userDrawn="1"/>
        </p:nvSpPr>
        <p:spPr>
          <a:xfrm>
            <a:off x="609600" y="620688"/>
            <a:ext cx="10972800" cy="57606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nb-NO" sz="36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b-NO" dirty="0">
              <a:solidFill>
                <a:srgbClr val="004A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175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6" r:id="rId2"/>
    <p:sldLayoutId id="2147483658" r:id="rId3"/>
    <p:sldLayoutId id="2147483668" r:id="rId4"/>
  </p:sldLayoutIdLst>
  <p:txStyles>
    <p:titleStyle>
      <a:lvl1pPr algn="ctr" defTabSz="914400" rtl="0" eaLnBrk="1" latinLnBrk="0" hangingPunct="1">
        <a:spcBef>
          <a:spcPct val="0"/>
        </a:spcBef>
        <a:buNone/>
        <a:defRPr lang="nb-NO" sz="3600" kern="1200" baseline="0">
          <a:solidFill>
            <a:srgbClr val="003B7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lang="nb-NO" sz="2400" kern="1200" baseline="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–"/>
        <a:defRPr lang="nb-NO" sz="1800" kern="1200" baseline="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nb-NO" sz="1600" kern="1200" baseline="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lang="nb-NO" sz="2000" kern="120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nb-NO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microsoft.com/office/2007/relationships/hdphoto" Target="../media/hdphoto5.wdp"/><Relationship Id="rId3" Type="http://schemas.openxmlformats.org/officeDocument/2006/relationships/image" Target="../media/image7.png"/><Relationship Id="rId7" Type="http://schemas.openxmlformats.org/officeDocument/2006/relationships/image" Target="../media/image9.jpeg"/><Relationship Id="rId12" Type="http://schemas.openxmlformats.org/officeDocument/2006/relationships/image" Target="../media/image1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11" Type="http://schemas.microsoft.com/office/2007/relationships/hdphoto" Target="../media/hdphoto4.wdp"/><Relationship Id="rId5" Type="http://schemas.openxmlformats.org/officeDocument/2006/relationships/image" Target="../media/image8.png"/><Relationship Id="rId15" Type="http://schemas.microsoft.com/office/2007/relationships/hdphoto" Target="../media/hdphoto6.wdp"/><Relationship Id="rId10" Type="http://schemas.openxmlformats.org/officeDocument/2006/relationships/image" Target="../media/image11.png"/><Relationship Id="rId4" Type="http://schemas.microsoft.com/office/2007/relationships/hdphoto" Target="../media/hdphoto1.wdp"/><Relationship Id="rId9" Type="http://schemas.microsoft.com/office/2007/relationships/hdphoto" Target="../media/hdphoto3.wdp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838200" y="2564904"/>
            <a:ext cx="10515600" cy="864096"/>
          </a:xfrm>
        </p:spPr>
        <p:txBody>
          <a:bodyPr/>
          <a:lstStyle/>
          <a:p>
            <a:r>
              <a:rPr lang="nb-NO" dirty="0"/>
              <a:t>Pålogging til Helseplattformen</a:t>
            </a:r>
          </a:p>
        </p:txBody>
      </p:sp>
    </p:spTree>
    <p:extLst>
      <p:ext uri="{BB962C8B-B14F-4D97-AF65-F5344CB8AC3E}">
        <p14:creationId xmlns:p14="http://schemas.microsoft.com/office/powerpoint/2010/main" val="30378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23392" y="692696"/>
            <a:ext cx="10873208" cy="3888432"/>
          </a:xfrm>
        </p:spPr>
        <p:txBody>
          <a:bodyPr/>
          <a:lstStyle/>
          <a:p>
            <a:pPr marL="0" indent="0">
              <a:buNone/>
            </a:pPr>
            <a:r>
              <a:rPr lang="nb-NO" sz="2400" b="1" dirty="0"/>
              <a:t>Det </a:t>
            </a:r>
            <a:r>
              <a:rPr lang="nb-NO" sz="2400" b="1" dirty="0" smtClean="0"/>
              <a:t>grunnleggende</a:t>
            </a:r>
          </a:p>
          <a:p>
            <a:pPr marL="0" indent="0">
              <a:buNone/>
            </a:pPr>
            <a:endParaRPr lang="nb-NO" sz="2400" dirty="0"/>
          </a:p>
          <a:p>
            <a:pPr marL="0" indent="0">
              <a:buNone/>
            </a:pPr>
            <a:r>
              <a:rPr lang="nb-NO" sz="2400" dirty="0"/>
              <a:t>Pålogging til Helseplattformen fra PC skjer ved bruk av et personlig kort som </a:t>
            </a:r>
            <a:r>
              <a:rPr lang="nb-NO" sz="2400" dirty="0" smtClean="0"/>
              <a:t/>
            </a:r>
            <a:br>
              <a:rPr lang="nb-NO" sz="2400" dirty="0" smtClean="0"/>
            </a:br>
            <a:r>
              <a:rPr lang="nb-NO" sz="2400" dirty="0" smtClean="0"/>
              <a:t>sikrer </a:t>
            </a:r>
            <a:r>
              <a:rPr lang="nb-NO" sz="2400" dirty="0"/>
              <a:t>at du får tilgang til journalopplysningene du har behov for ut ifra tjenstlig behov</a:t>
            </a:r>
          </a:p>
          <a:p>
            <a:pPr marL="0" indent="0">
              <a:buNone/>
            </a:pPr>
            <a:endParaRPr lang="nb-NO" sz="2400" dirty="0"/>
          </a:p>
          <a:p>
            <a:pPr marL="0" indent="0">
              <a:buNone/>
            </a:pPr>
            <a:r>
              <a:rPr lang="nb-NO" sz="2400" dirty="0"/>
              <a:t>For å sikre at det er riktig bruker som benytter kortet vil det være en egen </a:t>
            </a:r>
            <a:r>
              <a:rPr lang="nb-NO" sz="2400" dirty="0" smtClean="0"/>
              <a:t/>
            </a:r>
            <a:br>
              <a:rPr lang="nb-NO" sz="2400" dirty="0" smtClean="0"/>
            </a:br>
            <a:r>
              <a:rPr lang="nb-NO" sz="2400" dirty="0" smtClean="0"/>
              <a:t>autentisering </a:t>
            </a:r>
            <a:r>
              <a:rPr lang="nb-NO" sz="2400" dirty="0"/>
              <a:t>for å komme inn i Helseplattformen</a:t>
            </a:r>
          </a:p>
        </p:txBody>
      </p:sp>
      <p:grpSp>
        <p:nvGrpSpPr>
          <p:cNvPr id="10" name="Gruppe 9"/>
          <p:cNvGrpSpPr/>
          <p:nvPr/>
        </p:nvGrpSpPr>
        <p:grpSpPr>
          <a:xfrm>
            <a:off x="1970336" y="4106214"/>
            <a:ext cx="4176464" cy="1555154"/>
            <a:chOff x="3431704" y="4005063"/>
            <a:chExt cx="4176464" cy="1555154"/>
          </a:xfrm>
        </p:grpSpPr>
        <p:grpSp>
          <p:nvGrpSpPr>
            <p:cNvPr id="11" name="Gruppe 10"/>
            <p:cNvGrpSpPr/>
            <p:nvPr/>
          </p:nvGrpSpPr>
          <p:grpSpPr>
            <a:xfrm>
              <a:off x="3431704" y="4005064"/>
              <a:ext cx="2059209" cy="1555153"/>
              <a:chOff x="3143672" y="4005064"/>
              <a:chExt cx="2059209" cy="1555153"/>
            </a:xfrm>
          </p:grpSpPr>
          <p:pic>
            <p:nvPicPr>
              <p:cNvPr id="24" name="Picture 4" descr="Bilde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43672" y="4653136"/>
                <a:ext cx="753789" cy="75378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5" name="Bilde 24"/>
              <p:cNvPicPr>
                <a:picLocks noChangeAspect="1"/>
              </p:cNvPicPr>
              <p:nvPr/>
            </p:nvPicPr>
            <p:blipFill>
              <a:blip r:embed="rId3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10000" b="90000" l="10000" r="90000"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p:blipFill>
            <p:spPr>
              <a:xfrm>
                <a:off x="3647728" y="4005064"/>
                <a:ext cx="1555153" cy="1555153"/>
              </a:xfrm>
              <a:prstGeom prst="rect">
                <a:avLst/>
              </a:prstGeom>
            </p:spPr>
          </p:pic>
          <p:pic>
            <p:nvPicPr>
              <p:cNvPr id="26" name="Picture 2" descr="Bilde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backgroundRemoval t="2750" b="100000" l="0" r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27051" y="4323713"/>
                <a:ext cx="514848" cy="51484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7" name="Gruppe 16"/>
            <p:cNvGrpSpPr/>
            <p:nvPr/>
          </p:nvGrpSpPr>
          <p:grpSpPr>
            <a:xfrm>
              <a:off x="5592504" y="4005063"/>
              <a:ext cx="2015664" cy="1555153"/>
              <a:chOff x="5376480" y="4005063"/>
              <a:chExt cx="2015664" cy="1555153"/>
            </a:xfrm>
          </p:grpSpPr>
          <p:pic>
            <p:nvPicPr>
              <p:cNvPr id="21" name="Picture 6" descr="Bilde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638355" y="4653136"/>
                <a:ext cx="753789" cy="75378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2" name="Bilde 21"/>
              <p:cNvPicPr>
                <a:picLocks noChangeAspect="1"/>
              </p:cNvPicPr>
              <p:nvPr/>
            </p:nvPicPr>
            <p:blipFill>
              <a:blip r:embed="rId3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10000" b="90000" l="10000" r="90000"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p:blipFill>
            <p:spPr>
              <a:xfrm>
                <a:off x="5376480" y="4005063"/>
                <a:ext cx="1555153" cy="1555153"/>
              </a:xfrm>
              <a:prstGeom prst="rect">
                <a:avLst/>
              </a:prstGeom>
            </p:spPr>
          </p:pic>
          <p:pic>
            <p:nvPicPr>
              <p:cNvPr id="23" name="Picture 4" descr="Bilde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backgroundRemoval t="10000" b="90000" l="10000" r="9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74316" y="4395712"/>
                <a:ext cx="514848" cy="51484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18" name="Picture 6" descr="Bilde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backgroundRemoval t="4000" b="99250" l="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27848" y="4467858"/>
              <a:ext cx="386814" cy="3868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Bilde 18"/>
            <p:cNvPicPr>
              <a:picLocks noChangeAspect="1"/>
            </p:cNvPicPr>
            <p:nvPr/>
          </p:nvPicPr>
          <p:blipFill>
            <a:blip r:embed="rId12">
              <a:extLst>
                <a:ext uri="{BEBA8EAE-BF5A-486C-A8C5-ECC9F3942E4B}">
                  <a14:imgProps xmlns:a14="http://schemas.microsoft.com/office/drawing/2010/main">
                    <a14:imgLayer r:embed="rId13">
                      <a14:imgEffect>
                        <a14:backgroundRemoval t="0" b="100000" l="0" r="100000">
                          <a14:foregroundMark x1="17000" y1="91500" x2="17000" y2="91500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6312024" y="4437112"/>
              <a:ext cx="425495" cy="425495"/>
            </a:xfrm>
            <a:prstGeom prst="rect">
              <a:avLst/>
            </a:prstGeom>
          </p:spPr>
        </p:pic>
        <p:pic>
          <p:nvPicPr>
            <p:cNvPr id="20" name="Picture 4" descr="Bilde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BEBA8EAE-BF5A-486C-A8C5-ECC9F3942E4B}">
                  <a14:imgProps xmlns:a14="http://schemas.microsoft.com/office/drawing/2010/main">
                    <a14:imgLayer r:embed="rId15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69091" y="4653136"/>
              <a:ext cx="240181" cy="2401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0463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23392" y="1484784"/>
            <a:ext cx="8424936" cy="3528392"/>
          </a:xfrm>
        </p:spPr>
        <p:txBody>
          <a:bodyPr/>
          <a:lstStyle/>
          <a:p>
            <a:pPr marL="0" indent="0">
              <a:buNone/>
            </a:pPr>
            <a:r>
              <a:rPr lang="nb-NO" sz="2400" b="1" dirty="0"/>
              <a:t>For deg som liker å vite litt om det tekniske</a:t>
            </a:r>
            <a:r>
              <a:rPr lang="nb-NO" sz="2400" b="1" dirty="0" smtClean="0"/>
              <a:t>:</a:t>
            </a:r>
          </a:p>
          <a:p>
            <a:pPr marL="0" indent="0">
              <a:buNone/>
            </a:pPr>
            <a:endParaRPr lang="nb-NO" sz="2400" dirty="0"/>
          </a:p>
          <a:p>
            <a:pPr marL="0" indent="0">
              <a:buClrTx/>
              <a:buNone/>
            </a:pPr>
            <a:r>
              <a:rPr lang="nb-NO" sz="2400" b="1" dirty="0"/>
              <a:t>Infrastruktur</a:t>
            </a:r>
          </a:p>
          <a:p>
            <a:pPr>
              <a:buClr>
                <a:srgbClr val="40C3D5"/>
              </a:buClr>
            </a:pPr>
            <a:r>
              <a:rPr lang="nb-NO" sz="2400" dirty="0"/>
              <a:t>Med </a:t>
            </a:r>
            <a:r>
              <a:rPr lang="nb-NO" sz="2400" i="1" dirty="0"/>
              <a:t>infrastruktur</a:t>
            </a:r>
            <a:r>
              <a:rPr lang="nb-NO" sz="2400" dirty="0"/>
              <a:t> mener vi den underliggende strukturen som må være på plass og i orden for at Helseplattformen kan </a:t>
            </a:r>
            <a:r>
              <a:rPr lang="nb-NO" sz="2400" dirty="0" smtClean="0"/>
              <a:t>fungere</a:t>
            </a:r>
          </a:p>
          <a:p>
            <a:pPr>
              <a:buClr>
                <a:srgbClr val="40C3D5"/>
              </a:buClr>
            </a:pPr>
            <a:r>
              <a:rPr lang="nb-NO" sz="2400" dirty="0" smtClean="0"/>
              <a:t>Fordi </a:t>
            </a:r>
            <a:r>
              <a:rPr lang="nb-NO" sz="2400" dirty="0"/>
              <a:t>Helseplattformen skal brukes av kommuner, fastleger, sykehus </a:t>
            </a:r>
            <a:r>
              <a:rPr lang="nb-NO" sz="2400" dirty="0" err="1"/>
              <a:t>m.fl</a:t>
            </a:r>
            <a:r>
              <a:rPr lang="nb-NO" sz="2400" dirty="0"/>
              <a:t>, har løsningen en egen infrastruktur som kommer i tillegg til </a:t>
            </a:r>
            <a:r>
              <a:rPr lang="nb-NO" sz="2400" dirty="0" err="1"/>
              <a:t>PCens</a:t>
            </a:r>
            <a:r>
              <a:rPr lang="nb-NO" sz="2400" dirty="0"/>
              <a:t> infrastruktur </a:t>
            </a:r>
          </a:p>
        </p:txBody>
      </p:sp>
      <p:grpSp>
        <p:nvGrpSpPr>
          <p:cNvPr id="4" name="Gruppe 3"/>
          <p:cNvGrpSpPr/>
          <p:nvPr/>
        </p:nvGrpSpPr>
        <p:grpSpPr>
          <a:xfrm>
            <a:off x="9624392" y="2924944"/>
            <a:ext cx="1327778" cy="1327925"/>
            <a:chOff x="8027965" y="3284984"/>
            <a:chExt cx="2264136" cy="1944216"/>
          </a:xfrm>
        </p:grpSpPr>
        <p:sp>
          <p:nvSpPr>
            <p:cNvPr id="5" name="Ellipse 4"/>
            <p:cNvSpPr/>
            <p:nvPr/>
          </p:nvSpPr>
          <p:spPr>
            <a:xfrm>
              <a:off x="8027965" y="3284984"/>
              <a:ext cx="2264136" cy="1944216"/>
            </a:xfrm>
            <a:prstGeom prst="ellipse">
              <a:avLst/>
            </a:prstGeom>
            <a:solidFill>
              <a:srgbClr val="2CB5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pic>
          <p:nvPicPr>
            <p:cNvPr id="6" name="Bilde 5"/>
            <p:cNvPicPr>
              <a:picLocks noChangeAspect="1"/>
            </p:cNvPicPr>
            <p:nvPr/>
          </p:nvPicPr>
          <p:blipFill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72771" y="3535314"/>
              <a:ext cx="895984" cy="895984"/>
            </a:xfrm>
            <a:prstGeom prst="rect">
              <a:avLst/>
            </a:prstGeom>
          </p:spPr>
        </p:pic>
        <p:pic>
          <p:nvPicPr>
            <p:cNvPr id="7" name="Bilde 6"/>
            <p:cNvPicPr>
              <a:picLocks noChangeAspect="1"/>
            </p:cNvPicPr>
            <p:nvPr/>
          </p:nvPicPr>
          <p:blipFill>
            <a:blip r:embed="rId3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61105" y="3569477"/>
              <a:ext cx="871482" cy="871482"/>
            </a:xfrm>
            <a:prstGeom prst="rect">
              <a:avLst/>
            </a:prstGeom>
          </p:spPr>
        </p:pic>
        <p:pic>
          <p:nvPicPr>
            <p:cNvPr id="8" name="Bilde 7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35920" y="4220934"/>
              <a:ext cx="648226" cy="6482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7228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23392" y="1484784"/>
            <a:ext cx="8856984" cy="4536504"/>
          </a:xfrm>
        </p:spPr>
        <p:txBody>
          <a:bodyPr/>
          <a:lstStyle/>
          <a:p>
            <a:pPr marL="0" indent="0">
              <a:buNone/>
            </a:pPr>
            <a:r>
              <a:rPr lang="nb-NO" sz="2400" b="1" dirty="0"/>
              <a:t>For deg som liker å vite litt om det tekniske</a:t>
            </a:r>
            <a:r>
              <a:rPr lang="nb-NO" sz="2400" b="1" dirty="0" smtClean="0"/>
              <a:t>:</a:t>
            </a:r>
          </a:p>
          <a:p>
            <a:pPr marL="0" indent="0">
              <a:buNone/>
            </a:pPr>
            <a:endParaRPr lang="nb-NO" sz="2400" dirty="0" smtClean="0"/>
          </a:p>
          <a:p>
            <a:pPr marL="0" indent="0">
              <a:buNone/>
            </a:pPr>
            <a:endParaRPr lang="nb-NO" sz="2400" dirty="0"/>
          </a:p>
          <a:p>
            <a:pPr marL="0" indent="0">
              <a:buNone/>
            </a:pPr>
            <a:endParaRPr lang="nb-NO" sz="2400" dirty="0"/>
          </a:p>
          <a:p>
            <a:pPr>
              <a:buClr>
                <a:srgbClr val="40C3D5"/>
              </a:buClr>
            </a:pPr>
            <a:r>
              <a:rPr lang="nb-NO" sz="2400" i="1" dirty="0" smtClean="0"/>
              <a:t>Applikasjonen </a:t>
            </a:r>
            <a:r>
              <a:rPr lang="nb-NO" sz="2400" i="1" dirty="0"/>
              <a:t>Helseplattformen </a:t>
            </a:r>
            <a:r>
              <a:rPr lang="nb-NO" sz="2400" dirty="0"/>
              <a:t>kjøres fra en egen teknisk plattform</a:t>
            </a:r>
          </a:p>
          <a:p>
            <a:pPr>
              <a:buClr>
                <a:srgbClr val="40C3D5"/>
              </a:buClr>
            </a:pPr>
            <a:r>
              <a:rPr lang="nb-NO" sz="2400" dirty="0"/>
              <a:t>Du får tilgang til applikasjonen fra din PC via Citrix som er en digital </a:t>
            </a:r>
            <a:r>
              <a:rPr lang="nb-NO" sz="2400" dirty="0" smtClean="0"/>
              <a:t>arbeidsplassløsning</a:t>
            </a:r>
            <a:endParaRPr lang="nb-NO" sz="2400" dirty="0"/>
          </a:p>
        </p:txBody>
      </p:sp>
      <p:grpSp>
        <p:nvGrpSpPr>
          <p:cNvPr id="20" name="Gruppe 19"/>
          <p:cNvGrpSpPr/>
          <p:nvPr/>
        </p:nvGrpSpPr>
        <p:grpSpPr>
          <a:xfrm>
            <a:off x="9778447" y="1340768"/>
            <a:ext cx="1327778" cy="1332010"/>
            <a:chOff x="9788487" y="2168998"/>
            <a:chExt cx="1327778" cy="1332010"/>
          </a:xfrm>
        </p:grpSpPr>
        <p:sp>
          <p:nvSpPr>
            <p:cNvPr id="10" name="Ellipse 9"/>
            <p:cNvSpPr/>
            <p:nvPr/>
          </p:nvSpPr>
          <p:spPr>
            <a:xfrm>
              <a:off x="9788487" y="2173083"/>
              <a:ext cx="1327778" cy="1327925"/>
            </a:xfrm>
            <a:prstGeom prst="ellipse">
              <a:avLst/>
            </a:prstGeom>
            <a:solidFill>
              <a:srgbClr val="2CB5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" name="TekstSylinder 1"/>
            <p:cNvSpPr txBox="1"/>
            <p:nvPr/>
          </p:nvSpPr>
          <p:spPr>
            <a:xfrm>
              <a:off x="9809753" y="2168998"/>
              <a:ext cx="129614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4000" dirty="0" smtClean="0">
                  <a:solidFill>
                    <a:schemeClr val="bg1"/>
                  </a:solidFill>
                </a:rPr>
                <a:t>Din PC</a:t>
              </a:r>
              <a:endParaRPr lang="nb-NO" sz="4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9" name="Gruppe 18"/>
          <p:cNvGrpSpPr/>
          <p:nvPr/>
        </p:nvGrpSpPr>
        <p:grpSpPr>
          <a:xfrm>
            <a:off x="9778447" y="3127120"/>
            <a:ext cx="1327778" cy="1327925"/>
            <a:chOff x="9768408" y="3757259"/>
            <a:chExt cx="1327778" cy="1327925"/>
          </a:xfrm>
        </p:grpSpPr>
        <p:sp>
          <p:nvSpPr>
            <p:cNvPr id="14" name="Ellipse 13"/>
            <p:cNvSpPr/>
            <p:nvPr/>
          </p:nvSpPr>
          <p:spPr>
            <a:xfrm>
              <a:off x="9768408" y="3757259"/>
              <a:ext cx="1327778" cy="1327925"/>
            </a:xfrm>
            <a:prstGeom prst="ellipse">
              <a:avLst/>
            </a:prstGeom>
            <a:solidFill>
              <a:srgbClr val="2CB5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" name="TekstSylinder 14"/>
            <p:cNvSpPr txBox="1"/>
            <p:nvPr/>
          </p:nvSpPr>
          <p:spPr>
            <a:xfrm>
              <a:off x="9768408" y="4067278"/>
              <a:ext cx="129614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4000" dirty="0" smtClean="0">
                  <a:solidFill>
                    <a:schemeClr val="bg1"/>
                  </a:solidFill>
                </a:rPr>
                <a:t>Citrix</a:t>
              </a:r>
              <a:endParaRPr lang="nb-NO" sz="4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" name="Gruppe 17"/>
          <p:cNvGrpSpPr/>
          <p:nvPr/>
        </p:nvGrpSpPr>
        <p:grpSpPr>
          <a:xfrm>
            <a:off x="9778447" y="4909387"/>
            <a:ext cx="1327778" cy="1327925"/>
            <a:chOff x="9768408" y="5269427"/>
            <a:chExt cx="1327778" cy="1327925"/>
          </a:xfrm>
        </p:grpSpPr>
        <p:sp>
          <p:nvSpPr>
            <p:cNvPr id="16" name="Ellipse 15"/>
            <p:cNvSpPr/>
            <p:nvPr/>
          </p:nvSpPr>
          <p:spPr>
            <a:xfrm>
              <a:off x="9768408" y="5269427"/>
              <a:ext cx="1327778" cy="1327925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91B8E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73C89"/>
                </a:solidFill>
              </a:endParaRPr>
            </a:p>
          </p:txBody>
        </p:sp>
        <p:sp>
          <p:nvSpPr>
            <p:cNvPr id="17" name="TekstSylinder 16"/>
            <p:cNvSpPr txBox="1"/>
            <p:nvPr/>
          </p:nvSpPr>
          <p:spPr>
            <a:xfrm>
              <a:off x="9789674" y="5407296"/>
              <a:ext cx="1296144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600" dirty="0" smtClean="0">
                  <a:solidFill>
                    <a:srgbClr val="273C89"/>
                  </a:solidFill>
                </a:rPr>
                <a:t>Helseplatt-formen på teknisk plattform</a:t>
              </a:r>
              <a:endParaRPr lang="nb-NO" sz="1600" dirty="0">
                <a:solidFill>
                  <a:srgbClr val="273C89"/>
                </a:solidFill>
              </a:endParaRPr>
            </a:p>
          </p:txBody>
        </p:sp>
      </p:grpSp>
      <p:cxnSp>
        <p:nvCxnSpPr>
          <p:cNvPr id="23" name="Rett pilkobling 22"/>
          <p:cNvCxnSpPr/>
          <p:nvPr/>
        </p:nvCxnSpPr>
        <p:spPr>
          <a:xfrm>
            <a:off x="10448379" y="4210455"/>
            <a:ext cx="0" cy="229441"/>
          </a:xfrm>
          <a:prstGeom prst="straightConnector1">
            <a:avLst/>
          </a:prstGeom>
          <a:ln w="38100">
            <a:solidFill>
              <a:srgbClr val="2CB5B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Pil opp 28"/>
          <p:cNvSpPr/>
          <p:nvPr/>
        </p:nvSpPr>
        <p:spPr>
          <a:xfrm>
            <a:off x="10334324" y="2719004"/>
            <a:ext cx="216024" cy="360040"/>
          </a:xfrm>
          <a:prstGeom prst="upArrow">
            <a:avLst/>
          </a:prstGeom>
          <a:solidFill>
            <a:srgbClr val="96E8E6"/>
          </a:solidFill>
          <a:ln>
            <a:solidFill>
              <a:srgbClr val="96E8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0" name="Pil opp 29"/>
          <p:cNvSpPr/>
          <p:nvPr/>
        </p:nvSpPr>
        <p:spPr>
          <a:xfrm>
            <a:off x="10344472" y="4498487"/>
            <a:ext cx="216024" cy="360040"/>
          </a:xfrm>
          <a:prstGeom prst="upArrow">
            <a:avLst/>
          </a:prstGeom>
          <a:solidFill>
            <a:srgbClr val="96E8E6"/>
          </a:solidFill>
          <a:ln>
            <a:solidFill>
              <a:srgbClr val="96E8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2650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23392" y="1484784"/>
            <a:ext cx="8352928" cy="4896544"/>
          </a:xfrm>
        </p:spPr>
        <p:txBody>
          <a:bodyPr/>
          <a:lstStyle/>
          <a:p>
            <a:pPr marL="0" indent="0">
              <a:buNone/>
            </a:pPr>
            <a:r>
              <a:rPr lang="nb-NO" sz="2400" b="1" dirty="0"/>
              <a:t>For deg som liker å vite litt om det </a:t>
            </a:r>
            <a:r>
              <a:rPr lang="nb-NO" sz="2400" b="1" dirty="0" smtClean="0"/>
              <a:t>tekniske:</a:t>
            </a:r>
          </a:p>
          <a:p>
            <a:pPr marL="0" indent="0">
              <a:buNone/>
            </a:pPr>
            <a:endParaRPr lang="nb-NO" sz="2400" b="1" dirty="0"/>
          </a:p>
          <a:p>
            <a:pPr marL="0" indent="0">
              <a:buNone/>
            </a:pPr>
            <a:endParaRPr lang="nb-NO" sz="2400" b="1" dirty="0" smtClean="0"/>
          </a:p>
          <a:p>
            <a:pPr marL="0" indent="0">
              <a:buNone/>
            </a:pPr>
            <a:r>
              <a:rPr lang="nb-NO" sz="2400" dirty="0" smtClean="0"/>
              <a:t>Konsekvens</a:t>
            </a:r>
          </a:p>
          <a:p>
            <a:pPr lvl="1">
              <a:buClr>
                <a:srgbClr val="40C3D5"/>
              </a:buClr>
            </a:pPr>
            <a:r>
              <a:rPr lang="nb-NO" sz="2400" dirty="0" smtClean="0"/>
              <a:t>Du får sjelden løst et problem relatert til Helseplattformen ved å </a:t>
            </a:r>
            <a:r>
              <a:rPr lang="nb-NO" sz="2400" dirty="0" err="1" smtClean="0"/>
              <a:t>restarte</a:t>
            </a:r>
            <a:r>
              <a:rPr lang="nb-NO" sz="2400" dirty="0" smtClean="0"/>
              <a:t> </a:t>
            </a:r>
            <a:r>
              <a:rPr lang="nb-NO" sz="2400" dirty="0" err="1" smtClean="0"/>
              <a:t>PCen</a:t>
            </a:r>
            <a:endParaRPr lang="nb-NO" sz="2400" dirty="0" smtClean="0"/>
          </a:p>
          <a:p>
            <a:pPr lvl="1">
              <a:buClr>
                <a:srgbClr val="40C3D5"/>
              </a:buClr>
            </a:pPr>
            <a:r>
              <a:rPr lang="nb-NO" sz="2400" dirty="0" smtClean="0"/>
              <a:t>Det er mindre som kan gå galt lokalt på </a:t>
            </a:r>
            <a:r>
              <a:rPr lang="nb-NO" sz="2400" dirty="0" err="1" smtClean="0"/>
              <a:t>PCen</a:t>
            </a:r>
            <a:r>
              <a:rPr lang="nb-NO" sz="2400" dirty="0" smtClean="0"/>
              <a:t> </a:t>
            </a:r>
          </a:p>
          <a:p>
            <a:pPr lvl="1">
              <a:buClr>
                <a:srgbClr val="40C3D5"/>
              </a:buClr>
            </a:pPr>
            <a:r>
              <a:rPr lang="nb-NO" sz="2400" dirty="0" smtClean="0"/>
              <a:t>Du trenger bare nettverkstilgang og en Citrix Workspace </a:t>
            </a:r>
            <a:r>
              <a:rPr lang="nb-NO" sz="2400" dirty="0" err="1" smtClean="0"/>
              <a:t>App</a:t>
            </a:r>
            <a:r>
              <a:rPr lang="nb-NO" sz="2400" dirty="0" smtClean="0"/>
              <a:t> (tidligere Citrix </a:t>
            </a:r>
            <a:r>
              <a:rPr lang="nb-NO" sz="2400" dirty="0" err="1" smtClean="0"/>
              <a:t>Reciever</a:t>
            </a:r>
            <a:r>
              <a:rPr lang="nb-NO" sz="2400" dirty="0" smtClean="0"/>
              <a:t>) for å få tilgang</a:t>
            </a:r>
          </a:p>
          <a:p>
            <a:pPr lvl="1">
              <a:buClr>
                <a:srgbClr val="40C3D5"/>
              </a:buClr>
            </a:pPr>
            <a:r>
              <a:rPr lang="nb-NO" sz="2400" dirty="0" smtClean="0"/>
              <a:t>Det går an å prøve å </a:t>
            </a:r>
            <a:r>
              <a:rPr lang="nb-NO" sz="2400" dirty="0" err="1" smtClean="0"/>
              <a:t>restarte</a:t>
            </a:r>
            <a:r>
              <a:rPr lang="nb-NO" sz="2400" dirty="0" smtClean="0"/>
              <a:t> Citrix (se etter ikon på meny nederst til høyre) </a:t>
            </a:r>
            <a:endParaRPr lang="nb-NO" sz="2400" dirty="0"/>
          </a:p>
        </p:txBody>
      </p:sp>
      <p:grpSp>
        <p:nvGrpSpPr>
          <p:cNvPr id="20" name="Gruppe 19"/>
          <p:cNvGrpSpPr/>
          <p:nvPr/>
        </p:nvGrpSpPr>
        <p:grpSpPr>
          <a:xfrm>
            <a:off x="9778447" y="1340768"/>
            <a:ext cx="1327778" cy="1332010"/>
            <a:chOff x="9788487" y="2168998"/>
            <a:chExt cx="1327778" cy="1332010"/>
          </a:xfrm>
        </p:grpSpPr>
        <p:sp>
          <p:nvSpPr>
            <p:cNvPr id="10" name="Ellipse 9"/>
            <p:cNvSpPr/>
            <p:nvPr/>
          </p:nvSpPr>
          <p:spPr>
            <a:xfrm>
              <a:off x="9788487" y="2173083"/>
              <a:ext cx="1327778" cy="1327925"/>
            </a:xfrm>
            <a:prstGeom prst="ellipse">
              <a:avLst/>
            </a:prstGeom>
            <a:solidFill>
              <a:srgbClr val="2CB5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" name="TekstSylinder 1"/>
            <p:cNvSpPr txBox="1"/>
            <p:nvPr/>
          </p:nvSpPr>
          <p:spPr>
            <a:xfrm>
              <a:off x="9809753" y="2168998"/>
              <a:ext cx="129614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4000" dirty="0" smtClean="0">
                  <a:solidFill>
                    <a:schemeClr val="bg1"/>
                  </a:solidFill>
                </a:rPr>
                <a:t>Din PC</a:t>
              </a:r>
              <a:endParaRPr lang="nb-NO" sz="4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9" name="Gruppe 18"/>
          <p:cNvGrpSpPr/>
          <p:nvPr/>
        </p:nvGrpSpPr>
        <p:grpSpPr>
          <a:xfrm>
            <a:off x="9778447" y="3127120"/>
            <a:ext cx="1327778" cy="1327925"/>
            <a:chOff x="9768408" y="3757259"/>
            <a:chExt cx="1327778" cy="1327925"/>
          </a:xfrm>
        </p:grpSpPr>
        <p:sp>
          <p:nvSpPr>
            <p:cNvPr id="14" name="Ellipse 13"/>
            <p:cNvSpPr/>
            <p:nvPr/>
          </p:nvSpPr>
          <p:spPr>
            <a:xfrm>
              <a:off x="9768408" y="3757259"/>
              <a:ext cx="1327778" cy="1327925"/>
            </a:xfrm>
            <a:prstGeom prst="ellipse">
              <a:avLst/>
            </a:prstGeom>
            <a:solidFill>
              <a:srgbClr val="2CB5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" name="TekstSylinder 14"/>
            <p:cNvSpPr txBox="1"/>
            <p:nvPr/>
          </p:nvSpPr>
          <p:spPr>
            <a:xfrm>
              <a:off x="9768408" y="4067278"/>
              <a:ext cx="129614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4000" dirty="0" smtClean="0">
                  <a:solidFill>
                    <a:schemeClr val="bg1"/>
                  </a:solidFill>
                </a:rPr>
                <a:t>Citrix</a:t>
              </a:r>
              <a:endParaRPr lang="nb-NO" sz="4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" name="Gruppe 17"/>
          <p:cNvGrpSpPr/>
          <p:nvPr/>
        </p:nvGrpSpPr>
        <p:grpSpPr>
          <a:xfrm>
            <a:off x="9778447" y="4909387"/>
            <a:ext cx="1327778" cy="1327925"/>
            <a:chOff x="9768408" y="5269427"/>
            <a:chExt cx="1327778" cy="1327925"/>
          </a:xfrm>
        </p:grpSpPr>
        <p:sp>
          <p:nvSpPr>
            <p:cNvPr id="16" name="Ellipse 15"/>
            <p:cNvSpPr/>
            <p:nvPr/>
          </p:nvSpPr>
          <p:spPr>
            <a:xfrm>
              <a:off x="9768408" y="5269427"/>
              <a:ext cx="1327778" cy="1327925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91B8E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73C89"/>
                </a:solidFill>
              </a:endParaRPr>
            </a:p>
          </p:txBody>
        </p:sp>
        <p:sp>
          <p:nvSpPr>
            <p:cNvPr id="17" name="TekstSylinder 16"/>
            <p:cNvSpPr txBox="1"/>
            <p:nvPr/>
          </p:nvSpPr>
          <p:spPr>
            <a:xfrm>
              <a:off x="9789674" y="5407296"/>
              <a:ext cx="1296144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600" dirty="0" smtClean="0">
                  <a:solidFill>
                    <a:srgbClr val="273C89"/>
                  </a:solidFill>
                </a:rPr>
                <a:t>Helseplatt-formen på teknisk plattform</a:t>
              </a:r>
              <a:endParaRPr lang="nb-NO" sz="1600" dirty="0">
                <a:solidFill>
                  <a:srgbClr val="273C89"/>
                </a:solidFill>
              </a:endParaRPr>
            </a:p>
          </p:txBody>
        </p:sp>
      </p:grpSp>
      <p:cxnSp>
        <p:nvCxnSpPr>
          <p:cNvPr id="23" name="Rett pilkobling 22"/>
          <p:cNvCxnSpPr/>
          <p:nvPr/>
        </p:nvCxnSpPr>
        <p:spPr>
          <a:xfrm>
            <a:off x="10448379" y="4210455"/>
            <a:ext cx="0" cy="229441"/>
          </a:xfrm>
          <a:prstGeom prst="straightConnector1">
            <a:avLst/>
          </a:prstGeom>
          <a:ln w="38100">
            <a:solidFill>
              <a:srgbClr val="2CB5B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Pil opp 28"/>
          <p:cNvSpPr/>
          <p:nvPr/>
        </p:nvSpPr>
        <p:spPr>
          <a:xfrm>
            <a:off x="10334324" y="2719004"/>
            <a:ext cx="216024" cy="360040"/>
          </a:xfrm>
          <a:prstGeom prst="upArrow">
            <a:avLst/>
          </a:prstGeom>
          <a:solidFill>
            <a:srgbClr val="96E8E6"/>
          </a:solidFill>
          <a:ln>
            <a:solidFill>
              <a:srgbClr val="96E8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0" name="Pil opp 29"/>
          <p:cNvSpPr/>
          <p:nvPr/>
        </p:nvSpPr>
        <p:spPr>
          <a:xfrm>
            <a:off x="10344472" y="4498487"/>
            <a:ext cx="216024" cy="360040"/>
          </a:xfrm>
          <a:prstGeom prst="upArrow">
            <a:avLst/>
          </a:prstGeom>
          <a:solidFill>
            <a:srgbClr val="96E8E6"/>
          </a:solidFill>
          <a:ln>
            <a:solidFill>
              <a:srgbClr val="96E8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3877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23392" y="1484784"/>
            <a:ext cx="9073008" cy="4968552"/>
          </a:xfrm>
        </p:spPr>
        <p:txBody>
          <a:bodyPr/>
          <a:lstStyle/>
          <a:p>
            <a:pPr marL="0" indent="0">
              <a:buNone/>
            </a:pPr>
            <a:r>
              <a:rPr lang="nb-NO" sz="2400" b="1" dirty="0"/>
              <a:t>For deg som liker å vite litt om det tekniske</a:t>
            </a:r>
            <a:r>
              <a:rPr lang="nb-NO" sz="2400" b="1" dirty="0" smtClean="0"/>
              <a:t>:</a:t>
            </a:r>
          </a:p>
          <a:p>
            <a:pPr marL="0" indent="0">
              <a:buNone/>
            </a:pPr>
            <a:endParaRPr lang="nb-NO" sz="2400" dirty="0"/>
          </a:p>
          <a:p>
            <a:pPr marL="0" indent="0">
              <a:buClrTx/>
              <a:buNone/>
            </a:pPr>
            <a:r>
              <a:rPr lang="nb-NO" sz="2400" b="1" dirty="0"/>
              <a:t>Brukertilgang </a:t>
            </a:r>
          </a:p>
          <a:p>
            <a:pPr>
              <a:buClr>
                <a:srgbClr val="40C3D5"/>
              </a:buClr>
            </a:pPr>
            <a:r>
              <a:rPr lang="nb-NO" sz="2400" dirty="0"/>
              <a:t>Hva slags opplysninger du har tilgang til, og hvordan skjermbildet ditt ser ut, avhenger av hvilken </a:t>
            </a:r>
            <a:r>
              <a:rPr lang="nb-NO" sz="2400" i="1" dirty="0"/>
              <a:t>rolle</a:t>
            </a:r>
            <a:r>
              <a:rPr lang="nb-NO" sz="2400" dirty="0"/>
              <a:t> du er </a:t>
            </a:r>
            <a:r>
              <a:rPr lang="nb-NO" sz="2400" dirty="0" smtClean="0"/>
              <a:t>tildelt</a:t>
            </a:r>
          </a:p>
          <a:p>
            <a:pPr lvl="1">
              <a:buClr>
                <a:srgbClr val="40C3D5"/>
              </a:buClr>
            </a:pPr>
            <a:r>
              <a:rPr lang="nb-NO" sz="2200" dirty="0" smtClean="0"/>
              <a:t>For </a:t>
            </a:r>
            <a:r>
              <a:rPr lang="nb-NO" sz="2200" dirty="0"/>
              <a:t>eksempel «sykepleier inneliggende» eller «lege Kreftavdelingen</a:t>
            </a:r>
            <a:r>
              <a:rPr lang="nb-NO" sz="2200" dirty="0" smtClean="0"/>
              <a:t>»</a:t>
            </a:r>
          </a:p>
          <a:p>
            <a:pPr>
              <a:buClr>
                <a:srgbClr val="40C3D5"/>
              </a:buClr>
            </a:pPr>
            <a:endParaRPr lang="nb-NO" sz="2400" dirty="0" smtClean="0"/>
          </a:p>
          <a:p>
            <a:pPr>
              <a:buClr>
                <a:srgbClr val="40C3D5"/>
              </a:buClr>
            </a:pPr>
            <a:r>
              <a:rPr lang="nb-NO" sz="2400" dirty="0" smtClean="0"/>
              <a:t>Helseplattformen </a:t>
            </a:r>
            <a:r>
              <a:rPr lang="nb-NO" sz="2400" dirty="0"/>
              <a:t>bruker IAM (Identity and Access Management) for å </a:t>
            </a:r>
            <a:endParaRPr lang="nb-NO" sz="2400" dirty="0" smtClean="0"/>
          </a:p>
          <a:p>
            <a:pPr lvl="1">
              <a:buClr>
                <a:srgbClr val="40C3D5"/>
              </a:buClr>
            </a:pPr>
            <a:r>
              <a:rPr lang="nb-NO" sz="2400" dirty="0" smtClean="0"/>
              <a:t>autentisere </a:t>
            </a:r>
            <a:r>
              <a:rPr lang="nb-NO" sz="2400" dirty="0"/>
              <a:t>/ sikre at du er du</a:t>
            </a:r>
          </a:p>
          <a:p>
            <a:pPr lvl="1">
              <a:buClr>
                <a:srgbClr val="40C3D5"/>
              </a:buClr>
            </a:pPr>
            <a:r>
              <a:rPr lang="nb-NO" sz="2400" dirty="0" smtClean="0"/>
              <a:t>sikre </a:t>
            </a:r>
            <a:r>
              <a:rPr lang="nb-NO" sz="2400" dirty="0"/>
              <a:t>og </a:t>
            </a:r>
            <a:r>
              <a:rPr lang="nb-NO" sz="2400" dirty="0" smtClean="0"/>
              <a:t>regulere </a:t>
            </a:r>
            <a:r>
              <a:rPr lang="nb-NO" sz="2400" dirty="0"/>
              <a:t>tilgang til informasjon basert på rolle</a:t>
            </a:r>
          </a:p>
        </p:txBody>
      </p:sp>
      <p:pic>
        <p:nvPicPr>
          <p:cNvPr id="8" name="Bild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894" y="1346523"/>
            <a:ext cx="968896" cy="968896"/>
          </a:xfrm>
          <a:prstGeom prst="rect">
            <a:avLst/>
          </a:prstGeom>
        </p:spPr>
      </p:pic>
      <p:pic>
        <p:nvPicPr>
          <p:cNvPr id="9" name="Bild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4312" y="1340768"/>
            <a:ext cx="968896" cy="968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81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23392" y="1484784"/>
            <a:ext cx="9073008" cy="4968552"/>
          </a:xfrm>
        </p:spPr>
        <p:txBody>
          <a:bodyPr/>
          <a:lstStyle/>
          <a:p>
            <a:pPr marL="0" indent="0">
              <a:buNone/>
            </a:pPr>
            <a:r>
              <a:rPr lang="nb-NO" sz="2400" b="1" dirty="0" smtClean="0"/>
              <a:t>Oppsummering</a:t>
            </a:r>
          </a:p>
          <a:p>
            <a:pPr marL="0" indent="0">
              <a:buNone/>
            </a:pPr>
            <a:endParaRPr lang="nb-NO" sz="2400" dirty="0"/>
          </a:p>
          <a:p>
            <a:r>
              <a:rPr lang="nb-NO" sz="2400" dirty="0" smtClean="0"/>
              <a:t>Autentisering vil skje ved hjelp av kort </a:t>
            </a:r>
            <a:r>
              <a:rPr lang="nb-NO" sz="2400" smtClean="0"/>
              <a:t>og kode</a:t>
            </a:r>
            <a:endParaRPr lang="nb-NO" sz="2400" dirty="0" smtClean="0"/>
          </a:p>
          <a:p>
            <a:r>
              <a:rPr lang="nb-NO" sz="2400" dirty="0" smtClean="0"/>
              <a:t>Som sluttbruker er det egentlig nok å huske på at det ikke vil hjelpe å </a:t>
            </a:r>
            <a:r>
              <a:rPr lang="nb-NO" sz="2400" dirty="0" err="1" smtClean="0"/>
              <a:t>restarte</a:t>
            </a:r>
            <a:r>
              <a:rPr lang="nb-NO" sz="2400" dirty="0" smtClean="0"/>
              <a:t> </a:t>
            </a:r>
            <a:r>
              <a:rPr lang="nb-NO" sz="2400" dirty="0" err="1" smtClean="0"/>
              <a:t>PCen</a:t>
            </a:r>
            <a:r>
              <a:rPr lang="nb-NO" sz="2400" dirty="0" smtClean="0"/>
              <a:t> hvis det oppstår problemet</a:t>
            </a:r>
          </a:p>
          <a:p>
            <a:r>
              <a:rPr lang="nb-NO" sz="2400" dirty="0" smtClean="0"/>
              <a:t>Det går an å forsøke å </a:t>
            </a:r>
            <a:r>
              <a:rPr lang="nb-NO" sz="2400" dirty="0" err="1" smtClean="0"/>
              <a:t>restarte</a:t>
            </a:r>
            <a:r>
              <a:rPr lang="nb-NO" sz="2400" dirty="0" smtClean="0"/>
              <a:t> Citrix og ikonet finner du vanligvis nederst til høyre</a:t>
            </a:r>
            <a:endParaRPr lang="nb-NO" sz="2400" dirty="0"/>
          </a:p>
        </p:txBody>
      </p:sp>
      <p:pic>
        <p:nvPicPr>
          <p:cNvPr id="8" name="Bild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894" y="1346523"/>
            <a:ext cx="968896" cy="968896"/>
          </a:xfrm>
          <a:prstGeom prst="rect">
            <a:avLst/>
          </a:prstGeom>
        </p:spPr>
      </p:pic>
      <p:pic>
        <p:nvPicPr>
          <p:cNvPr id="9" name="Bild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4312" y="1340768"/>
            <a:ext cx="968896" cy="968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22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P Infopakke Blue" id="{C5785D4F-E34D-3443-B210-FFBA47AD1FB5}" vid="{DC52AF06-1FD4-DF45-B629-0B46E17A888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DC5E2D6AC280D44AEC3088CF33F574A" ma:contentTypeVersion="10" ma:contentTypeDescription="Opprett et nytt dokument." ma:contentTypeScope="" ma:versionID="a0609f53b9860b60fbed98472d5ae903">
  <xsd:schema xmlns:xsd="http://www.w3.org/2001/XMLSchema" xmlns:xs="http://www.w3.org/2001/XMLSchema" xmlns:p="http://schemas.microsoft.com/office/2006/metadata/properties" xmlns:ns1="http://schemas.microsoft.com/sharepoint/v3" xmlns:ns2="b603126b-9a6a-4a96-a155-86030506eeda" targetNamespace="http://schemas.microsoft.com/office/2006/metadata/properties" ma:root="true" ma:fieldsID="143ca3cb373fe752a255ef69deed0ca7" ns1:_="" ns2:_="">
    <xsd:import namespace="http://schemas.microsoft.com/sharepoint/v3"/>
    <xsd:import namespace="b603126b-9a6a-4a96-a155-86030506eeda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  <xsd:element ref="ns2:TaxCatchAllLabel" minOccurs="0"/>
                <xsd:element ref="ns2:FNSPRollUpIngress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14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03126b-9a6a-4a96-a155-86030506eeda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8" nillable="true" ma:taxonomy="true" ma:internalName="TaxKeywordTaxHTField" ma:taxonomyFieldName="TaxKeyword" ma:displayName="Nøkkelord" ma:default="" ma:fieldId="{23f27201-bee3-471e-b2e7-b64fd8b7ca38}" ma:taxonomyMulti="true" ma:sspId="d0f0af97-1df2-4d6b-9e49-08feee2b952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6d5a0216-66ad-49a7-941c-e0f2b294da9b}" ma:internalName="TaxCatchAll" ma:showField="CatchAllData" ma:web="b603126b-9a6a-4a96-a155-86030506ee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6d5a0216-66ad-49a7-941c-e0f2b294da9b}" ma:internalName="TaxCatchAllLabel" ma:readOnly="true" ma:showField="CatchAllDataLabel" ma:web="b603126b-9a6a-4a96-a155-86030506ee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NSPRollUpIngress" ma:index="12" nillable="true" ma:displayName="Utlistingsingress" ma:description="Teksten vises i oversikter og utlistinger" ma:internalName="FNSPRollUpIngres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03126b-9a6a-4a96-a155-86030506eeda"/>
    <TaxKeywordTaxHTField xmlns="b603126b-9a6a-4a96-a155-86030506eeda">
      <Terms xmlns="http://schemas.microsoft.com/office/infopath/2007/PartnerControls"/>
    </TaxKeywordTaxHTField>
    <FNSPRollUpIngress xmlns="b603126b-9a6a-4a96-a155-86030506eeda" xsi:nil="true"/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kumentstatus xmlns="a6ef3412-d541-4fd2-ac4e-5f144c52b56e">Ferdig/Godkjent</Dokumentstatus>
    <TaxCatchAll xmlns="a6ef3412-d541-4fd2-ac4e-5f144c52b56e"/>
    <Delprosjekt xmlns="a6ef3412-d541-4fd2-ac4e-5f144c52b56e">Kommunikasjon</Delprosjekt>
    <Prosjekt xmlns="a6ef3412-d541-4fd2-ac4e-5f144c52b56e">Helseplattformen</Prosjekt>
    <p4c6da884860474cb19a57641ae17e17 xmlns="a6ef3412-d541-4fd2-ac4e-5f144c52b56e">
      <Terms xmlns="http://schemas.microsoft.com/office/infopath/2007/PartnerControls"/>
    </p4c6da884860474cb19a57641ae17e17>
  </documentManagement>
</p:properties>
</file>

<file path=customXml/item5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Props1.xml><?xml version="1.0" encoding="utf-8"?>
<ds:datastoreItem xmlns:ds="http://schemas.openxmlformats.org/officeDocument/2006/customXml" ds:itemID="{53341D3F-FE11-43EF-8B2E-23B7A9D83F3C}"/>
</file>

<file path=customXml/itemProps2.xml><?xml version="1.0" encoding="utf-8"?>
<ds:datastoreItem xmlns:ds="http://schemas.openxmlformats.org/officeDocument/2006/customXml" ds:itemID="{86FA711F-697B-4308-8E66-8184D6E65663}"/>
</file>

<file path=customXml/itemProps3.xml><?xml version="1.0" encoding="utf-8"?>
<ds:datastoreItem xmlns:ds="http://schemas.openxmlformats.org/officeDocument/2006/customXml" ds:itemID="{810C7004-3340-4795-BC26-17FEC289EF3C}"/>
</file>

<file path=customXml/itemProps4.xml><?xml version="1.0" encoding="utf-8"?>
<ds:datastoreItem xmlns:ds="http://schemas.openxmlformats.org/officeDocument/2006/customXml" ds:itemID="{86FA711F-697B-4308-8E66-8184D6E6566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a6ef3412-d541-4fd2-ac4e-5f144c52b56e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5.xml><?xml version="1.0" encoding="utf-8"?>
<ds:datastoreItem xmlns:ds="http://schemas.openxmlformats.org/officeDocument/2006/customXml" ds:itemID="{86B6C98F-06B7-4E8F-B0C9-D32B1DC96E08}">
  <ds:schemaRefs>
    <ds:schemaRef ds:uri="http://schemas.microsoft.com/office/2006/metadata/customXs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HP Infopakke Mal 2306</Template>
  <TotalTime>527</TotalTime>
  <Words>352</Words>
  <Application>Microsoft Office PowerPoint</Application>
  <PresentationFormat>Widescreen</PresentationFormat>
  <Paragraphs>45</Paragraphs>
  <Slides>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Office-tema</vt:lpstr>
      <vt:lpstr>Pålogging til Helseplattformen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Helse Midt-Norge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Strukturert journal</dc:title>
  <dc:creator>Basso, Trude</dc:creator>
  <cp:keywords>_£Bilde</cp:keywords>
  <cp:lastModifiedBy>Christensen, Liv Quist</cp:lastModifiedBy>
  <cp:revision>62</cp:revision>
  <dcterms:created xsi:type="dcterms:W3CDTF">2021-06-23T13:32:41Z</dcterms:created>
  <dcterms:modified xsi:type="dcterms:W3CDTF">2021-08-12T13:15:29Z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0x0101008DC5E2D6AC280D44AEC3088CF33F574A</vt:lpwstr>
  </property>
  <property fmtid="{D5CDD505-2E9C-101B-9397-08002B2CF9AE}" pid="3" name="GtProjectPhase">
    <vt:lpwstr/>
  </property>
  <property fmtid="{D5CDD505-2E9C-101B-9397-08002B2CF9AE}" pid="4" name="j25543a5815d485da9a5e0773ad762e9">
    <vt:lpwstr/>
  </property>
  <property fmtid="{D5CDD505-2E9C-101B-9397-08002B2CF9AE}" pid="5" name="TaxCatchAll">
    <vt:lpwstr>116;#Programkontor|eceaf68d-69f1-4ae9-9590-035e77d0c91b</vt:lpwstr>
  </property>
  <property fmtid="{D5CDD505-2E9C-101B-9397-08002B2CF9AE}" pid="6" name="Pilottester">
    <vt:lpwstr/>
  </property>
  <property fmtid="{D5CDD505-2E9C-101B-9397-08002B2CF9AE}" pid="7" name="Kategori">
    <vt:lpwstr>116;#Programkontor|eceaf68d-69f1-4ae9-9590-035e77d0c91b</vt:lpwstr>
  </property>
  <property fmtid="{D5CDD505-2E9C-101B-9397-08002B2CF9AE}" pid="8" name="Emneknagg">
    <vt:lpwstr/>
  </property>
</Properties>
</file>