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33"/>
  </p:notesMasterIdLst>
  <p:handoutMasterIdLst>
    <p:handoutMasterId r:id="rId34"/>
  </p:handoutMasterIdLst>
  <p:sldIdLst>
    <p:sldId id="276" r:id="rId7"/>
    <p:sldId id="309" r:id="rId8"/>
    <p:sldId id="311" r:id="rId9"/>
    <p:sldId id="310" r:id="rId10"/>
    <p:sldId id="348" r:id="rId11"/>
    <p:sldId id="361" r:id="rId12"/>
    <p:sldId id="326" r:id="rId13"/>
    <p:sldId id="327" r:id="rId14"/>
    <p:sldId id="328" r:id="rId15"/>
    <p:sldId id="329" r:id="rId16"/>
    <p:sldId id="330" r:id="rId17"/>
    <p:sldId id="365" r:id="rId18"/>
    <p:sldId id="345" r:id="rId19"/>
    <p:sldId id="347" r:id="rId20"/>
    <p:sldId id="346" r:id="rId21"/>
    <p:sldId id="362" r:id="rId22"/>
    <p:sldId id="350" r:id="rId23"/>
    <p:sldId id="366" r:id="rId24"/>
    <p:sldId id="351" r:id="rId25"/>
    <p:sldId id="367" r:id="rId26"/>
    <p:sldId id="354" r:id="rId27"/>
    <p:sldId id="363" r:id="rId28"/>
    <p:sldId id="356" r:id="rId29"/>
    <p:sldId id="364" r:id="rId30"/>
    <p:sldId id="359" r:id="rId31"/>
    <p:sldId id="360" r:id="rId3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F1F1"/>
    <a:srgbClr val="C2CDE1"/>
    <a:srgbClr val="00B8B7"/>
    <a:srgbClr val="579B9A"/>
    <a:srgbClr val="E5F8F8"/>
    <a:srgbClr val="FFFBF7"/>
    <a:srgbClr val="2A2F80"/>
    <a:srgbClr val="CBE2E2"/>
    <a:srgbClr val="283D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35" Type="http://schemas.openxmlformats.org/officeDocument/2006/relationships/presProps" Target="pres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8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3E06D-17A3-4CC4-8760-414E820F40F8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B57DE9F6-F47C-474E-8B4E-F948F55A0769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Varsle pårørende</a:t>
          </a:r>
          <a:endParaRPr lang="nb-NO" dirty="0">
            <a:solidFill>
              <a:srgbClr val="579B9A"/>
            </a:solidFill>
          </a:endParaRPr>
        </a:p>
      </dgm:t>
    </dgm:pt>
    <dgm:pt modelId="{E63FA40C-0FB0-469B-A67B-875322064578}" type="parTrans" cxnId="{74C721F3-FB2A-4C6E-9D4F-8242767E22AD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52A032C5-4D52-45B3-AE74-2E65CC2D0393}" type="sibTrans" cxnId="{74C721F3-FB2A-4C6E-9D4F-8242767E22AD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524CF831-0CE4-49CB-80FE-D53D24EFF07B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32F31599-722F-47FB-929B-FA48397DF917}" type="parTrans" cxnId="{29AA97EF-9F77-49B0-BC1C-99A4446EF1A9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6164E17A-5970-405E-B1D1-F29F6EE08CDC}" type="sibTrans" cxnId="{29AA97EF-9F77-49B0-BC1C-99A4446EF1A9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38BC4D7E-38ED-46EA-9F5D-C3C210B5D762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Oppnevn primærkontakt</a:t>
          </a:r>
          <a:endParaRPr lang="nb-NO" dirty="0">
            <a:solidFill>
              <a:srgbClr val="579B9A"/>
            </a:solidFill>
          </a:endParaRPr>
        </a:p>
      </dgm:t>
    </dgm:pt>
    <dgm:pt modelId="{5A3A49C0-944C-4201-BCE2-91C2C753E0AF}" type="parTrans" cxnId="{AA482B18-D4E5-4054-8196-9E4CF9D8B456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C06EEC1A-C62F-448F-9242-2E4C26161AD3}" type="sibTrans" cxnId="{AA482B18-D4E5-4054-8196-9E4CF9D8B456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6D6F5B55-8A02-4693-8255-8BE1A22A2A9E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Varsle fastlege om medisiner</a:t>
          </a:r>
          <a:endParaRPr lang="nb-NO" dirty="0">
            <a:solidFill>
              <a:srgbClr val="579B9A"/>
            </a:solidFill>
          </a:endParaRPr>
        </a:p>
      </dgm:t>
    </dgm:pt>
    <dgm:pt modelId="{274C350E-6E68-4130-8206-200C6E7539F1}" type="parTrans" cxnId="{751F8890-ABC8-45DC-A51B-FCE57B46FA5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8493006-31F8-4569-AA0B-4DC3CA97D270}" type="sibTrans" cxnId="{751F8890-ABC8-45DC-A51B-FCE57B46FA5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4D27F443-F8C0-4931-B242-033063AC9FD6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689F3E8C-A854-4ADD-BA14-6622148CBBEA}" type="parTrans" cxnId="{6955A2CD-E659-4287-8676-C4D695AC07D3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D2E1219-10D4-4A3A-B981-79153BFC7FA0}" type="sibTrans" cxnId="{6955A2CD-E659-4287-8676-C4D695AC07D3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C3CDEF6F-2A52-4A2A-A479-55507F34ACC6}">
      <dgm:prSet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r>
            <a:rPr lang="nb-NO" dirty="0" smtClean="0">
              <a:solidFill>
                <a:srgbClr val="579B9A"/>
              </a:solidFill>
            </a:rPr>
            <a:t>Bestill matombringing</a:t>
          </a:r>
          <a:endParaRPr lang="nb-NO" dirty="0">
            <a:solidFill>
              <a:srgbClr val="579B9A"/>
            </a:solidFill>
          </a:endParaRPr>
        </a:p>
      </dgm:t>
    </dgm:pt>
    <dgm:pt modelId="{CAC4BBA4-6979-4025-B950-C753F71B9C0C}" type="sibTrans" cxnId="{4183F177-8544-49CB-95E9-6CA0299C8724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E25853AA-D715-4838-A1EF-264593976921}" type="parTrans" cxnId="{4183F177-8544-49CB-95E9-6CA0299C8724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063463D2-00C0-4729-AC41-6EA48E00E1DD}">
      <dgm:prSet phldrT="[Tekst]"/>
      <dgm:spPr>
        <a:solidFill>
          <a:srgbClr val="E6F1F1"/>
        </a:solidFill>
        <a:ln w="19050">
          <a:solidFill>
            <a:srgbClr val="00B8B7"/>
          </a:solidFill>
        </a:ln>
      </dgm:spPr>
      <dgm:t>
        <a:bodyPr/>
        <a:lstStyle/>
        <a:p>
          <a:endParaRPr lang="nb-NO" dirty="0">
            <a:solidFill>
              <a:srgbClr val="579B9A"/>
            </a:solidFill>
          </a:endParaRPr>
        </a:p>
      </dgm:t>
    </dgm:pt>
    <dgm:pt modelId="{7B1A67DC-56A3-4CE2-8A52-1870544EF4C0}" type="sibTrans" cxnId="{41AB628E-E6AD-4D44-98F1-A143999CBAE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752A69CC-25D2-4381-B504-50A73E19AD7B}" type="parTrans" cxnId="{41AB628E-E6AD-4D44-98F1-A143999CBAEB}">
      <dgm:prSet/>
      <dgm:spPr/>
      <dgm:t>
        <a:bodyPr/>
        <a:lstStyle/>
        <a:p>
          <a:endParaRPr lang="nb-NO">
            <a:solidFill>
              <a:srgbClr val="579B9A"/>
            </a:solidFill>
          </a:endParaRPr>
        </a:p>
      </dgm:t>
    </dgm:pt>
    <dgm:pt modelId="{27DB9E5E-B611-4C53-8FDE-FFC9A3035704}" type="pres">
      <dgm:prSet presAssocID="{5C83E06D-17A3-4CC4-8760-414E820F40F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2232D25B-FF6B-41D7-8AFB-F52393EE0043}" type="pres">
      <dgm:prSet presAssocID="{B57DE9F6-F47C-474E-8B4E-F948F55A0769}" presName="comp" presStyleCnt="0"/>
      <dgm:spPr/>
    </dgm:pt>
    <dgm:pt modelId="{10161450-73B2-4D25-B55B-79F8624167C4}" type="pres">
      <dgm:prSet presAssocID="{B57DE9F6-F47C-474E-8B4E-F948F55A0769}" presName="box" presStyleLbl="node1" presStyleIdx="0" presStyleCnt="7"/>
      <dgm:spPr/>
      <dgm:t>
        <a:bodyPr/>
        <a:lstStyle/>
        <a:p>
          <a:endParaRPr lang="nb-NO"/>
        </a:p>
      </dgm:t>
    </dgm:pt>
    <dgm:pt modelId="{6E52D5EF-663B-4F64-850D-0AE884CDE5A5}" type="pres">
      <dgm:prSet presAssocID="{B57DE9F6-F47C-474E-8B4E-F948F55A0769}" presName="img" presStyleLbl="fgImgPlace1" presStyleIdx="0" presStyleCnt="7"/>
      <dgm:spPr>
        <a:prstGeom prst="rect">
          <a:avLst/>
        </a:prstGeom>
        <a:ln>
          <a:solidFill>
            <a:srgbClr val="00B8B7"/>
          </a:solidFill>
        </a:ln>
      </dgm:spPr>
    </dgm:pt>
    <dgm:pt modelId="{E1B74CC2-CF0C-4114-B0D0-2B58260FBBE8}" type="pres">
      <dgm:prSet presAssocID="{B57DE9F6-F47C-474E-8B4E-F948F55A0769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2FF2B9A-E0FD-4D55-A581-4196A687B4B2}" type="pres">
      <dgm:prSet presAssocID="{52A032C5-4D52-45B3-AE74-2E65CC2D0393}" presName="spacer" presStyleCnt="0"/>
      <dgm:spPr/>
    </dgm:pt>
    <dgm:pt modelId="{CE0624B3-1924-4394-86BD-A24B7D898D87}" type="pres">
      <dgm:prSet presAssocID="{524CF831-0CE4-49CB-80FE-D53D24EFF07B}" presName="comp" presStyleCnt="0"/>
      <dgm:spPr/>
    </dgm:pt>
    <dgm:pt modelId="{3119C739-60DD-484D-8C5E-778FC03BD345}" type="pres">
      <dgm:prSet presAssocID="{524CF831-0CE4-49CB-80FE-D53D24EFF07B}" presName="box" presStyleLbl="node1" presStyleIdx="1" presStyleCnt="7"/>
      <dgm:spPr/>
      <dgm:t>
        <a:bodyPr/>
        <a:lstStyle/>
        <a:p>
          <a:endParaRPr lang="nb-NO"/>
        </a:p>
      </dgm:t>
    </dgm:pt>
    <dgm:pt modelId="{9F6E53B0-51FE-44FE-92DE-D5CA9B70B8DC}" type="pres">
      <dgm:prSet presAssocID="{524CF831-0CE4-49CB-80FE-D53D24EFF07B}" presName="img" presStyleLbl="fgImgPlace1" presStyleIdx="1" presStyleCnt="7"/>
      <dgm:spPr>
        <a:ln>
          <a:solidFill>
            <a:srgbClr val="00B8B7"/>
          </a:solidFill>
        </a:ln>
      </dgm:spPr>
    </dgm:pt>
    <dgm:pt modelId="{1858CE51-8C57-416B-9876-622433D0C7CE}" type="pres">
      <dgm:prSet presAssocID="{524CF831-0CE4-49CB-80FE-D53D24EFF07B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E837CBF-17D6-447E-9A0F-C9A684D547DF}" type="pres">
      <dgm:prSet presAssocID="{6164E17A-5970-405E-B1D1-F29F6EE08CDC}" presName="spacer" presStyleCnt="0"/>
      <dgm:spPr/>
    </dgm:pt>
    <dgm:pt modelId="{13F6E95A-76B0-4635-B600-CA7C661FC38D}" type="pres">
      <dgm:prSet presAssocID="{C3CDEF6F-2A52-4A2A-A479-55507F34ACC6}" presName="comp" presStyleCnt="0"/>
      <dgm:spPr/>
    </dgm:pt>
    <dgm:pt modelId="{C07A0B9C-B70C-44C4-A2B8-CE05FB3378CC}" type="pres">
      <dgm:prSet presAssocID="{C3CDEF6F-2A52-4A2A-A479-55507F34ACC6}" presName="box" presStyleLbl="node1" presStyleIdx="2" presStyleCnt="7"/>
      <dgm:spPr/>
      <dgm:t>
        <a:bodyPr/>
        <a:lstStyle/>
        <a:p>
          <a:endParaRPr lang="nb-NO"/>
        </a:p>
      </dgm:t>
    </dgm:pt>
    <dgm:pt modelId="{C2251446-3C57-4DA2-B26C-8565B5E4D404}" type="pres">
      <dgm:prSet presAssocID="{C3CDEF6F-2A52-4A2A-A479-55507F34ACC6}" presName="img" presStyleLbl="fgImgPlace1" presStyleIdx="2" presStyleCnt="7"/>
      <dgm:spPr>
        <a:ln>
          <a:solidFill>
            <a:srgbClr val="00B8B7"/>
          </a:solidFill>
        </a:ln>
      </dgm:spPr>
    </dgm:pt>
    <dgm:pt modelId="{955F468E-64D7-4A41-B565-DB8015CDC6C1}" type="pres">
      <dgm:prSet presAssocID="{C3CDEF6F-2A52-4A2A-A479-55507F34ACC6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E339D8-85B8-4A6B-82ED-308E631E3913}" type="pres">
      <dgm:prSet presAssocID="{CAC4BBA4-6979-4025-B950-C753F71B9C0C}" presName="spacer" presStyleCnt="0"/>
      <dgm:spPr/>
    </dgm:pt>
    <dgm:pt modelId="{94528534-771B-435C-BBD6-E31A4E33D97E}" type="pres">
      <dgm:prSet presAssocID="{38BC4D7E-38ED-46EA-9F5D-C3C210B5D762}" presName="comp" presStyleCnt="0"/>
      <dgm:spPr/>
    </dgm:pt>
    <dgm:pt modelId="{5734F75E-991B-42D3-BD72-B03B4E9E93A9}" type="pres">
      <dgm:prSet presAssocID="{38BC4D7E-38ED-46EA-9F5D-C3C210B5D762}" presName="box" presStyleLbl="node1" presStyleIdx="3" presStyleCnt="7"/>
      <dgm:spPr/>
      <dgm:t>
        <a:bodyPr/>
        <a:lstStyle/>
        <a:p>
          <a:endParaRPr lang="nb-NO"/>
        </a:p>
      </dgm:t>
    </dgm:pt>
    <dgm:pt modelId="{26CA549E-B435-4B29-92AB-566936194695}" type="pres">
      <dgm:prSet presAssocID="{38BC4D7E-38ED-46EA-9F5D-C3C210B5D762}" presName="img" presStyleLbl="fgImgPlace1" presStyleIdx="3" presStyleCnt="7"/>
      <dgm:spPr>
        <a:ln>
          <a:solidFill>
            <a:srgbClr val="00B8B7"/>
          </a:solidFill>
        </a:ln>
      </dgm:spPr>
    </dgm:pt>
    <dgm:pt modelId="{FA3CB4ED-1E2C-4386-A848-99E69004C538}" type="pres">
      <dgm:prSet presAssocID="{38BC4D7E-38ED-46EA-9F5D-C3C210B5D762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B6C1A6D-F075-4A11-B98E-A60A4DE6C463}" type="pres">
      <dgm:prSet presAssocID="{C06EEC1A-C62F-448F-9242-2E4C26161AD3}" presName="spacer" presStyleCnt="0"/>
      <dgm:spPr/>
    </dgm:pt>
    <dgm:pt modelId="{99151677-DFC3-42BE-9F4E-7E34C53D3AD7}" type="pres">
      <dgm:prSet presAssocID="{6D6F5B55-8A02-4693-8255-8BE1A22A2A9E}" presName="comp" presStyleCnt="0"/>
      <dgm:spPr/>
    </dgm:pt>
    <dgm:pt modelId="{B15C4B12-B4F8-440B-9348-13FC756AF867}" type="pres">
      <dgm:prSet presAssocID="{6D6F5B55-8A02-4693-8255-8BE1A22A2A9E}" presName="box" presStyleLbl="node1" presStyleIdx="4" presStyleCnt="7"/>
      <dgm:spPr/>
      <dgm:t>
        <a:bodyPr/>
        <a:lstStyle/>
        <a:p>
          <a:endParaRPr lang="nb-NO"/>
        </a:p>
      </dgm:t>
    </dgm:pt>
    <dgm:pt modelId="{C23B9005-5929-496F-9B12-12BF0587B38B}" type="pres">
      <dgm:prSet presAssocID="{6D6F5B55-8A02-4693-8255-8BE1A22A2A9E}" presName="img" presStyleLbl="fgImgPlace1" presStyleIdx="4" presStyleCnt="7"/>
      <dgm:spPr>
        <a:ln>
          <a:solidFill>
            <a:srgbClr val="00B8B7"/>
          </a:solidFill>
        </a:ln>
      </dgm:spPr>
    </dgm:pt>
    <dgm:pt modelId="{A3245392-A517-4D8B-A568-C1ECFC161C18}" type="pres">
      <dgm:prSet presAssocID="{6D6F5B55-8A02-4693-8255-8BE1A22A2A9E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4C9837C-4ADA-4A6B-8EE0-271782D4B60A}" type="pres">
      <dgm:prSet presAssocID="{08493006-31F8-4569-AA0B-4DC3CA97D270}" presName="spacer" presStyleCnt="0"/>
      <dgm:spPr/>
    </dgm:pt>
    <dgm:pt modelId="{C3383DBB-169B-4349-81FC-803868F6601D}" type="pres">
      <dgm:prSet presAssocID="{4D27F443-F8C0-4931-B242-033063AC9FD6}" presName="comp" presStyleCnt="0"/>
      <dgm:spPr/>
    </dgm:pt>
    <dgm:pt modelId="{5269804A-D622-4C08-B60B-68C6CC0BA7C3}" type="pres">
      <dgm:prSet presAssocID="{4D27F443-F8C0-4931-B242-033063AC9FD6}" presName="box" presStyleLbl="node1" presStyleIdx="5" presStyleCnt="7"/>
      <dgm:spPr/>
      <dgm:t>
        <a:bodyPr/>
        <a:lstStyle/>
        <a:p>
          <a:endParaRPr lang="nb-NO"/>
        </a:p>
      </dgm:t>
    </dgm:pt>
    <dgm:pt modelId="{3948B61E-1C59-4ED6-A2A7-FF0580D13D63}" type="pres">
      <dgm:prSet presAssocID="{4D27F443-F8C0-4931-B242-033063AC9FD6}" presName="img" presStyleLbl="fgImgPlace1" presStyleIdx="5" presStyleCnt="7"/>
      <dgm:spPr>
        <a:ln>
          <a:solidFill>
            <a:srgbClr val="00B8B7"/>
          </a:solidFill>
        </a:ln>
      </dgm:spPr>
    </dgm:pt>
    <dgm:pt modelId="{AE655A1C-2A73-4968-83D3-2CE61256A583}" type="pres">
      <dgm:prSet presAssocID="{4D27F443-F8C0-4931-B242-033063AC9FD6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0CB87C-F7A8-4739-AF5F-A0ED2D43123E}" type="pres">
      <dgm:prSet presAssocID="{0D2E1219-10D4-4A3A-B981-79153BFC7FA0}" presName="spacer" presStyleCnt="0"/>
      <dgm:spPr/>
    </dgm:pt>
    <dgm:pt modelId="{5B0DB408-0315-4D47-B64D-E4D83960E3C7}" type="pres">
      <dgm:prSet presAssocID="{063463D2-00C0-4729-AC41-6EA48E00E1DD}" presName="comp" presStyleCnt="0"/>
      <dgm:spPr/>
    </dgm:pt>
    <dgm:pt modelId="{B8413C15-D8C0-4E02-B2B1-B2E4C76E8767}" type="pres">
      <dgm:prSet presAssocID="{063463D2-00C0-4729-AC41-6EA48E00E1DD}" presName="box" presStyleLbl="node1" presStyleIdx="6" presStyleCnt="7"/>
      <dgm:spPr/>
      <dgm:t>
        <a:bodyPr/>
        <a:lstStyle/>
        <a:p>
          <a:endParaRPr lang="nb-NO"/>
        </a:p>
      </dgm:t>
    </dgm:pt>
    <dgm:pt modelId="{E2DED477-E8F7-4EBD-9414-393AC54D304B}" type="pres">
      <dgm:prSet presAssocID="{063463D2-00C0-4729-AC41-6EA48E00E1DD}" presName="img" presStyleLbl="fgImgPlace1" presStyleIdx="6" presStyleCnt="7"/>
      <dgm:spPr>
        <a:ln>
          <a:solidFill>
            <a:srgbClr val="00B8B7"/>
          </a:solidFill>
        </a:ln>
      </dgm:spPr>
    </dgm:pt>
    <dgm:pt modelId="{CDF24EED-1986-4B87-A565-D4B3379F9B47}" type="pres">
      <dgm:prSet presAssocID="{063463D2-00C0-4729-AC41-6EA48E00E1DD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8F4AE98-9998-4FC1-AC89-9C0998EB269F}" type="presOf" srcId="{524CF831-0CE4-49CB-80FE-D53D24EFF07B}" destId="{1858CE51-8C57-416B-9876-622433D0C7CE}" srcOrd="1" destOrd="0" presId="urn:microsoft.com/office/officeart/2005/8/layout/vList4"/>
    <dgm:cxn modelId="{9B020988-8F5E-4F4F-B33D-1A42BD3F7AB3}" type="presOf" srcId="{063463D2-00C0-4729-AC41-6EA48E00E1DD}" destId="{B8413C15-D8C0-4E02-B2B1-B2E4C76E8767}" srcOrd="0" destOrd="0" presId="urn:microsoft.com/office/officeart/2005/8/layout/vList4"/>
    <dgm:cxn modelId="{577E6995-0E31-40F4-B709-5B7BF558B4FC}" type="presOf" srcId="{38BC4D7E-38ED-46EA-9F5D-C3C210B5D762}" destId="{FA3CB4ED-1E2C-4386-A848-99E69004C538}" srcOrd="1" destOrd="0" presId="urn:microsoft.com/office/officeart/2005/8/layout/vList4"/>
    <dgm:cxn modelId="{3C12775A-28BC-4B0B-9CD0-83A68ED95EC6}" type="presOf" srcId="{4D27F443-F8C0-4931-B242-033063AC9FD6}" destId="{5269804A-D622-4C08-B60B-68C6CC0BA7C3}" srcOrd="0" destOrd="0" presId="urn:microsoft.com/office/officeart/2005/8/layout/vList4"/>
    <dgm:cxn modelId="{4183F177-8544-49CB-95E9-6CA0299C8724}" srcId="{5C83E06D-17A3-4CC4-8760-414E820F40F8}" destId="{C3CDEF6F-2A52-4A2A-A479-55507F34ACC6}" srcOrd="2" destOrd="0" parTransId="{E25853AA-D715-4838-A1EF-264593976921}" sibTransId="{CAC4BBA4-6979-4025-B950-C753F71B9C0C}"/>
    <dgm:cxn modelId="{751F8890-ABC8-45DC-A51B-FCE57B46FA5B}" srcId="{5C83E06D-17A3-4CC4-8760-414E820F40F8}" destId="{6D6F5B55-8A02-4693-8255-8BE1A22A2A9E}" srcOrd="4" destOrd="0" parTransId="{274C350E-6E68-4130-8206-200C6E7539F1}" sibTransId="{08493006-31F8-4569-AA0B-4DC3CA97D270}"/>
    <dgm:cxn modelId="{AA482B18-D4E5-4054-8196-9E4CF9D8B456}" srcId="{5C83E06D-17A3-4CC4-8760-414E820F40F8}" destId="{38BC4D7E-38ED-46EA-9F5D-C3C210B5D762}" srcOrd="3" destOrd="0" parTransId="{5A3A49C0-944C-4201-BCE2-91C2C753E0AF}" sibTransId="{C06EEC1A-C62F-448F-9242-2E4C26161AD3}"/>
    <dgm:cxn modelId="{8FBA816D-887E-4EA0-9A08-4169C322C90D}" type="presOf" srcId="{C3CDEF6F-2A52-4A2A-A479-55507F34ACC6}" destId="{C07A0B9C-B70C-44C4-A2B8-CE05FB3378CC}" srcOrd="0" destOrd="0" presId="urn:microsoft.com/office/officeart/2005/8/layout/vList4"/>
    <dgm:cxn modelId="{81B529B2-9082-4035-BFDC-75CDBF97E884}" type="presOf" srcId="{B57DE9F6-F47C-474E-8B4E-F948F55A0769}" destId="{E1B74CC2-CF0C-4114-B0D0-2B58260FBBE8}" srcOrd="1" destOrd="0" presId="urn:microsoft.com/office/officeart/2005/8/layout/vList4"/>
    <dgm:cxn modelId="{6955A2CD-E659-4287-8676-C4D695AC07D3}" srcId="{5C83E06D-17A3-4CC4-8760-414E820F40F8}" destId="{4D27F443-F8C0-4931-B242-033063AC9FD6}" srcOrd="5" destOrd="0" parTransId="{689F3E8C-A854-4ADD-BA14-6622148CBBEA}" sibTransId="{0D2E1219-10D4-4A3A-B981-79153BFC7FA0}"/>
    <dgm:cxn modelId="{120A42A1-9602-4EB6-BC3D-6DD351E41B95}" type="presOf" srcId="{4D27F443-F8C0-4931-B242-033063AC9FD6}" destId="{AE655A1C-2A73-4968-83D3-2CE61256A583}" srcOrd="1" destOrd="0" presId="urn:microsoft.com/office/officeart/2005/8/layout/vList4"/>
    <dgm:cxn modelId="{29AA97EF-9F77-49B0-BC1C-99A4446EF1A9}" srcId="{5C83E06D-17A3-4CC4-8760-414E820F40F8}" destId="{524CF831-0CE4-49CB-80FE-D53D24EFF07B}" srcOrd="1" destOrd="0" parTransId="{32F31599-722F-47FB-929B-FA48397DF917}" sibTransId="{6164E17A-5970-405E-B1D1-F29F6EE08CDC}"/>
    <dgm:cxn modelId="{74C721F3-FB2A-4C6E-9D4F-8242767E22AD}" srcId="{5C83E06D-17A3-4CC4-8760-414E820F40F8}" destId="{B57DE9F6-F47C-474E-8B4E-F948F55A0769}" srcOrd="0" destOrd="0" parTransId="{E63FA40C-0FB0-469B-A67B-875322064578}" sibTransId="{52A032C5-4D52-45B3-AE74-2E65CC2D0393}"/>
    <dgm:cxn modelId="{8272559B-1933-4B3B-8CB0-3D9C2D4B84C7}" type="presOf" srcId="{524CF831-0CE4-49CB-80FE-D53D24EFF07B}" destId="{3119C739-60DD-484D-8C5E-778FC03BD345}" srcOrd="0" destOrd="0" presId="urn:microsoft.com/office/officeart/2005/8/layout/vList4"/>
    <dgm:cxn modelId="{41AB628E-E6AD-4D44-98F1-A143999CBAEB}" srcId="{5C83E06D-17A3-4CC4-8760-414E820F40F8}" destId="{063463D2-00C0-4729-AC41-6EA48E00E1DD}" srcOrd="6" destOrd="0" parTransId="{752A69CC-25D2-4381-B504-50A73E19AD7B}" sibTransId="{7B1A67DC-56A3-4CE2-8A52-1870544EF4C0}"/>
    <dgm:cxn modelId="{4BC8BDFB-805B-46AA-8608-CD5EFB576FD3}" type="presOf" srcId="{5C83E06D-17A3-4CC4-8760-414E820F40F8}" destId="{27DB9E5E-B611-4C53-8FDE-FFC9A3035704}" srcOrd="0" destOrd="0" presId="urn:microsoft.com/office/officeart/2005/8/layout/vList4"/>
    <dgm:cxn modelId="{3E45C15D-1001-4337-B12D-F9CF4B0F019B}" type="presOf" srcId="{B57DE9F6-F47C-474E-8B4E-F948F55A0769}" destId="{10161450-73B2-4D25-B55B-79F8624167C4}" srcOrd="0" destOrd="0" presId="urn:microsoft.com/office/officeart/2005/8/layout/vList4"/>
    <dgm:cxn modelId="{6CFDF5FC-F170-4E58-BA8C-8791F3DEE70A}" type="presOf" srcId="{C3CDEF6F-2A52-4A2A-A479-55507F34ACC6}" destId="{955F468E-64D7-4A41-B565-DB8015CDC6C1}" srcOrd="1" destOrd="0" presId="urn:microsoft.com/office/officeart/2005/8/layout/vList4"/>
    <dgm:cxn modelId="{ECDF1F85-4582-4F8E-87AE-B7575F794CA3}" type="presOf" srcId="{6D6F5B55-8A02-4693-8255-8BE1A22A2A9E}" destId="{A3245392-A517-4D8B-A568-C1ECFC161C18}" srcOrd="1" destOrd="0" presId="urn:microsoft.com/office/officeart/2005/8/layout/vList4"/>
    <dgm:cxn modelId="{F5B90893-EE93-49AF-AF48-9ECA4653EC0D}" type="presOf" srcId="{063463D2-00C0-4729-AC41-6EA48E00E1DD}" destId="{CDF24EED-1986-4B87-A565-D4B3379F9B47}" srcOrd="1" destOrd="0" presId="urn:microsoft.com/office/officeart/2005/8/layout/vList4"/>
    <dgm:cxn modelId="{58B3F169-4217-4169-9199-E775071C37AA}" type="presOf" srcId="{38BC4D7E-38ED-46EA-9F5D-C3C210B5D762}" destId="{5734F75E-991B-42D3-BD72-B03B4E9E93A9}" srcOrd="0" destOrd="0" presId="urn:microsoft.com/office/officeart/2005/8/layout/vList4"/>
    <dgm:cxn modelId="{A84B231A-E75D-4964-AF76-F932E7AB1229}" type="presOf" srcId="{6D6F5B55-8A02-4693-8255-8BE1A22A2A9E}" destId="{B15C4B12-B4F8-440B-9348-13FC756AF867}" srcOrd="0" destOrd="0" presId="urn:microsoft.com/office/officeart/2005/8/layout/vList4"/>
    <dgm:cxn modelId="{4523ADCF-E17F-4189-BD63-D409C1BB7D9E}" type="presParOf" srcId="{27DB9E5E-B611-4C53-8FDE-FFC9A3035704}" destId="{2232D25B-FF6B-41D7-8AFB-F52393EE0043}" srcOrd="0" destOrd="0" presId="urn:microsoft.com/office/officeart/2005/8/layout/vList4"/>
    <dgm:cxn modelId="{B9858FE7-5E72-4B06-8481-DD83D0BF49B7}" type="presParOf" srcId="{2232D25B-FF6B-41D7-8AFB-F52393EE0043}" destId="{10161450-73B2-4D25-B55B-79F8624167C4}" srcOrd="0" destOrd="0" presId="urn:microsoft.com/office/officeart/2005/8/layout/vList4"/>
    <dgm:cxn modelId="{EEA56289-DB85-4AA2-9EC8-58F2E18AA8F6}" type="presParOf" srcId="{2232D25B-FF6B-41D7-8AFB-F52393EE0043}" destId="{6E52D5EF-663B-4F64-850D-0AE884CDE5A5}" srcOrd="1" destOrd="0" presId="urn:microsoft.com/office/officeart/2005/8/layout/vList4"/>
    <dgm:cxn modelId="{DA1736C9-3673-405D-A385-8118EAAB180E}" type="presParOf" srcId="{2232D25B-FF6B-41D7-8AFB-F52393EE0043}" destId="{E1B74CC2-CF0C-4114-B0D0-2B58260FBBE8}" srcOrd="2" destOrd="0" presId="urn:microsoft.com/office/officeart/2005/8/layout/vList4"/>
    <dgm:cxn modelId="{FE5693DA-396A-4BB7-AC7D-32D72B598526}" type="presParOf" srcId="{27DB9E5E-B611-4C53-8FDE-FFC9A3035704}" destId="{E2FF2B9A-E0FD-4D55-A581-4196A687B4B2}" srcOrd="1" destOrd="0" presId="urn:microsoft.com/office/officeart/2005/8/layout/vList4"/>
    <dgm:cxn modelId="{5993DEF3-7BA5-40A0-837E-D862E31ADD4E}" type="presParOf" srcId="{27DB9E5E-B611-4C53-8FDE-FFC9A3035704}" destId="{CE0624B3-1924-4394-86BD-A24B7D898D87}" srcOrd="2" destOrd="0" presId="urn:microsoft.com/office/officeart/2005/8/layout/vList4"/>
    <dgm:cxn modelId="{112EBAD3-1B4D-4842-80BC-3A6D413E1688}" type="presParOf" srcId="{CE0624B3-1924-4394-86BD-A24B7D898D87}" destId="{3119C739-60DD-484D-8C5E-778FC03BD345}" srcOrd="0" destOrd="0" presId="urn:microsoft.com/office/officeart/2005/8/layout/vList4"/>
    <dgm:cxn modelId="{5F6DE935-769C-4AEE-B96B-5DFFE1D891FE}" type="presParOf" srcId="{CE0624B3-1924-4394-86BD-A24B7D898D87}" destId="{9F6E53B0-51FE-44FE-92DE-D5CA9B70B8DC}" srcOrd="1" destOrd="0" presId="urn:microsoft.com/office/officeart/2005/8/layout/vList4"/>
    <dgm:cxn modelId="{D02DBF63-C5D6-4CE4-9525-426054F29EDC}" type="presParOf" srcId="{CE0624B3-1924-4394-86BD-A24B7D898D87}" destId="{1858CE51-8C57-416B-9876-622433D0C7CE}" srcOrd="2" destOrd="0" presId="urn:microsoft.com/office/officeart/2005/8/layout/vList4"/>
    <dgm:cxn modelId="{C59C7998-E4EA-4817-A19D-A10534942956}" type="presParOf" srcId="{27DB9E5E-B611-4C53-8FDE-FFC9A3035704}" destId="{FE837CBF-17D6-447E-9A0F-C9A684D547DF}" srcOrd="3" destOrd="0" presId="urn:microsoft.com/office/officeart/2005/8/layout/vList4"/>
    <dgm:cxn modelId="{F8D71CA1-59D0-4D6F-B886-DC3DE5D9368D}" type="presParOf" srcId="{27DB9E5E-B611-4C53-8FDE-FFC9A3035704}" destId="{13F6E95A-76B0-4635-B600-CA7C661FC38D}" srcOrd="4" destOrd="0" presId="urn:microsoft.com/office/officeart/2005/8/layout/vList4"/>
    <dgm:cxn modelId="{8C6E32C7-8A17-4EA4-9E46-98CA851989AA}" type="presParOf" srcId="{13F6E95A-76B0-4635-B600-CA7C661FC38D}" destId="{C07A0B9C-B70C-44C4-A2B8-CE05FB3378CC}" srcOrd="0" destOrd="0" presId="urn:microsoft.com/office/officeart/2005/8/layout/vList4"/>
    <dgm:cxn modelId="{D9DC5D3F-A22D-4618-B662-16A3CB1A5AF7}" type="presParOf" srcId="{13F6E95A-76B0-4635-B600-CA7C661FC38D}" destId="{C2251446-3C57-4DA2-B26C-8565B5E4D404}" srcOrd="1" destOrd="0" presId="urn:microsoft.com/office/officeart/2005/8/layout/vList4"/>
    <dgm:cxn modelId="{E94AC2B3-B6E8-4C61-B89D-8866C0AA117A}" type="presParOf" srcId="{13F6E95A-76B0-4635-B600-CA7C661FC38D}" destId="{955F468E-64D7-4A41-B565-DB8015CDC6C1}" srcOrd="2" destOrd="0" presId="urn:microsoft.com/office/officeart/2005/8/layout/vList4"/>
    <dgm:cxn modelId="{B083FF79-1515-47DE-8FBC-68CC33212AC9}" type="presParOf" srcId="{27DB9E5E-B611-4C53-8FDE-FFC9A3035704}" destId="{81E339D8-85B8-4A6B-82ED-308E631E3913}" srcOrd="5" destOrd="0" presId="urn:microsoft.com/office/officeart/2005/8/layout/vList4"/>
    <dgm:cxn modelId="{2F3DE8CD-8DC8-4276-980F-5EC0F61E77A2}" type="presParOf" srcId="{27DB9E5E-B611-4C53-8FDE-FFC9A3035704}" destId="{94528534-771B-435C-BBD6-E31A4E33D97E}" srcOrd="6" destOrd="0" presId="urn:microsoft.com/office/officeart/2005/8/layout/vList4"/>
    <dgm:cxn modelId="{1B81B8B2-6375-42E5-A150-359B169D8238}" type="presParOf" srcId="{94528534-771B-435C-BBD6-E31A4E33D97E}" destId="{5734F75E-991B-42D3-BD72-B03B4E9E93A9}" srcOrd="0" destOrd="0" presId="urn:microsoft.com/office/officeart/2005/8/layout/vList4"/>
    <dgm:cxn modelId="{96214268-D1C6-4A0B-ACCE-C30D1133929C}" type="presParOf" srcId="{94528534-771B-435C-BBD6-E31A4E33D97E}" destId="{26CA549E-B435-4B29-92AB-566936194695}" srcOrd="1" destOrd="0" presId="urn:microsoft.com/office/officeart/2005/8/layout/vList4"/>
    <dgm:cxn modelId="{F73D09F3-C1D7-476E-B417-2CAA9B6069CE}" type="presParOf" srcId="{94528534-771B-435C-BBD6-E31A4E33D97E}" destId="{FA3CB4ED-1E2C-4386-A848-99E69004C538}" srcOrd="2" destOrd="0" presId="urn:microsoft.com/office/officeart/2005/8/layout/vList4"/>
    <dgm:cxn modelId="{7C118F48-1652-4D07-AEC7-5769C31A56CB}" type="presParOf" srcId="{27DB9E5E-B611-4C53-8FDE-FFC9A3035704}" destId="{5B6C1A6D-F075-4A11-B98E-A60A4DE6C463}" srcOrd="7" destOrd="0" presId="urn:microsoft.com/office/officeart/2005/8/layout/vList4"/>
    <dgm:cxn modelId="{3B1D4DFD-E966-48CC-858D-79070C3947ED}" type="presParOf" srcId="{27DB9E5E-B611-4C53-8FDE-FFC9A3035704}" destId="{99151677-DFC3-42BE-9F4E-7E34C53D3AD7}" srcOrd="8" destOrd="0" presId="urn:microsoft.com/office/officeart/2005/8/layout/vList4"/>
    <dgm:cxn modelId="{7D67C8E6-DB1C-498D-8915-D9883A1340C5}" type="presParOf" srcId="{99151677-DFC3-42BE-9F4E-7E34C53D3AD7}" destId="{B15C4B12-B4F8-440B-9348-13FC756AF867}" srcOrd="0" destOrd="0" presId="urn:microsoft.com/office/officeart/2005/8/layout/vList4"/>
    <dgm:cxn modelId="{39E3E31D-AB0D-46C9-AD34-DD167D8A72CF}" type="presParOf" srcId="{99151677-DFC3-42BE-9F4E-7E34C53D3AD7}" destId="{C23B9005-5929-496F-9B12-12BF0587B38B}" srcOrd="1" destOrd="0" presId="urn:microsoft.com/office/officeart/2005/8/layout/vList4"/>
    <dgm:cxn modelId="{97CEE938-6AB1-4D83-8FCA-1BA522E9C5A2}" type="presParOf" srcId="{99151677-DFC3-42BE-9F4E-7E34C53D3AD7}" destId="{A3245392-A517-4D8B-A568-C1ECFC161C18}" srcOrd="2" destOrd="0" presId="urn:microsoft.com/office/officeart/2005/8/layout/vList4"/>
    <dgm:cxn modelId="{AE33E143-5AAA-40B5-A213-43B6337789D7}" type="presParOf" srcId="{27DB9E5E-B611-4C53-8FDE-FFC9A3035704}" destId="{D4C9837C-4ADA-4A6B-8EE0-271782D4B60A}" srcOrd="9" destOrd="0" presId="urn:microsoft.com/office/officeart/2005/8/layout/vList4"/>
    <dgm:cxn modelId="{B832568C-CE44-43DD-B853-F141B903E25A}" type="presParOf" srcId="{27DB9E5E-B611-4C53-8FDE-FFC9A3035704}" destId="{C3383DBB-169B-4349-81FC-803868F6601D}" srcOrd="10" destOrd="0" presId="urn:microsoft.com/office/officeart/2005/8/layout/vList4"/>
    <dgm:cxn modelId="{A05CD715-C70A-4292-9B4A-CD7D0AC759E5}" type="presParOf" srcId="{C3383DBB-169B-4349-81FC-803868F6601D}" destId="{5269804A-D622-4C08-B60B-68C6CC0BA7C3}" srcOrd="0" destOrd="0" presId="urn:microsoft.com/office/officeart/2005/8/layout/vList4"/>
    <dgm:cxn modelId="{F4B222EA-4847-48F8-9594-8D84674CECA7}" type="presParOf" srcId="{C3383DBB-169B-4349-81FC-803868F6601D}" destId="{3948B61E-1C59-4ED6-A2A7-FF0580D13D63}" srcOrd="1" destOrd="0" presId="urn:microsoft.com/office/officeart/2005/8/layout/vList4"/>
    <dgm:cxn modelId="{A384206B-665A-4208-BD45-9A33F994C86B}" type="presParOf" srcId="{C3383DBB-169B-4349-81FC-803868F6601D}" destId="{AE655A1C-2A73-4968-83D3-2CE61256A583}" srcOrd="2" destOrd="0" presId="urn:microsoft.com/office/officeart/2005/8/layout/vList4"/>
    <dgm:cxn modelId="{25B5DE39-B0D5-4CA7-A7E1-3E5366A5DE1C}" type="presParOf" srcId="{27DB9E5E-B611-4C53-8FDE-FFC9A3035704}" destId="{410CB87C-F7A8-4739-AF5F-A0ED2D43123E}" srcOrd="11" destOrd="0" presId="urn:microsoft.com/office/officeart/2005/8/layout/vList4"/>
    <dgm:cxn modelId="{3328B849-E770-4EF7-935E-8C0C2C5F2254}" type="presParOf" srcId="{27DB9E5E-B611-4C53-8FDE-FFC9A3035704}" destId="{5B0DB408-0315-4D47-B64D-E4D83960E3C7}" srcOrd="12" destOrd="0" presId="urn:microsoft.com/office/officeart/2005/8/layout/vList4"/>
    <dgm:cxn modelId="{4C336E05-551D-493A-9D4A-51AE6BF145AB}" type="presParOf" srcId="{5B0DB408-0315-4D47-B64D-E4D83960E3C7}" destId="{B8413C15-D8C0-4E02-B2B1-B2E4C76E8767}" srcOrd="0" destOrd="0" presId="urn:microsoft.com/office/officeart/2005/8/layout/vList4"/>
    <dgm:cxn modelId="{ECA3FA09-E2FD-4DEA-B5ED-F204A2B10039}" type="presParOf" srcId="{5B0DB408-0315-4D47-B64D-E4D83960E3C7}" destId="{E2DED477-E8F7-4EBD-9414-393AC54D304B}" srcOrd="1" destOrd="0" presId="urn:microsoft.com/office/officeart/2005/8/layout/vList4"/>
    <dgm:cxn modelId="{1BFA70F4-A54F-4EBA-B80D-35297E034539}" type="presParOf" srcId="{5B0DB408-0315-4D47-B64D-E4D83960E3C7}" destId="{CDF24EED-1986-4B87-A565-D4B3379F9B47}" srcOrd="2" destOrd="0" presId="urn:microsoft.com/office/officeart/2005/8/layout/vList4"/>
  </dgm:cxnLst>
  <dgm:bg>
    <a:solidFill>
      <a:srgbClr val="E6F1F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61450-73B2-4D25-B55B-79F8624167C4}">
      <dsp:nvSpPr>
        <dsp:cNvPr id="0" name=""/>
        <dsp:cNvSpPr/>
      </dsp:nvSpPr>
      <dsp:spPr>
        <a:xfrm>
          <a:off x="0" y="0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Varsle pårørende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0"/>
        <a:ext cx="1282225" cy="427210"/>
      </dsp:txXfrm>
    </dsp:sp>
    <dsp:sp modelId="{6E52D5EF-663B-4F64-850D-0AE884CDE5A5}">
      <dsp:nvSpPr>
        <dsp:cNvPr id="0" name=""/>
        <dsp:cNvSpPr/>
      </dsp:nvSpPr>
      <dsp:spPr>
        <a:xfrm>
          <a:off x="42721" y="42721"/>
          <a:ext cx="331236" cy="34176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9C739-60DD-484D-8C5E-778FC03BD345}">
      <dsp:nvSpPr>
        <dsp:cNvPr id="0" name=""/>
        <dsp:cNvSpPr/>
      </dsp:nvSpPr>
      <dsp:spPr>
        <a:xfrm>
          <a:off x="0" y="469931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469931"/>
        <a:ext cx="1282225" cy="427210"/>
      </dsp:txXfrm>
    </dsp:sp>
    <dsp:sp modelId="{9F6E53B0-51FE-44FE-92DE-D5CA9B70B8DC}">
      <dsp:nvSpPr>
        <dsp:cNvPr id="0" name=""/>
        <dsp:cNvSpPr/>
      </dsp:nvSpPr>
      <dsp:spPr>
        <a:xfrm>
          <a:off x="42721" y="512652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A0B9C-B70C-44C4-A2B8-CE05FB3378CC}">
      <dsp:nvSpPr>
        <dsp:cNvPr id="0" name=""/>
        <dsp:cNvSpPr/>
      </dsp:nvSpPr>
      <dsp:spPr>
        <a:xfrm>
          <a:off x="0" y="939863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Bestill matombringing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939863"/>
        <a:ext cx="1282225" cy="427210"/>
      </dsp:txXfrm>
    </dsp:sp>
    <dsp:sp modelId="{C2251446-3C57-4DA2-B26C-8565B5E4D404}">
      <dsp:nvSpPr>
        <dsp:cNvPr id="0" name=""/>
        <dsp:cNvSpPr/>
      </dsp:nvSpPr>
      <dsp:spPr>
        <a:xfrm>
          <a:off x="42721" y="982584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4F75E-991B-42D3-BD72-B03B4E9E93A9}">
      <dsp:nvSpPr>
        <dsp:cNvPr id="0" name=""/>
        <dsp:cNvSpPr/>
      </dsp:nvSpPr>
      <dsp:spPr>
        <a:xfrm>
          <a:off x="0" y="1409794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Oppnevn primærkontakt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1409794"/>
        <a:ext cx="1282225" cy="427210"/>
      </dsp:txXfrm>
    </dsp:sp>
    <dsp:sp modelId="{26CA549E-B435-4B29-92AB-566936194695}">
      <dsp:nvSpPr>
        <dsp:cNvPr id="0" name=""/>
        <dsp:cNvSpPr/>
      </dsp:nvSpPr>
      <dsp:spPr>
        <a:xfrm>
          <a:off x="42721" y="1452515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C4B12-B4F8-440B-9348-13FC756AF867}">
      <dsp:nvSpPr>
        <dsp:cNvPr id="0" name=""/>
        <dsp:cNvSpPr/>
      </dsp:nvSpPr>
      <dsp:spPr>
        <a:xfrm>
          <a:off x="0" y="1879726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100" kern="1200" dirty="0" smtClean="0">
              <a:solidFill>
                <a:srgbClr val="579B9A"/>
              </a:solidFill>
            </a:rPr>
            <a:t>Varsle fastlege om medisiner</a:t>
          </a:r>
          <a:endParaRPr lang="nb-NO" sz="1100" kern="1200" dirty="0">
            <a:solidFill>
              <a:srgbClr val="579B9A"/>
            </a:solidFill>
          </a:endParaRPr>
        </a:p>
      </dsp:txBody>
      <dsp:txXfrm>
        <a:off x="373957" y="1879726"/>
        <a:ext cx="1282225" cy="427210"/>
      </dsp:txXfrm>
    </dsp:sp>
    <dsp:sp modelId="{C23B9005-5929-496F-9B12-12BF0587B38B}">
      <dsp:nvSpPr>
        <dsp:cNvPr id="0" name=""/>
        <dsp:cNvSpPr/>
      </dsp:nvSpPr>
      <dsp:spPr>
        <a:xfrm>
          <a:off x="42721" y="1922447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9804A-D622-4C08-B60B-68C6CC0BA7C3}">
      <dsp:nvSpPr>
        <dsp:cNvPr id="0" name=""/>
        <dsp:cNvSpPr/>
      </dsp:nvSpPr>
      <dsp:spPr>
        <a:xfrm>
          <a:off x="0" y="2349657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2349657"/>
        <a:ext cx="1282225" cy="427210"/>
      </dsp:txXfrm>
    </dsp:sp>
    <dsp:sp modelId="{3948B61E-1C59-4ED6-A2A7-FF0580D13D63}">
      <dsp:nvSpPr>
        <dsp:cNvPr id="0" name=""/>
        <dsp:cNvSpPr/>
      </dsp:nvSpPr>
      <dsp:spPr>
        <a:xfrm>
          <a:off x="42721" y="2392378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13C15-D8C0-4E02-B2B1-B2E4C76E8767}">
      <dsp:nvSpPr>
        <dsp:cNvPr id="0" name=""/>
        <dsp:cNvSpPr/>
      </dsp:nvSpPr>
      <dsp:spPr>
        <a:xfrm>
          <a:off x="0" y="2819589"/>
          <a:ext cx="1656183" cy="427210"/>
        </a:xfrm>
        <a:prstGeom prst="roundRect">
          <a:avLst>
            <a:gd name="adj" fmla="val 10000"/>
          </a:avLst>
        </a:prstGeom>
        <a:solidFill>
          <a:srgbClr val="E6F1F1"/>
        </a:solidFill>
        <a:ln w="1905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100" kern="1200" dirty="0">
            <a:solidFill>
              <a:srgbClr val="579B9A"/>
            </a:solidFill>
          </a:endParaRPr>
        </a:p>
      </dsp:txBody>
      <dsp:txXfrm>
        <a:off x="373957" y="2819589"/>
        <a:ext cx="1282225" cy="427210"/>
      </dsp:txXfrm>
    </dsp:sp>
    <dsp:sp modelId="{E2DED477-E8F7-4EBD-9414-393AC54D304B}">
      <dsp:nvSpPr>
        <dsp:cNvPr id="0" name=""/>
        <dsp:cNvSpPr/>
      </dsp:nvSpPr>
      <dsp:spPr>
        <a:xfrm>
          <a:off x="42721" y="2862310"/>
          <a:ext cx="331236" cy="341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8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2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utendørs, gress, holder, felt&#10;&#10;Automatisk generert beskrivelse">
            <a:extLst>
              <a:ext uri="{FF2B5EF4-FFF2-40B4-BE49-F238E27FC236}">
                <a16:creationId xmlns:a16="http://schemas.microsoft.com/office/drawing/2014/main" id="{81C08118-E22A-0F43-8F89-2EDAF75D4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527382" y="5517232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Tittel på innlegget ditt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503712" y="6381328"/>
            <a:ext cx="8157467" cy="360040"/>
          </a:xfrm>
        </p:spPr>
        <p:txBody>
          <a:bodyPr>
            <a:noAutofit/>
          </a:bodyPr>
          <a:lstStyle>
            <a:lvl1pPr marL="0" indent="0" algn="r">
              <a:buNone/>
              <a:defRPr sz="1400" i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Ditt navn/tittel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3503712" y="5983360"/>
            <a:ext cx="8161239" cy="39796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Anledning/møte/forsamling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527382" y="6381328"/>
            <a:ext cx="2976033" cy="360040"/>
          </a:xfrm>
        </p:spPr>
        <p:txBody>
          <a:bodyPr>
            <a:normAutofit/>
          </a:bodyPr>
          <a:lstStyle>
            <a:lvl1pPr marL="0" indent="0">
              <a:buNone/>
              <a:defRPr sz="14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68CC55B-AAE8-3D49-8C20-24A9BDEDAFD1}"/>
              </a:ext>
            </a:extLst>
          </p:cNvPr>
          <p:cNvCxnSpPr>
            <a:cxnSpLocks/>
          </p:cNvCxnSpPr>
          <p:nvPr userDrawn="1"/>
        </p:nvCxnSpPr>
        <p:spPr>
          <a:xfrm>
            <a:off x="609600" y="6381328"/>
            <a:ext cx="1095900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e 17" descr="Et bilde som inneholder tegning&#10;&#10;Automatisk generert beskrivelse">
            <a:extLst>
              <a:ext uri="{FF2B5EF4-FFF2-40B4-BE49-F238E27FC236}">
                <a16:creationId xmlns:a16="http://schemas.microsoft.com/office/drawing/2014/main" id="{F83DED54-9C4E-4C47-AD1B-2C9FCA0B0E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898340"/>
            <a:ext cx="4452183" cy="28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90020361-9647-5A4A-B3A2-0596BFFA15A8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1E6367BE-4F55-8C4D-BC31-4AB1CDB9F9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06878143-A373-F64B-9C8D-7FFD5385D2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e 6">
            <a:extLst>
              <a:ext uri="{FF2B5EF4-FFF2-40B4-BE49-F238E27FC236}">
                <a16:creationId xmlns:a16="http://schemas.microsoft.com/office/drawing/2014/main" id="{5A427C97-2858-ED42-AAC8-EB775967F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5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1475401-9B2B-6741-9EB5-6FF50F480D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8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6" name="Bilde 15" descr="Et bilde som inneholder tegning&#10;&#10;Automatisk generert beskrivelse">
            <a:extLst>
              <a:ext uri="{FF2B5EF4-FFF2-40B4-BE49-F238E27FC236}">
                <a16:creationId xmlns:a16="http://schemas.microsoft.com/office/drawing/2014/main" id="{AB5F8AB4-B121-9B4C-ACC9-4C542D1EDAAF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4"/>
            <a:ext cx="1123529" cy="1123529"/>
          </a:xfrm>
          <a:prstGeom prst="rect">
            <a:avLst/>
          </a:prstGeom>
        </p:spPr>
      </p:pic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74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6998568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1C81D36-DB78-7C44-92D7-21D5DB3EA9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1600202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5735960" y="1594721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36C49663-31F0-1E41-BA66-5DFBC43E5824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5F7B00AC-EBD2-B946-AE6D-F7A4A7E58E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DB0D8F69-85E8-BD4D-9E41-14708D5F6F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e 9">
            <a:extLst>
              <a:ext uri="{FF2B5EF4-FFF2-40B4-BE49-F238E27FC236}">
                <a16:creationId xmlns:a16="http://schemas.microsoft.com/office/drawing/2014/main" id="{D6B0F86D-32E4-3644-899F-92144D0737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9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5774432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cxnSp>
        <p:nvCxnSpPr>
          <p:cNvPr id="24" name="Rett linje 23">
            <a:extLst>
              <a:ext uri="{FF2B5EF4-FFF2-40B4-BE49-F238E27FC236}">
                <a16:creationId xmlns:a16="http://schemas.microsoft.com/office/drawing/2014/main" id="{641F0267-C689-AB47-91FE-FD5B7991F84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tel 1">
            <a:extLst>
              <a:ext uri="{FF2B5EF4-FFF2-40B4-BE49-F238E27FC236}">
                <a16:creationId xmlns:a16="http://schemas.microsoft.com/office/drawing/2014/main" id="{201C9237-602D-6042-9C70-BF7E697C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176F00B-7CEF-7F49-ADBA-7B9D140B88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2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69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anvis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ett avrundet hjørne 5">
            <a:extLst>
              <a:ext uri="{FF2B5EF4-FFF2-40B4-BE49-F238E27FC236}">
                <a16:creationId xmlns:a16="http://schemas.microsoft.com/office/drawing/2014/main" id="{324AD704-F6EC-0142-A315-6773E124E4BD}"/>
              </a:ext>
            </a:extLst>
          </p:cNvPr>
          <p:cNvSpPr/>
          <p:nvPr userDrawn="1"/>
        </p:nvSpPr>
        <p:spPr>
          <a:xfrm rot="5400000">
            <a:off x="3091028" y="-1284519"/>
            <a:ext cx="4988354" cy="9950898"/>
          </a:xfrm>
          <a:prstGeom prst="round1Rect">
            <a:avLst/>
          </a:prstGeom>
          <a:solidFill>
            <a:srgbClr val="ED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ED7004"/>
              </a:highlight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127448" y="2132856"/>
            <a:ext cx="5568619" cy="318547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Temaskifter – sett inn tekst</a:t>
            </a:r>
          </a:p>
        </p:txBody>
      </p:sp>
    </p:spTree>
    <p:extLst>
      <p:ext uri="{BB962C8B-B14F-4D97-AF65-F5344CB8AC3E}">
        <p14:creationId xmlns:p14="http://schemas.microsoft.com/office/powerpoint/2010/main" val="33745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9" r:id="rId3"/>
    <p:sldLayoutId id="2147483660" r:id="rId4"/>
    <p:sldLayoutId id="2147483654" r:id="rId5"/>
    <p:sldLayoutId id="2147483652" r:id="rId6"/>
    <p:sldLayoutId id="2147483667" r:id="rId7"/>
    <p:sldLayoutId id="2147483655" r:id="rId8"/>
    <p:sldLayoutId id="2147483656" r:id="rId9"/>
    <p:sldLayoutId id="2147483657" r:id="rId10"/>
    <p:sldLayoutId id="2147483662" r:id="rId11"/>
    <p:sldLayoutId id="2147483666" r:id="rId12"/>
    <p:sldLayoutId id="2147483658" r:id="rId13"/>
    <p:sldLayoutId id="214748366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11" Type="http://schemas.microsoft.com/office/2007/relationships/hdphoto" Target="../media/hdphoto1.wdp"/><Relationship Id="rId5" Type="http://schemas.microsoft.com/office/2007/relationships/hdphoto" Target="../media/hdphoto4.wdp"/><Relationship Id="rId10" Type="http://schemas.openxmlformats.org/officeDocument/2006/relationships/image" Target="../media/image19.png"/><Relationship Id="rId4" Type="http://schemas.openxmlformats.org/officeDocument/2006/relationships/image" Target="../media/image23.png"/><Relationship Id="rId9" Type="http://schemas.microsoft.com/office/2007/relationships/hdphoto" Target="../media/hdphoto6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1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microsoft.com/office/2007/relationships/hdphoto" Target="../media/hdphoto5.wdp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357B6E-FC74-5749-86A5-4384C83C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20888"/>
            <a:ext cx="12192000" cy="1008112"/>
          </a:xfrm>
        </p:spPr>
        <p:txBody>
          <a:bodyPr/>
          <a:lstStyle/>
          <a:p>
            <a:r>
              <a:rPr lang="nb-NO" dirty="0"/>
              <a:t>Samhandling gjennom </a:t>
            </a:r>
            <a:br>
              <a:rPr lang="nb-NO" dirty="0"/>
            </a:br>
            <a:r>
              <a:rPr lang="nb-NO" dirty="0"/>
              <a:t>Helseplattformen</a:t>
            </a:r>
          </a:p>
        </p:txBody>
      </p:sp>
    </p:spTree>
    <p:extLst>
      <p:ext uri="{BB962C8B-B14F-4D97-AF65-F5344CB8AC3E}">
        <p14:creationId xmlns:p14="http://schemas.microsoft.com/office/powerpoint/2010/main" val="32849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kstSylinder 5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Sikker </a:t>
            </a:r>
            <a:r>
              <a:rPr lang="nb-NO" sz="2400" dirty="0" err="1" smtClean="0">
                <a:solidFill>
                  <a:schemeClr val="tx1"/>
                </a:solidFill>
              </a:rPr>
              <a:t>chat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9315" y="2833823"/>
            <a:ext cx="5731160" cy="1464231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err="1"/>
              <a:t>Chatfunksjonen</a:t>
            </a:r>
            <a:r>
              <a:rPr lang="nb-NO" sz="2000" dirty="0"/>
              <a:t> i Helseplattformen er «sikker» og ligger lett tilgjengelig </a:t>
            </a:r>
            <a:r>
              <a:rPr lang="nb-NO" sz="2000" dirty="0" smtClean="0"/>
              <a:t>øverst på </a:t>
            </a:r>
            <a:r>
              <a:rPr lang="nb-NO" sz="2000" dirty="0"/>
              <a:t>skjermbildet </a:t>
            </a:r>
            <a:endParaRPr lang="nb-NO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err="1" smtClean="0"/>
              <a:t>Chatfunksjonen</a:t>
            </a:r>
            <a:r>
              <a:rPr lang="nb-NO" sz="2000" dirty="0" smtClean="0"/>
              <a:t> er også tilgjengelig på den mobile applikasjonen Rover</a:t>
            </a:r>
            <a:endParaRPr lang="nb-NO" sz="2000" dirty="0"/>
          </a:p>
        </p:txBody>
      </p:sp>
      <p:grpSp>
        <p:nvGrpSpPr>
          <p:cNvPr id="4" name="Gruppe 3"/>
          <p:cNvGrpSpPr/>
          <p:nvPr/>
        </p:nvGrpSpPr>
        <p:grpSpPr>
          <a:xfrm>
            <a:off x="6672064" y="2507065"/>
            <a:ext cx="4908825" cy="2117745"/>
            <a:chOff x="6584091" y="2485398"/>
            <a:chExt cx="4056880" cy="1591094"/>
          </a:xfrm>
        </p:grpSpPr>
        <p:pic>
          <p:nvPicPr>
            <p:cNvPr id="30" name="Bilde 29">
              <a:extLst>
                <a:ext uri="{FF2B5EF4-FFF2-40B4-BE49-F238E27FC236}">
                  <a16:creationId xmlns:a16="http://schemas.microsoft.com/office/drawing/2014/main" id="{4C1639DE-E2FE-BE4F-87F7-2BDF114675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r:link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966"/>
            <a:stretch/>
          </p:blipFill>
          <p:spPr>
            <a:xfrm>
              <a:off x="6584091" y="2485398"/>
              <a:ext cx="4056880" cy="1015610"/>
            </a:xfrm>
            <a:prstGeom prst="rect">
              <a:avLst/>
            </a:prstGeom>
            <a:ln>
              <a:noFill/>
            </a:ln>
          </p:spPr>
        </p:pic>
        <p:sp>
          <p:nvSpPr>
            <p:cNvPr id="2" name="Rektangel 1"/>
            <p:cNvSpPr/>
            <p:nvPr/>
          </p:nvSpPr>
          <p:spPr>
            <a:xfrm>
              <a:off x="7176120" y="2869870"/>
              <a:ext cx="432048" cy="423581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21" name="Picture 8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3785" y="2869622"/>
              <a:ext cx="319681" cy="319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Bildeforklaring formet som en ellipse 2"/>
            <p:cNvSpPr/>
            <p:nvPr/>
          </p:nvSpPr>
          <p:spPr>
            <a:xfrm>
              <a:off x="7382228" y="2869622"/>
              <a:ext cx="227145" cy="137715"/>
            </a:xfrm>
            <a:prstGeom prst="wedgeEllipseCallout">
              <a:avLst>
                <a:gd name="adj1" fmla="val -50881"/>
                <a:gd name="adj2" fmla="val 49571"/>
              </a:avLst>
            </a:prstGeom>
            <a:solidFill>
              <a:srgbClr val="CBE2E2"/>
            </a:solidFill>
            <a:ln w="3175">
              <a:solidFill>
                <a:srgbClr val="283D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" name="Knip og avrund ett hjørne i rektangel 25"/>
            <p:cNvSpPr/>
            <p:nvPr/>
          </p:nvSpPr>
          <p:spPr>
            <a:xfrm rot="10800000">
              <a:off x="6754134" y="3240105"/>
              <a:ext cx="3734354" cy="626086"/>
            </a:xfrm>
            <a:prstGeom prst="snipRoundRect">
              <a:avLst>
                <a:gd name="adj1" fmla="val 16667"/>
                <a:gd name="adj2" fmla="val 0"/>
              </a:avLst>
            </a:prstGeom>
            <a:solidFill>
              <a:srgbClr val="E6F1F1"/>
            </a:solidFill>
            <a:ln>
              <a:solidFill>
                <a:srgbClr val="E6F1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/>
            <p:cNvSpPr txBox="1"/>
            <p:nvPr/>
          </p:nvSpPr>
          <p:spPr>
            <a:xfrm>
              <a:off x="6846808" y="3212976"/>
              <a:ext cx="617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Chat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6754134" y="3861048"/>
              <a:ext cx="155065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i="1" dirty="0" smtClean="0">
                  <a:solidFill>
                    <a:srgbClr val="579B9A"/>
                  </a:solidFill>
                </a:rPr>
                <a:t>Illustrasjon, ikke skjermdump</a:t>
              </a:r>
              <a:endParaRPr lang="nb-NO" sz="800" i="1" dirty="0">
                <a:solidFill>
                  <a:srgbClr val="579B9A"/>
                </a:solidFill>
              </a:endParaRPr>
            </a:p>
          </p:txBody>
        </p:sp>
      </p:grpSp>
      <p:sp>
        <p:nvSpPr>
          <p:cNvPr id="5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59" name="Gruppe 5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61" name="TekstSylinder 6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27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9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767408" y="1629771"/>
            <a:ext cx="2304256" cy="510778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Forløpsoppgaver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959437"/>
            <a:ext cx="10225136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dirty="0" smtClean="0"/>
              <a:t>Dersom </a:t>
            </a:r>
            <a:r>
              <a:rPr lang="nb-NO" sz="2000" dirty="0"/>
              <a:t>du for eksempel har gjort en oppgave du ønsker at andre skal følge opp, kan oppgaven videresendes som en </a:t>
            </a:r>
            <a:r>
              <a:rPr lang="nb-NO" sz="2000" dirty="0" smtClean="0"/>
              <a:t>forløpsoppgave</a:t>
            </a:r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Oppgaven </a:t>
            </a:r>
            <a:r>
              <a:rPr lang="nb-NO" sz="2000" dirty="0"/>
              <a:t>sendes da til en person eller gruppe som skal </a:t>
            </a:r>
            <a:r>
              <a:rPr lang="nb-NO" sz="2000" dirty="0" smtClean="0"/>
              <a:t>ta saken og følge </a:t>
            </a:r>
            <a:r>
              <a:rPr lang="nb-NO" sz="2000" dirty="0"/>
              <a:t>opp videre </a:t>
            </a: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Denne </a:t>
            </a:r>
            <a:r>
              <a:rPr lang="nb-NO" sz="2000" dirty="0"/>
              <a:t>funksjonalitet er </a:t>
            </a:r>
            <a:r>
              <a:rPr lang="nb-NO" sz="2000" dirty="0" smtClean="0"/>
              <a:t>tilgjengelig for de fleste tjenestene i kommunen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Forløpsoppgaver er foreløpig tilgjengelig kun for et utvalg forløp som krysser primær- og spesialisthelsetjenesten.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dirty="0" smtClean="0"/>
              <a:t>Foreløpig mest aktuelt for </a:t>
            </a:r>
            <a:r>
              <a:rPr lang="nb-NO" dirty="0" err="1" smtClean="0"/>
              <a:t>habilitering</a:t>
            </a:r>
            <a:r>
              <a:rPr lang="nb-NO" dirty="0" smtClean="0"/>
              <a:t>, rehabilitering, psykiatri og rus </a:t>
            </a:r>
            <a:endParaRPr lang="nb-NO" dirty="0"/>
          </a:p>
        </p:txBody>
      </p:sp>
      <p:sp>
        <p:nvSpPr>
          <p:cNvPr id="30" name="Plassholder for innhold 2"/>
          <p:cNvSpPr txBox="1">
            <a:spLocks/>
          </p:cNvSpPr>
          <p:nvPr/>
        </p:nvSpPr>
        <p:spPr>
          <a:xfrm>
            <a:off x="1449347" y="565721"/>
            <a:ext cx="3312368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mtClean="0"/>
              <a:t>Kommunikasjonsverktøy</a:t>
            </a:r>
            <a:endParaRPr lang="nb-NO" dirty="0"/>
          </a:p>
        </p:txBody>
      </p:sp>
      <p:grpSp>
        <p:nvGrpSpPr>
          <p:cNvPr id="31" name="Gruppe 30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1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767408" y="1629771"/>
            <a:ext cx="2304256" cy="510778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Forløpsoppgaver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80928"/>
            <a:ext cx="7920880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Man kan sette opp </a:t>
            </a:r>
            <a:r>
              <a:rPr lang="nb-NO" sz="2000" b="1" dirty="0" smtClean="0"/>
              <a:t>sjekklister</a:t>
            </a:r>
            <a:r>
              <a:rPr lang="nb-NO" sz="2000" dirty="0" smtClean="0"/>
              <a:t> for oppgaver som må gjøres, tilegne noen en oppgave og sette en frist. Fristen kan endres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Oppgavene i sjekklisten kan slettes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Man kan legge til utfyllende kommentarer fortløpende i sjekklisten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Som del av en forløpsoppgave kan man sette opp definerte </a:t>
            </a:r>
            <a:r>
              <a:rPr lang="nb-NO" sz="2000" b="1" dirty="0" smtClean="0"/>
              <a:t>mål</a:t>
            </a:r>
            <a:r>
              <a:rPr lang="nb-NO" sz="2000" dirty="0" smtClean="0"/>
              <a:t> for gjennomføring av handlinger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Mål kan fremstilles i en rapport</a:t>
            </a:r>
            <a:endParaRPr lang="nb-NO" sz="2000" dirty="0"/>
          </a:p>
        </p:txBody>
      </p:sp>
      <p:sp>
        <p:nvSpPr>
          <p:cNvPr id="30" name="Plassholder for innhold 2"/>
          <p:cNvSpPr txBox="1">
            <a:spLocks/>
          </p:cNvSpPr>
          <p:nvPr/>
        </p:nvSpPr>
        <p:spPr>
          <a:xfrm>
            <a:off x="1449347" y="565721"/>
            <a:ext cx="3312368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mtClean="0"/>
              <a:t>Kommunikasjonsverktøy</a:t>
            </a:r>
            <a:endParaRPr lang="nb-NO" dirty="0"/>
          </a:p>
        </p:txBody>
      </p:sp>
      <p:grpSp>
        <p:nvGrpSpPr>
          <p:cNvPr id="31" name="Gruppe 30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e 9"/>
          <p:cNvGrpSpPr/>
          <p:nvPr/>
        </p:nvGrpSpPr>
        <p:grpSpPr>
          <a:xfrm>
            <a:off x="9120336" y="2924944"/>
            <a:ext cx="1656183" cy="3252517"/>
            <a:chOff x="8688288" y="1885160"/>
            <a:chExt cx="1656183" cy="3252517"/>
          </a:xfrm>
        </p:grpSpPr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4092385351"/>
                </p:ext>
              </p:extLst>
            </p:nvPr>
          </p:nvGraphicFramePr>
          <p:xfrm>
            <a:off x="8688288" y="1885160"/>
            <a:ext cx="1656183" cy="325251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Rektangel 2"/>
            <p:cNvSpPr/>
            <p:nvPr/>
          </p:nvSpPr>
          <p:spPr>
            <a:xfrm>
              <a:off x="8781054" y="1983271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8781054" y="2457654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Rektangel 11"/>
            <p:cNvSpPr/>
            <p:nvPr/>
          </p:nvSpPr>
          <p:spPr>
            <a:xfrm>
              <a:off x="8781054" y="2919375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Rektangel 12"/>
            <p:cNvSpPr/>
            <p:nvPr/>
          </p:nvSpPr>
          <p:spPr>
            <a:xfrm>
              <a:off x="8781054" y="3393758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8781054" y="3859674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8781054" y="4338329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Rektangel 15"/>
            <p:cNvSpPr/>
            <p:nvPr/>
          </p:nvSpPr>
          <p:spPr>
            <a:xfrm>
              <a:off x="8781054" y="4795778"/>
              <a:ext cx="238043" cy="242799"/>
            </a:xfrm>
            <a:prstGeom prst="rect">
              <a:avLst/>
            </a:prstGeom>
            <a:solidFill>
              <a:srgbClr val="C2CD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Frihåndsform 8"/>
            <p:cNvSpPr/>
            <p:nvPr/>
          </p:nvSpPr>
          <p:spPr>
            <a:xfrm>
              <a:off x="8794164" y="2052988"/>
              <a:ext cx="203556" cy="122203"/>
            </a:xfrm>
            <a:custGeom>
              <a:avLst/>
              <a:gdLst>
                <a:gd name="connsiteX0" fmla="*/ 0 w 270933"/>
                <a:gd name="connsiteY0" fmla="*/ 169334 h 238138"/>
                <a:gd name="connsiteX1" fmla="*/ 25400 w 270933"/>
                <a:gd name="connsiteY1" fmla="*/ 211667 h 238138"/>
                <a:gd name="connsiteX2" fmla="*/ 33866 w 270933"/>
                <a:gd name="connsiteY2" fmla="*/ 237067 h 238138"/>
                <a:gd name="connsiteX3" fmla="*/ 67733 w 270933"/>
                <a:gd name="connsiteY3" fmla="*/ 228600 h 238138"/>
                <a:gd name="connsiteX4" fmla="*/ 101600 w 270933"/>
                <a:gd name="connsiteY4" fmla="*/ 186267 h 238138"/>
                <a:gd name="connsiteX5" fmla="*/ 118533 w 270933"/>
                <a:gd name="connsiteY5" fmla="*/ 160867 h 238138"/>
                <a:gd name="connsiteX6" fmla="*/ 143933 w 270933"/>
                <a:gd name="connsiteY6" fmla="*/ 135467 h 238138"/>
                <a:gd name="connsiteX7" fmla="*/ 152400 w 270933"/>
                <a:gd name="connsiteY7" fmla="*/ 110067 h 238138"/>
                <a:gd name="connsiteX8" fmla="*/ 194733 w 270933"/>
                <a:gd name="connsiteY8" fmla="*/ 59267 h 238138"/>
                <a:gd name="connsiteX9" fmla="*/ 228600 w 270933"/>
                <a:gd name="connsiteY9" fmla="*/ 33867 h 238138"/>
                <a:gd name="connsiteX10" fmla="*/ 254000 w 270933"/>
                <a:gd name="connsiteY10" fmla="*/ 16934 h 238138"/>
                <a:gd name="connsiteX11" fmla="*/ 270933 w 270933"/>
                <a:gd name="connsiteY11" fmla="*/ 0 h 2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0933" h="238138">
                  <a:moveTo>
                    <a:pt x="0" y="169334"/>
                  </a:moveTo>
                  <a:cubicBezTo>
                    <a:pt x="8467" y="183445"/>
                    <a:pt x="18041" y="196948"/>
                    <a:pt x="25400" y="211667"/>
                  </a:cubicBezTo>
                  <a:cubicBezTo>
                    <a:pt x="29391" y="219649"/>
                    <a:pt x="25580" y="233753"/>
                    <a:pt x="33866" y="237067"/>
                  </a:cubicBezTo>
                  <a:cubicBezTo>
                    <a:pt x="44670" y="241389"/>
                    <a:pt x="56444" y="231422"/>
                    <a:pt x="67733" y="228600"/>
                  </a:cubicBezTo>
                  <a:cubicBezTo>
                    <a:pt x="79022" y="214489"/>
                    <a:pt x="90757" y="200724"/>
                    <a:pt x="101600" y="186267"/>
                  </a:cubicBezTo>
                  <a:cubicBezTo>
                    <a:pt x="107705" y="178127"/>
                    <a:pt x="112019" y="168684"/>
                    <a:pt x="118533" y="160867"/>
                  </a:cubicBezTo>
                  <a:cubicBezTo>
                    <a:pt x="126198" y="151669"/>
                    <a:pt x="135466" y="143934"/>
                    <a:pt x="143933" y="135467"/>
                  </a:cubicBezTo>
                  <a:cubicBezTo>
                    <a:pt x="146755" y="127000"/>
                    <a:pt x="148409" y="118049"/>
                    <a:pt x="152400" y="110067"/>
                  </a:cubicBezTo>
                  <a:cubicBezTo>
                    <a:pt x="162199" y="90469"/>
                    <a:pt x="178348" y="73311"/>
                    <a:pt x="194733" y="59267"/>
                  </a:cubicBezTo>
                  <a:cubicBezTo>
                    <a:pt x="205447" y="50084"/>
                    <a:pt x="217117" y="42069"/>
                    <a:pt x="228600" y="33867"/>
                  </a:cubicBezTo>
                  <a:cubicBezTo>
                    <a:pt x="236880" y="27953"/>
                    <a:pt x="246054" y="23291"/>
                    <a:pt x="254000" y="16934"/>
                  </a:cubicBezTo>
                  <a:cubicBezTo>
                    <a:pt x="260233" y="11947"/>
                    <a:pt x="270933" y="0"/>
                    <a:pt x="270933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" name="Frihåndsform 22"/>
            <p:cNvSpPr/>
            <p:nvPr/>
          </p:nvSpPr>
          <p:spPr>
            <a:xfrm>
              <a:off x="8794164" y="3450316"/>
              <a:ext cx="203556" cy="122203"/>
            </a:xfrm>
            <a:custGeom>
              <a:avLst/>
              <a:gdLst>
                <a:gd name="connsiteX0" fmla="*/ 0 w 270933"/>
                <a:gd name="connsiteY0" fmla="*/ 169334 h 238138"/>
                <a:gd name="connsiteX1" fmla="*/ 25400 w 270933"/>
                <a:gd name="connsiteY1" fmla="*/ 211667 h 238138"/>
                <a:gd name="connsiteX2" fmla="*/ 33866 w 270933"/>
                <a:gd name="connsiteY2" fmla="*/ 237067 h 238138"/>
                <a:gd name="connsiteX3" fmla="*/ 67733 w 270933"/>
                <a:gd name="connsiteY3" fmla="*/ 228600 h 238138"/>
                <a:gd name="connsiteX4" fmla="*/ 101600 w 270933"/>
                <a:gd name="connsiteY4" fmla="*/ 186267 h 238138"/>
                <a:gd name="connsiteX5" fmla="*/ 118533 w 270933"/>
                <a:gd name="connsiteY5" fmla="*/ 160867 h 238138"/>
                <a:gd name="connsiteX6" fmla="*/ 143933 w 270933"/>
                <a:gd name="connsiteY6" fmla="*/ 135467 h 238138"/>
                <a:gd name="connsiteX7" fmla="*/ 152400 w 270933"/>
                <a:gd name="connsiteY7" fmla="*/ 110067 h 238138"/>
                <a:gd name="connsiteX8" fmla="*/ 194733 w 270933"/>
                <a:gd name="connsiteY8" fmla="*/ 59267 h 238138"/>
                <a:gd name="connsiteX9" fmla="*/ 228600 w 270933"/>
                <a:gd name="connsiteY9" fmla="*/ 33867 h 238138"/>
                <a:gd name="connsiteX10" fmla="*/ 254000 w 270933"/>
                <a:gd name="connsiteY10" fmla="*/ 16934 h 238138"/>
                <a:gd name="connsiteX11" fmla="*/ 270933 w 270933"/>
                <a:gd name="connsiteY11" fmla="*/ 0 h 2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0933" h="238138">
                  <a:moveTo>
                    <a:pt x="0" y="169334"/>
                  </a:moveTo>
                  <a:cubicBezTo>
                    <a:pt x="8467" y="183445"/>
                    <a:pt x="18041" y="196948"/>
                    <a:pt x="25400" y="211667"/>
                  </a:cubicBezTo>
                  <a:cubicBezTo>
                    <a:pt x="29391" y="219649"/>
                    <a:pt x="25580" y="233753"/>
                    <a:pt x="33866" y="237067"/>
                  </a:cubicBezTo>
                  <a:cubicBezTo>
                    <a:pt x="44670" y="241389"/>
                    <a:pt x="56444" y="231422"/>
                    <a:pt x="67733" y="228600"/>
                  </a:cubicBezTo>
                  <a:cubicBezTo>
                    <a:pt x="79022" y="214489"/>
                    <a:pt x="90757" y="200724"/>
                    <a:pt x="101600" y="186267"/>
                  </a:cubicBezTo>
                  <a:cubicBezTo>
                    <a:pt x="107705" y="178127"/>
                    <a:pt x="112019" y="168684"/>
                    <a:pt x="118533" y="160867"/>
                  </a:cubicBezTo>
                  <a:cubicBezTo>
                    <a:pt x="126198" y="151669"/>
                    <a:pt x="135466" y="143934"/>
                    <a:pt x="143933" y="135467"/>
                  </a:cubicBezTo>
                  <a:cubicBezTo>
                    <a:pt x="146755" y="127000"/>
                    <a:pt x="148409" y="118049"/>
                    <a:pt x="152400" y="110067"/>
                  </a:cubicBezTo>
                  <a:cubicBezTo>
                    <a:pt x="162199" y="90469"/>
                    <a:pt x="178348" y="73311"/>
                    <a:pt x="194733" y="59267"/>
                  </a:cubicBezTo>
                  <a:cubicBezTo>
                    <a:pt x="205447" y="50084"/>
                    <a:pt x="217117" y="42069"/>
                    <a:pt x="228600" y="33867"/>
                  </a:cubicBezTo>
                  <a:cubicBezTo>
                    <a:pt x="236880" y="27953"/>
                    <a:pt x="246054" y="23291"/>
                    <a:pt x="254000" y="16934"/>
                  </a:cubicBezTo>
                  <a:cubicBezTo>
                    <a:pt x="260233" y="11947"/>
                    <a:pt x="270933" y="0"/>
                    <a:pt x="270933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2919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Sylinder 37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767408" y="1629771"/>
            <a:ext cx="178080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E-meldinger</a:t>
            </a:r>
            <a:endParaRPr lang="nb-NO" sz="2400" dirty="0">
              <a:solidFill>
                <a:schemeClr val="tx1"/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95900"/>
            <a:ext cx="8208912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Helseplattformen kommer med funksjonalitet som omfatter det som i dag dekkes av e-meldinger / </a:t>
            </a:r>
            <a:r>
              <a:rPr lang="nb-NO" sz="2000" dirty="0" err="1" smtClean="0"/>
              <a:t>eLink</a:t>
            </a:r>
            <a:endParaRPr lang="nb-NO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Det </a:t>
            </a:r>
            <a:r>
              <a:rPr lang="nb-NO" sz="2000" dirty="0"/>
              <a:t>er et førende prinsipp at sluttbruker ikke må tenke på om mottaker er innenfor eller utenfor </a:t>
            </a:r>
            <a:r>
              <a:rPr lang="nb-NO" sz="2000" dirty="0" smtClean="0"/>
              <a:t>Helseplattformen</a:t>
            </a:r>
            <a:endParaRPr lang="nb-NO" sz="2000" dirty="0"/>
          </a:p>
        </p:txBody>
      </p:sp>
      <p:grpSp>
        <p:nvGrpSpPr>
          <p:cNvPr id="4" name="Gruppe 3"/>
          <p:cNvGrpSpPr/>
          <p:nvPr/>
        </p:nvGrpSpPr>
        <p:grpSpPr>
          <a:xfrm>
            <a:off x="602186" y="5320085"/>
            <a:ext cx="9752488" cy="1082449"/>
            <a:chOff x="602186" y="5320085"/>
            <a:chExt cx="9752488" cy="1082449"/>
          </a:xfrm>
        </p:grpSpPr>
        <p:grpSp>
          <p:nvGrpSpPr>
            <p:cNvPr id="7" name="Gruppe 6"/>
            <p:cNvGrpSpPr/>
            <p:nvPr/>
          </p:nvGrpSpPr>
          <p:grpSpPr>
            <a:xfrm>
              <a:off x="8400256" y="5328047"/>
              <a:ext cx="1954418" cy="1065776"/>
              <a:chOff x="9618461" y="4955512"/>
              <a:chExt cx="1954418" cy="1065776"/>
            </a:xfrm>
            <a:noFill/>
          </p:grpSpPr>
          <p:grpSp>
            <p:nvGrpSpPr>
              <p:cNvPr id="64" name="Gruppe 63"/>
              <p:cNvGrpSpPr/>
              <p:nvPr/>
            </p:nvGrpSpPr>
            <p:grpSpPr>
              <a:xfrm>
                <a:off x="9618461" y="4955512"/>
                <a:ext cx="1954418" cy="1065776"/>
                <a:chOff x="2379521" y="2857676"/>
                <a:chExt cx="1954418" cy="1065776"/>
              </a:xfrm>
              <a:grpFill/>
            </p:grpSpPr>
            <p:sp>
              <p:nvSpPr>
                <p:cNvPr id="66" name="Avrundet rektangel 65"/>
                <p:cNvSpPr/>
                <p:nvPr/>
              </p:nvSpPr>
              <p:spPr>
                <a:xfrm>
                  <a:off x="2385451" y="2857676"/>
                  <a:ext cx="1948487" cy="1043302"/>
                </a:xfrm>
                <a:prstGeom prst="roundRect">
                  <a:avLst/>
                </a:prstGeom>
                <a:grpFill/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/>
                </a:p>
              </p:txBody>
            </p:sp>
            <p:sp>
              <p:nvSpPr>
                <p:cNvPr id="67" name="TekstSylinder 66"/>
                <p:cNvSpPr txBox="1"/>
                <p:nvPr/>
              </p:nvSpPr>
              <p:spPr>
                <a:xfrm>
                  <a:off x="2379521" y="3092455"/>
                  <a:ext cx="1954418" cy="83099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1600" dirty="0" smtClean="0"/>
                    <a:t>Flyt av pasient-opplysninger mellom kommune og fastlege</a:t>
                  </a:r>
                  <a:endParaRPr lang="nb-NO" sz="1600" dirty="0"/>
                </a:p>
              </p:txBody>
            </p:sp>
          </p:grpSp>
          <p:pic>
            <p:nvPicPr>
              <p:cNvPr id="59" name="Picture 2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50" b="100000" l="0" r="100000">
                            <a14:foregroundMark x1="42500" y1="10750" x2="58500" y2="44000"/>
                            <a14:foregroundMark x1="62250" y1="12250" x2="40000" y2="317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80681" y="5138922"/>
                <a:ext cx="319681" cy="319681"/>
              </a:xfrm>
              <a:prstGeom prst="rect">
                <a:avLst/>
              </a:prstGeom>
              <a:grpFill/>
              <a:extLst/>
            </p:spPr>
          </p:pic>
        </p:grpSp>
        <p:grpSp>
          <p:nvGrpSpPr>
            <p:cNvPr id="6" name="Gruppe 5"/>
            <p:cNvGrpSpPr/>
            <p:nvPr/>
          </p:nvGrpSpPr>
          <p:grpSpPr>
            <a:xfrm>
              <a:off x="6484005" y="5328047"/>
              <a:ext cx="1683566" cy="1074487"/>
              <a:chOff x="7024122" y="4955512"/>
              <a:chExt cx="1683566" cy="1074487"/>
            </a:xfrm>
            <a:noFill/>
          </p:grpSpPr>
          <p:sp>
            <p:nvSpPr>
              <p:cNvPr id="70" name="Avrundet rektangel 69"/>
              <p:cNvSpPr/>
              <p:nvPr/>
            </p:nvSpPr>
            <p:spPr>
              <a:xfrm>
                <a:off x="7024122" y="4955512"/>
                <a:ext cx="1683566" cy="1065776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71" name="TekstSylinder 70"/>
              <p:cNvSpPr txBox="1"/>
              <p:nvPr/>
            </p:nvSpPr>
            <p:spPr>
              <a:xfrm>
                <a:off x="7055108" y="5445224"/>
                <a:ext cx="1616775" cy="58477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Pasientlogistikk mellom aktører</a:t>
                </a:r>
                <a:endParaRPr lang="nb-NO" sz="1600" dirty="0"/>
              </a:p>
            </p:txBody>
          </p:sp>
          <p:pic>
            <p:nvPicPr>
              <p:cNvPr id="60" name="Picture 2" descr="Bilde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0" b="100000" l="0" r="100000">
                            <a14:foregroundMark x1="17000" y1="75500" x2="17750" y2="53250"/>
                            <a14:foregroundMark x1="10750" y1="49500" x2="53000" y2="79000"/>
                            <a14:foregroundMark x1="23500" y1="79000" x2="77000" y2="64500"/>
                            <a14:foregroundMark x1="81000" y1="72250" x2="41250" y2="65750"/>
                            <a14:foregroundMark x1="22000" y1="70500" x2="77500" y2="76000"/>
                            <a14:foregroundMark x1="83750" y1="72250" x2="76750" y2="65250"/>
                            <a14:foregroundMark x1="75750" y1="65500" x2="89500" y2="65750"/>
                            <a14:foregroundMark x1="90250" y1="76000" x2="73250" y2="75250"/>
                            <a14:foregroundMark x1="39250" y1="71500" x2="14500" y2="56250"/>
                            <a14:foregroundMark x1="34500" y1="74750" x2="16250" y2="71000"/>
                            <a14:foregroundMark x1="43750" y1="42500" x2="48000" y2="44500"/>
                            <a14:foregroundMark x1="43750" y1="47250" x2="47250" y2="47250"/>
                            <a14:foregroundMark x1="46000" y1="38250" x2="45500" y2="512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70088" y="5039717"/>
                <a:ext cx="386814" cy="386814"/>
              </a:xfrm>
              <a:prstGeom prst="rect">
                <a:avLst/>
              </a:prstGeom>
              <a:grpFill/>
              <a:extLst/>
            </p:spPr>
          </p:pic>
        </p:grpSp>
        <p:grpSp>
          <p:nvGrpSpPr>
            <p:cNvPr id="2" name="Gruppe 1"/>
            <p:cNvGrpSpPr/>
            <p:nvPr/>
          </p:nvGrpSpPr>
          <p:grpSpPr>
            <a:xfrm>
              <a:off x="602186" y="5320085"/>
              <a:ext cx="2105179" cy="1046778"/>
              <a:chOff x="403096" y="4947550"/>
              <a:chExt cx="2105179" cy="1046778"/>
            </a:xfrm>
            <a:noFill/>
          </p:grpSpPr>
          <p:sp>
            <p:nvSpPr>
              <p:cNvPr id="80" name="Avrundet rektangel 79"/>
              <p:cNvSpPr/>
              <p:nvPr/>
            </p:nvSpPr>
            <p:spPr>
              <a:xfrm>
                <a:off x="479377" y="4947550"/>
                <a:ext cx="1956736" cy="1046778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53" name="TekstSylinder 52"/>
              <p:cNvSpPr txBox="1"/>
              <p:nvPr/>
            </p:nvSpPr>
            <p:spPr>
              <a:xfrm>
                <a:off x="403096" y="5398784"/>
                <a:ext cx="2105179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400" dirty="0" smtClean="0"/>
                  <a:t>Innleggelse av pasient med kommunale tjenester</a:t>
                </a:r>
                <a:endParaRPr lang="nb-NO" sz="1400" dirty="0"/>
              </a:p>
            </p:txBody>
          </p:sp>
          <p:pic>
            <p:nvPicPr>
              <p:cNvPr id="61" name="Picture 2" descr="Bild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10000" b="90000" l="10000" r="90000">
                            <a14:foregroundMark x1="49000" y1="16000" x2="49000" y2="85750"/>
                            <a14:foregroundMark x1="18750" y1="57750" x2="84250" y2="60750"/>
                            <a14:foregroundMark x1="84250" y1="60750" x2="83500" y2="42250"/>
                            <a14:foregroundMark x1="83500" y1="42250" x2="21000" y2="84250"/>
                            <a14:foregroundMark x1="21000" y1="84250" x2="67250" y2="30500"/>
                            <a14:foregroundMark x1="67250" y1="30500" x2="32750" y2="32000"/>
                            <a14:foregroundMark x1="32750" y1="32000" x2="81250" y2="87250"/>
                            <a14:foregroundMark x1="81250" y1="87250" x2="79750" y2="59250"/>
                            <a14:foregroundMark x1="81250" y1="45250" x2="62250" y2="29750"/>
                            <a14:foregroundMark x1="62250" y1="29750" x2="80500" y2="42250"/>
                            <a14:foregroundMark x1="42250" y1="29250" x2="21000" y2="46000"/>
                            <a14:foregroundMark x1="21000" y1="46000" x2="43750" y2="57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474" y="5013176"/>
                <a:ext cx="403814" cy="403814"/>
              </a:xfrm>
              <a:prstGeom prst="rect">
                <a:avLst/>
              </a:prstGeom>
              <a:grpFill/>
              <a:extLst/>
            </p:spPr>
          </p:pic>
        </p:grpSp>
        <p:grpSp>
          <p:nvGrpSpPr>
            <p:cNvPr id="5" name="Gruppe 4"/>
            <p:cNvGrpSpPr/>
            <p:nvPr/>
          </p:nvGrpSpPr>
          <p:grpSpPr>
            <a:xfrm>
              <a:off x="4662874" y="5328047"/>
              <a:ext cx="1588446" cy="1065776"/>
              <a:chOff x="4907531" y="4955512"/>
              <a:chExt cx="1588446" cy="1065776"/>
            </a:xfrm>
            <a:noFill/>
          </p:grpSpPr>
          <p:grpSp>
            <p:nvGrpSpPr>
              <p:cNvPr id="76" name="Gruppe 75"/>
              <p:cNvGrpSpPr/>
              <p:nvPr/>
            </p:nvGrpSpPr>
            <p:grpSpPr>
              <a:xfrm>
                <a:off x="4907531" y="4955512"/>
                <a:ext cx="1588446" cy="1065776"/>
                <a:chOff x="2385452" y="2857676"/>
                <a:chExt cx="1588446" cy="616912"/>
              </a:xfrm>
              <a:grpFill/>
            </p:grpSpPr>
            <p:sp>
              <p:nvSpPr>
                <p:cNvPr id="78" name="Avrundet rektangel 77"/>
                <p:cNvSpPr/>
                <p:nvPr/>
              </p:nvSpPr>
              <p:spPr>
                <a:xfrm>
                  <a:off x="2385452" y="2857676"/>
                  <a:ext cx="1550308" cy="616912"/>
                </a:xfrm>
                <a:prstGeom prst="roundRect">
                  <a:avLst/>
                </a:prstGeom>
                <a:grpFill/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/>
                </a:p>
              </p:txBody>
            </p:sp>
            <p:sp>
              <p:nvSpPr>
                <p:cNvPr id="79" name="TekstSylinder 78"/>
                <p:cNvSpPr txBox="1"/>
                <p:nvPr/>
              </p:nvSpPr>
              <p:spPr>
                <a:xfrm>
                  <a:off x="2423590" y="3195258"/>
                  <a:ext cx="1550308" cy="195968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/>
                    <a:t>Epikrise</a:t>
                  </a:r>
                  <a:endParaRPr lang="nb-NO" sz="1600" dirty="0"/>
                </a:p>
              </p:txBody>
            </p:sp>
          </p:grpSp>
          <p:pic>
            <p:nvPicPr>
              <p:cNvPr id="62" name="Picture 4" descr="Bild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0" b="100000" l="1000" r="100000">
                            <a14:foregroundMark x1="42500" y1="20750" x2="53750" y2="40250"/>
                            <a14:foregroundMark x1="52250" y1="34750" x2="52250" y2="20000"/>
                            <a14:foregroundMark x1="53000" y1="20750" x2="62500" y2="28750"/>
                            <a14:foregroundMark x1="63750" y1="29000" x2="63750" y2="29000"/>
                            <a14:foregroundMark x1="44250" y1="21500" x2="33500" y2="39500"/>
                            <a14:foregroundMark x1="60750" y1="38750" x2="67000" y2="36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9918" y="5162092"/>
                <a:ext cx="290619" cy="290619"/>
              </a:xfrm>
              <a:prstGeom prst="rect">
                <a:avLst/>
              </a:prstGeom>
              <a:grpFill/>
              <a:extLst/>
            </p:spPr>
          </p:pic>
        </p:grpSp>
        <p:grpSp>
          <p:nvGrpSpPr>
            <p:cNvPr id="3" name="Gruppe 2"/>
            <p:cNvGrpSpPr/>
            <p:nvPr/>
          </p:nvGrpSpPr>
          <p:grpSpPr>
            <a:xfrm>
              <a:off x="2841587" y="5328047"/>
              <a:ext cx="1571668" cy="1046778"/>
              <a:chOff x="2807719" y="4974510"/>
              <a:chExt cx="1571668" cy="1046778"/>
            </a:xfrm>
            <a:noFill/>
          </p:grpSpPr>
          <p:sp>
            <p:nvSpPr>
              <p:cNvPr id="74" name="Avrundet rektangel 73"/>
              <p:cNvSpPr/>
              <p:nvPr/>
            </p:nvSpPr>
            <p:spPr>
              <a:xfrm>
                <a:off x="2829079" y="4974510"/>
                <a:ext cx="1550308" cy="1046778"/>
              </a:xfrm>
              <a:prstGeom prst="roundRect">
                <a:avLst/>
              </a:prstGeom>
              <a:grpFill/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75" name="TekstSylinder 74"/>
              <p:cNvSpPr txBox="1"/>
              <p:nvPr/>
            </p:nvSpPr>
            <p:spPr>
              <a:xfrm>
                <a:off x="2807719" y="5538718"/>
                <a:ext cx="1550308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Henvisning</a:t>
                </a:r>
                <a:endParaRPr lang="nb-NO" sz="1600" dirty="0"/>
              </a:p>
            </p:txBody>
          </p:sp>
          <p:pic>
            <p:nvPicPr>
              <p:cNvPr id="63" name="Picture 2" descr="Bilde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0" b="100000" l="1500" r="100000">
                            <a14:foregroundMark x1="44500" y1="7500" x2="61250" y2="46000"/>
                            <a14:foregroundMark x1="61500" y1="43750" x2="65750" y2="16500"/>
                            <a14:foregroundMark x1="65000" y1="16500" x2="31750" y2="30500"/>
                            <a14:foregroundMark x1="31500" y1="30500" x2="44500" y2="7500"/>
                            <a14:foregroundMark x1="44500" y1="12500" x2="49000" y2="50000"/>
                            <a14:foregroundMark x1="36750" y1="57750" x2="28500" y2="98250"/>
                            <a14:foregroundMark x1="14750" y1="93250" x2="83250" y2="78250"/>
                            <a14:foregroundMark x1="86750" y1="98500" x2="22250" y2="61000"/>
                            <a14:foregroundMark x1="19000" y1="70500" x2="74000" y2="99750"/>
                            <a14:foregroundMark x1="48750" y1="88750" x2="43750" y2="99500"/>
                            <a14:foregroundMark x1="55000" y1="80250" x2="72250" y2="57500"/>
                            <a14:foregroundMark x1="71750" y1="58000" x2="81750" y2="79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40371" y="5162094"/>
                <a:ext cx="319681" cy="319681"/>
              </a:xfrm>
              <a:prstGeom prst="rect">
                <a:avLst/>
              </a:prstGeom>
              <a:grpFill/>
              <a:extLst/>
            </p:spPr>
          </p:pic>
        </p:grpSp>
      </p:grpSp>
      <p:sp>
        <p:nvSpPr>
          <p:cNvPr id="49" name="Plassholder for innhold 2"/>
          <p:cNvSpPr txBox="1">
            <a:spLocks/>
          </p:cNvSpPr>
          <p:nvPr/>
        </p:nvSpPr>
        <p:spPr>
          <a:xfrm>
            <a:off x="1449347" y="565721"/>
            <a:ext cx="3312368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mtClean="0"/>
              <a:t>Kommunikasjonsverktøy</a:t>
            </a:r>
            <a:endParaRPr lang="nb-NO" dirty="0"/>
          </a:p>
        </p:txBody>
      </p:sp>
      <p:grpSp>
        <p:nvGrpSpPr>
          <p:cNvPr id="50" name="Gruppe 49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2" name="TekstSylinder 51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43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15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28528"/>
            <a:ext cx="4752528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Automatisk </a:t>
            </a:r>
            <a:r>
              <a:rPr lang="nb-NO" sz="2000" dirty="0"/>
              <a:t>gjenbruk av journalinformasjon der det er mulig og/eller </a:t>
            </a:r>
            <a:r>
              <a:rPr lang="nb-NO" sz="2000" dirty="0" smtClean="0"/>
              <a:t>hensiktsmessig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Strukturert data i journalen </a:t>
            </a:r>
            <a:r>
              <a:rPr lang="nb-NO" sz="2000" dirty="0"/>
              <a:t>vil </a:t>
            </a:r>
            <a:r>
              <a:rPr lang="nb-NO" sz="2000" dirty="0" smtClean="0"/>
              <a:t>fylle </a:t>
            </a:r>
            <a:r>
              <a:rPr lang="nb-NO" sz="2000" dirty="0"/>
              <a:t>ut </a:t>
            </a:r>
            <a:r>
              <a:rPr lang="nb-NO" sz="2000" dirty="0" smtClean="0"/>
              <a:t>meldingene i </a:t>
            </a:r>
            <a:r>
              <a:rPr lang="nb-NO" sz="2000" dirty="0"/>
              <a:t>systemet, sluttbruker </a:t>
            </a:r>
            <a:r>
              <a:rPr lang="nb-NO" sz="2000" dirty="0" smtClean="0"/>
              <a:t>tilføyer relevant info ved behov</a:t>
            </a:r>
            <a:endParaRPr lang="nb-NO" sz="2000" dirty="0"/>
          </a:p>
        </p:txBody>
      </p:sp>
      <p:pic>
        <p:nvPicPr>
          <p:cNvPr id="45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204" y="2755527"/>
            <a:ext cx="2772308" cy="27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Vinkel 45"/>
          <p:cNvCxnSpPr/>
          <p:nvPr/>
        </p:nvCxnSpPr>
        <p:spPr>
          <a:xfrm>
            <a:off x="7548954" y="3160180"/>
            <a:ext cx="1202851" cy="570722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e 47"/>
          <p:cNvGrpSpPr/>
          <p:nvPr/>
        </p:nvGrpSpPr>
        <p:grpSpPr>
          <a:xfrm>
            <a:off x="8751805" y="3483452"/>
            <a:ext cx="1040387" cy="924459"/>
            <a:chOff x="3361832" y="272170"/>
            <a:chExt cx="859824" cy="764016"/>
          </a:xfrm>
        </p:grpSpPr>
        <p:sp>
          <p:nvSpPr>
            <p:cNvPr id="72" name="Ellipse 71"/>
            <p:cNvSpPr/>
            <p:nvPr/>
          </p:nvSpPr>
          <p:spPr>
            <a:xfrm>
              <a:off x="3443225" y="272170"/>
              <a:ext cx="697037" cy="697037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" name="TekstSylinder 72"/>
            <p:cNvSpPr txBox="1"/>
            <p:nvPr/>
          </p:nvSpPr>
          <p:spPr>
            <a:xfrm>
              <a:off x="3361832" y="451411"/>
              <a:ext cx="8598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chemeClr val="bg1"/>
                  </a:solidFill>
                </a:rPr>
                <a:t>emelding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9" name="Vinkel 48"/>
          <p:cNvCxnSpPr/>
          <p:nvPr/>
        </p:nvCxnSpPr>
        <p:spPr>
          <a:xfrm>
            <a:off x="7548954" y="3857217"/>
            <a:ext cx="1202851" cy="261389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pe 50"/>
          <p:cNvGrpSpPr/>
          <p:nvPr/>
        </p:nvGrpSpPr>
        <p:grpSpPr>
          <a:xfrm>
            <a:off x="5900176" y="3278931"/>
            <a:ext cx="1829723" cy="451971"/>
            <a:chOff x="6629534" y="976530"/>
            <a:chExt cx="1512168" cy="373530"/>
          </a:xfrm>
        </p:grpSpPr>
        <p:sp>
          <p:nvSpPr>
            <p:cNvPr id="68" name="Avrundet rektangel 67"/>
            <p:cNvSpPr/>
            <p:nvPr/>
          </p:nvSpPr>
          <p:spPr>
            <a:xfrm>
              <a:off x="6629534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" name="TekstSylinder 68"/>
            <p:cNvSpPr txBox="1"/>
            <p:nvPr/>
          </p:nvSpPr>
          <p:spPr>
            <a:xfrm>
              <a:off x="6773551" y="98072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diagnoser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uppe 51"/>
          <p:cNvGrpSpPr/>
          <p:nvPr/>
        </p:nvGrpSpPr>
        <p:grpSpPr>
          <a:xfrm>
            <a:off x="5900176" y="3990817"/>
            <a:ext cx="1836956" cy="435648"/>
            <a:chOff x="6617352" y="976530"/>
            <a:chExt cx="1518146" cy="360040"/>
          </a:xfrm>
        </p:grpSpPr>
        <p:sp>
          <p:nvSpPr>
            <p:cNvPr id="58" name="Avrundet rektangel 57"/>
            <p:cNvSpPr/>
            <p:nvPr/>
          </p:nvSpPr>
          <p:spPr>
            <a:xfrm>
              <a:off x="6617353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" name="TekstSylinder 64"/>
            <p:cNvSpPr txBox="1"/>
            <p:nvPr/>
          </p:nvSpPr>
          <p:spPr>
            <a:xfrm>
              <a:off x="6617352" y="1004344"/>
              <a:ext cx="1518146" cy="305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s</a:t>
              </a:r>
              <a:r>
                <a:rPr lang="nb-NO" dirty="0" smtClean="0">
                  <a:solidFill>
                    <a:schemeClr val="bg1"/>
                  </a:solidFill>
                </a:rPr>
                <a:t>trukturert info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39" name="Gruppe 3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0" name="TekstSylinder 49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767408" y="1629771"/>
            <a:ext cx="178080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E-meldinger</a:t>
            </a:r>
            <a:endParaRPr lang="nb-NO" sz="2400" dirty="0">
              <a:solidFill>
                <a:schemeClr val="tx1"/>
              </a:solidFill>
            </a:endParaRPr>
          </a:p>
        </p:txBody>
      </p:sp>
      <p:cxnSp>
        <p:nvCxnSpPr>
          <p:cNvPr id="40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23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e 2"/>
          <p:cNvGrpSpPr/>
          <p:nvPr/>
        </p:nvGrpSpPr>
        <p:grpSpPr>
          <a:xfrm>
            <a:off x="9202347" y="188640"/>
            <a:ext cx="1764796" cy="6223652"/>
            <a:chOff x="9202347" y="188640"/>
            <a:chExt cx="1764796" cy="6223652"/>
          </a:xfrm>
        </p:grpSpPr>
        <p:grpSp>
          <p:nvGrpSpPr>
            <p:cNvPr id="10" name="Gruppe 9"/>
            <p:cNvGrpSpPr/>
            <p:nvPr/>
          </p:nvGrpSpPr>
          <p:grpSpPr>
            <a:xfrm>
              <a:off x="9279160" y="3018750"/>
              <a:ext cx="1550308" cy="1663882"/>
              <a:chOff x="789166" y="3108159"/>
              <a:chExt cx="1550308" cy="1663882"/>
            </a:xfrm>
          </p:grpSpPr>
          <p:grpSp>
            <p:nvGrpSpPr>
              <p:cNvPr id="81" name="Gruppe 80"/>
              <p:cNvGrpSpPr/>
              <p:nvPr/>
            </p:nvGrpSpPr>
            <p:grpSpPr>
              <a:xfrm>
                <a:off x="789166" y="3108159"/>
                <a:ext cx="1550308" cy="1663882"/>
                <a:chOff x="5392853" y="2621549"/>
                <a:chExt cx="1550308" cy="1663882"/>
              </a:xfrm>
            </p:grpSpPr>
            <p:sp>
              <p:nvSpPr>
                <p:cNvPr id="85" name="Avrundet rektangel 84"/>
                <p:cNvSpPr/>
                <p:nvPr/>
              </p:nvSpPr>
              <p:spPr>
                <a:xfrm>
                  <a:off x="5392853" y="3429003"/>
                  <a:ext cx="1550308" cy="856428"/>
                </a:xfrm>
                <a:prstGeom prst="roundRect">
                  <a:avLst/>
                </a:prstGeom>
                <a:solidFill>
                  <a:srgbClr val="E6F1F1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/>
                </a:p>
              </p:txBody>
            </p:sp>
            <p:sp>
              <p:nvSpPr>
                <p:cNvPr id="84" name="Ellipse 83"/>
                <p:cNvSpPr/>
                <p:nvPr/>
              </p:nvSpPr>
              <p:spPr>
                <a:xfrm>
                  <a:off x="5827077" y="2621549"/>
                  <a:ext cx="720000" cy="720000"/>
                </a:xfrm>
                <a:prstGeom prst="ellipse">
                  <a:avLst/>
                </a:prstGeom>
                <a:solidFill>
                  <a:srgbClr val="00B8B7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82" name="Picture 2" descr="Bild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50" b="100000" l="0" r="100000">
                            <a14:foregroundMark x1="42500" y1="10750" x2="58500" y2="44000"/>
                            <a14:foregroundMark x1="62250" y1="12250" x2="40000" y2="317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5318" y="3214078"/>
                <a:ext cx="468044" cy="468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" name="Gruppe 7"/>
            <p:cNvGrpSpPr/>
            <p:nvPr/>
          </p:nvGrpSpPr>
          <p:grpSpPr>
            <a:xfrm>
              <a:off x="9260080" y="1289642"/>
              <a:ext cx="1644430" cy="1635302"/>
              <a:chOff x="1054656" y="505247"/>
              <a:chExt cx="1644430" cy="1635302"/>
            </a:xfrm>
          </p:grpSpPr>
          <p:sp>
            <p:nvSpPr>
              <p:cNvPr id="88" name="Avrundet rektangel 87"/>
              <p:cNvSpPr/>
              <p:nvPr/>
            </p:nvSpPr>
            <p:spPr>
              <a:xfrm>
                <a:off x="1054656" y="1310029"/>
                <a:ext cx="1624113" cy="830520"/>
              </a:xfrm>
              <a:prstGeom prst="roundRect">
                <a:avLst/>
              </a:prstGeom>
              <a:solidFill>
                <a:srgbClr val="E6F1F1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/>
              </a:p>
            </p:txBody>
          </p:sp>
          <p:sp>
            <p:nvSpPr>
              <p:cNvPr id="89" name="TekstSylinder 88"/>
              <p:cNvSpPr txBox="1"/>
              <p:nvPr/>
            </p:nvSpPr>
            <p:spPr>
              <a:xfrm>
                <a:off x="1202356" y="1470791"/>
                <a:ext cx="14967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600" dirty="0" smtClean="0"/>
                  <a:t>Melding om innlagt pasient</a:t>
                </a:r>
                <a:endParaRPr lang="nb-NO" sz="1600" dirty="0"/>
              </a:p>
            </p:txBody>
          </p:sp>
          <p:sp>
            <p:nvSpPr>
              <p:cNvPr id="90" name="Ellipse 89"/>
              <p:cNvSpPr/>
              <p:nvPr/>
            </p:nvSpPr>
            <p:spPr>
              <a:xfrm>
                <a:off x="1527028" y="505247"/>
                <a:ext cx="720000" cy="720000"/>
              </a:xfrm>
              <a:prstGeom prst="ellipse">
                <a:avLst/>
              </a:prstGeom>
              <a:solidFill>
                <a:srgbClr val="00B8B7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600">
                  <a:solidFill>
                    <a:schemeClr val="bg1"/>
                  </a:solidFill>
                </a:endParaRPr>
              </a:p>
            </p:txBody>
          </p:sp>
          <p:pic>
            <p:nvPicPr>
              <p:cNvPr id="91" name="Picture 2" descr="Bilde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9000" y1="16000" x2="49000" y2="85750"/>
                            <a14:foregroundMark x1="18750" y1="57750" x2="84250" y2="60750"/>
                            <a14:foregroundMark x1="84250" y1="60750" x2="83500" y2="42250"/>
                            <a14:foregroundMark x1="83500" y1="42250" x2="21000" y2="84250"/>
                            <a14:foregroundMark x1="21000" y1="84250" x2="67250" y2="30500"/>
                            <a14:foregroundMark x1="67250" y1="30500" x2="32750" y2="32000"/>
                            <a14:foregroundMark x1="32750" y1="32000" x2="81250" y2="87250"/>
                            <a14:foregroundMark x1="81250" y1="87250" x2="79750" y2="59250"/>
                            <a14:foregroundMark x1="81250" y1="45250" x2="62250" y2="29750"/>
                            <a14:foregroundMark x1="62250" y1="29750" x2="80500" y2="42250"/>
                            <a14:foregroundMark x1="42250" y1="29250" x2="21000" y2="46000"/>
                            <a14:foregroundMark x1="21000" y1="46000" x2="43750" y2="57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1416" y="562015"/>
                <a:ext cx="591224" cy="591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" name="Gruppe 8"/>
            <p:cNvGrpSpPr/>
            <p:nvPr/>
          </p:nvGrpSpPr>
          <p:grpSpPr>
            <a:xfrm>
              <a:off x="9317299" y="3839842"/>
              <a:ext cx="1550308" cy="2572450"/>
              <a:chOff x="3314294" y="-431900"/>
              <a:chExt cx="1550308" cy="2572450"/>
            </a:xfrm>
          </p:grpSpPr>
          <p:grpSp>
            <p:nvGrpSpPr>
              <p:cNvPr id="93" name="Gruppe 92"/>
              <p:cNvGrpSpPr/>
              <p:nvPr/>
            </p:nvGrpSpPr>
            <p:grpSpPr>
              <a:xfrm>
                <a:off x="3314294" y="-431900"/>
                <a:ext cx="1550308" cy="2572450"/>
                <a:chOff x="3377043" y="1687070"/>
                <a:chExt cx="1550308" cy="2572450"/>
              </a:xfrm>
            </p:grpSpPr>
            <p:grpSp>
              <p:nvGrpSpPr>
                <p:cNvPr id="95" name="Gruppe 94"/>
                <p:cNvGrpSpPr/>
                <p:nvPr/>
              </p:nvGrpSpPr>
              <p:grpSpPr>
                <a:xfrm>
                  <a:off x="3377043" y="1687070"/>
                  <a:ext cx="1550308" cy="2572450"/>
                  <a:chOff x="2385452" y="1115746"/>
                  <a:chExt cx="1550308" cy="2572450"/>
                </a:xfrm>
              </p:grpSpPr>
              <p:sp>
                <p:nvSpPr>
                  <p:cNvPr id="97" name="Avrundet rektangel 96"/>
                  <p:cNvSpPr/>
                  <p:nvPr/>
                </p:nvSpPr>
                <p:spPr>
                  <a:xfrm>
                    <a:off x="2385452" y="2857676"/>
                    <a:ext cx="1550308" cy="830520"/>
                  </a:xfrm>
                  <a:prstGeom prst="roundRect">
                    <a:avLst/>
                  </a:prstGeom>
                  <a:solidFill>
                    <a:srgbClr val="E6F1F1"/>
                  </a:solidFill>
                  <a:ln>
                    <a:solidFill>
                      <a:srgbClr val="2CB5B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sz="1600"/>
                  </a:p>
                </p:txBody>
              </p:sp>
              <p:sp>
                <p:nvSpPr>
                  <p:cNvPr id="98" name="TekstSylinder 97"/>
                  <p:cNvSpPr txBox="1"/>
                  <p:nvPr/>
                </p:nvSpPr>
                <p:spPr>
                  <a:xfrm>
                    <a:off x="2423591" y="1115746"/>
                    <a:ext cx="1512169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b-NO" sz="1600" dirty="0" smtClean="0"/>
                      <a:t>Melding om utskrivningsklar pasient</a:t>
                    </a:r>
                    <a:endParaRPr lang="nb-NO" sz="1600" dirty="0"/>
                  </a:p>
                </p:txBody>
              </p:sp>
            </p:grpSp>
            <p:sp>
              <p:nvSpPr>
                <p:cNvPr id="96" name="Ellipse 95"/>
                <p:cNvSpPr/>
                <p:nvPr/>
              </p:nvSpPr>
              <p:spPr>
                <a:xfrm>
                  <a:off x="3792197" y="2624137"/>
                  <a:ext cx="720000" cy="72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94" name="Picture 2" descr="Bild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0" b="100000" l="1500" r="100000">
                            <a14:foregroundMark x1="44500" y1="7500" x2="61250" y2="46000"/>
                            <a14:foregroundMark x1="61500" y1="43750" x2="65750" y2="16500"/>
                            <a14:foregroundMark x1="65000" y1="16500" x2="31750" y2="30500"/>
                            <a14:foregroundMark x1="31500" y1="30500" x2="44500" y2="7500"/>
                            <a14:foregroundMark x1="44500" y1="12500" x2="49000" y2="50000"/>
                            <a14:foregroundMark x1="36750" y1="57750" x2="28500" y2="98250"/>
                            <a14:foregroundMark x1="14750" y1="93250" x2="83250" y2="78250"/>
                            <a14:foregroundMark x1="86750" y1="98500" x2="22250" y2="61000"/>
                            <a14:foregroundMark x1="19000" y1="70500" x2="74000" y2="99750"/>
                            <a14:foregroundMark x1="48750" y1="88750" x2="43750" y2="99500"/>
                            <a14:foregroundMark x1="55000" y1="80250" x2="72250" y2="57500"/>
                            <a14:foregroundMark x1="71750" y1="58000" x2="81750" y2="79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8713" y="613187"/>
                <a:ext cx="468044" cy="468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5" name="TekstSylinder 124"/>
            <p:cNvSpPr txBox="1"/>
            <p:nvPr/>
          </p:nvSpPr>
          <p:spPr>
            <a:xfrm>
              <a:off x="9202347" y="188640"/>
              <a:ext cx="17647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/>
                <a:t>Eksempler på automatiserte meldinger</a:t>
              </a:r>
              <a:endParaRPr lang="nb-NO" sz="2000" dirty="0"/>
            </a:p>
          </p:txBody>
        </p:sp>
        <p:sp>
          <p:nvSpPr>
            <p:cNvPr id="49" name="TekstSylinder 48"/>
            <p:cNvSpPr txBox="1"/>
            <p:nvPr/>
          </p:nvSpPr>
          <p:spPr>
            <a:xfrm>
              <a:off x="9353294" y="5580773"/>
              <a:ext cx="15503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600" dirty="0" smtClean="0"/>
                <a:t>Melding om utskrevet pasient</a:t>
              </a:r>
              <a:endParaRPr lang="nb-NO" sz="1600" dirty="0"/>
            </a:p>
          </p:txBody>
        </p:sp>
      </p:grp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2780928"/>
            <a:ext cx="8297265" cy="3507343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 smtClean="0"/>
              <a:t>Nasjonale e-meldinger</a:t>
            </a:r>
          </a:p>
          <a:p>
            <a:pPr>
              <a:buClrTx/>
            </a:pPr>
            <a:endParaRPr lang="nb-NO" sz="2000" dirty="0"/>
          </a:p>
          <a:p>
            <a:r>
              <a:rPr lang="nb-NO" sz="2000" b="1" dirty="0" smtClean="0"/>
              <a:t>Automatisk utsendelse av meldinger </a:t>
            </a:r>
            <a:endParaRPr lang="nb-NO" sz="2000" b="1" dirty="0"/>
          </a:p>
          <a:p>
            <a:r>
              <a:rPr lang="nb-NO" sz="2000" dirty="0"/>
              <a:t>Der det er mulig og hensiktsmessig, vil informasjonsflyten </a:t>
            </a:r>
            <a:r>
              <a:rPr lang="nb-NO" sz="2000" dirty="0" smtClean="0"/>
              <a:t>kunne skje </a:t>
            </a:r>
            <a:r>
              <a:rPr lang="nb-NO" sz="2000" dirty="0"/>
              <a:t>automatisk basert på for hva sluttbruker gjør og dokumenterer som en naturlig del av </a:t>
            </a:r>
            <a:r>
              <a:rPr lang="nb-NO" sz="2000" dirty="0" smtClean="0"/>
              <a:t>arbeidsflyten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For eksempel vil dokumentering </a:t>
            </a:r>
            <a:r>
              <a:rPr lang="nb-NO" sz="2000" dirty="0"/>
              <a:t>av at en pasient har kommunale tjenester </a:t>
            </a:r>
            <a:r>
              <a:rPr lang="nb-NO" sz="2000" dirty="0" smtClean="0"/>
              <a:t>automatisk </a:t>
            </a:r>
            <a:r>
              <a:rPr lang="nb-NO" sz="2000" dirty="0"/>
              <a:t>medføre at en melding om innlagt pasient sendes pasientens </a:t>
            </a:r>
            <a:r>
              <a:rPr lang="nb-NO" sz="2000" dirty="0" smtClean="0"/>
              <a:t>hjemkommune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Sluttbruker </a:t>
            </a:r>
            <a:r>
              <a:rPr lang="nb-NO" sz="2000" dirty="0"/>
              <a:t>trenger ikke utføre egne steg i tillegg for å sende meldingen</a:t>
            </a:r>
          </a:p>
        </p:txBody>
      </p:sp>
      <p:sp>
        <p:nvSpPr>
          <p:cNvPr id="40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42" name="Gruppe 41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6" name="TekstSylinder 4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767408" y="1629771"/>
            <a:ext cx="1780801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1"/>
                </a:solidFill>
              </a:rPr>
              <a:t>E-meldinger</a:t>
            </a:r>
            <a:endParaRPr lang="nb-NO" sz="2400" dirty="0">
              <a:solidFill>
                <a:schemeClr val="tx1"/>
              </a:solidFill>
            </a:endParaRPr>
          </a:p>
        </p:txBody>
      </p:sp>
      <p:cxnSp>
        <p:nvCxnSpPr>
          <p:cNvPr id="48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24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72551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72551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Pasienter med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flere samtidige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72551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72551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3712" y="4210237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Pasientplaner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4553253" y="3751433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91460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214571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9900" y="4657278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Felles behandlingsplaner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503712" y="5104319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legemiddelliste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494749" y="5551360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notat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27775"/>
            <a:ext cx="2132384" cy="1543699"/>
            <a:chOff x="1044802" y="2553455"/>
            <a:chExt cx="2132384" cy="154369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654480"/>
              <a:ext cx="2132384" cy="442674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>
                  <a:solidFill>
                    <a:schemeClr val="tx2">
                      <a:lumMod val="50000"/>
                    </a:schemeClr>
                  </a:solidFill>
                </a:rPr>
                <a:t>Pasientplaner</a:t>
              </a:r>
              <a:endParaRPr lang="nb-NO" sz="2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3299956"/>
            <a:ext cx="9937104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dirty="0" smtClean="0"/>
              <a:t>Tilsvarer dagens pleieplaner i spesialisthelsetjenesten og tiltaksplaner i kommunen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</a:t>
            </a:r>
            <a:r>
              <a:rPr lang="nb-NO" sz="2000" dirty="0"/>
              <a:t>består av problem, mål, tiltak og </a:t>
            </a:r>
            <a:r>
              <a:rPr lang="nb-NO" sz="2000" dirty="0" smtClean="0"/>
              <a:t>evaluering</a:t>
            </a:r>
            <a:endParaRPr lang="nb-NO" sz="2000" dirty="0"/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Pasientplanene er utviklet med bakgrunn i helhetlige pasientforløp og veiledende planer for kommunehelsetjenesten, og nasjonale veiledende planer for spesialisthelsetjenesten</a:t>
            </a:r>
            <a:endParaRPr lang="nb-NO" sz="2000" dirty="0"/>
          </a:p>
        </p:txBody>
      </p:sp>
      <p:cxnSp>
        <p:nvCxnSpPr>
          <p:cNvPr id="11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359057"/>
            <a:ext cx="0" cy="421871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ett eller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57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e 28"/>
          <p:cNvGrpSpPr/>
          <p:nvPr/>
        </p:nvGrpSpPr>
        <p:grpSpPr>
          <a:xfrm>
            <a:off x="767408" y="527775"/>
            <a:ext cx="2132384" cy="1543699"/>
            <a:chOff x="1044802" y="2553455"/>
            <a:chExt cx="2132384" cy="1543699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654480"/>
              <a:ext cx="2132384" cy="442674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000" dirty="0" smtClean="0">
                  <a:solidFill>
                    <a:schemeClr val="tx2">
                      <a:lumMod val="50000"/>
                    </a:schemeClr>
                  </a:solidFill>
                </a:rPr>
                <a:t>Pasientplaner</a:t>
              </a:r>
              <a:endParaRPr lang="nb-NO" sz="2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59707" y="255345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67408" y="3175461"/>
            <a:ext cx="9865096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dirty="0" smtClean="0"/>
              <a:t>Pasientplaner vil benyttes av mange yrkesgrupper som sykepleiere, helsefagarbeidere, vernepleiere, ergo- og fysioterapeuter, logopeder, ernæringsfysiologer og andre</a:t>
            </a:r>
          </a:p>
          <a:p>
            <a:pPr>
              <a:buClrTx/>
            </a:pPr>
            <a:endParaRPr lang="nb-NO" sz="2000" dirty="0"/>
          </a:p>
          <a:p>
            <a:pPr>
              <a:buClrTx/>
            </a:pPr>
            <a:r>
              <a:rPr lang="nb-NO" sz="2000" dirty="0" smtClean="0"/>
              <a:t>For </a:t>
            </a:r>
            <a:r>
              <a:rPr lang="nb-NO" sz="2000" dirty="0"/>
              <a:t>eksempel </a:t>
            </a:r>
            <a:endParaRPr lang="nb-NO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for kols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for trykksår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Pasientplan for psykose</a:t>
            </a:r>
            <a:endParaRPr lang="nb-NO" sz="2000" dirty="0"/>
          </a:p>
        </p:txBody>
      </p:sp>
      <p:cxnSp>
        <p:nvCxnSpPr>
          <p:cNvPr id="11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397409"/>
            <a:ext cx="0" cy="38351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ett eller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43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5" y="1906206"/>
            <a:ext cx="2837460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behandlingsplaner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23032" y="3152120"/>
            <a:ext cx="8784976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Dette er et samhandlingsverktøy </a:t>
            </a:r>
            <a:r>
              <a:rPr lang="nb-NO" sz="2000" b="1" dirty="0" smtClean="0"/>
              <a:t>for samarbeid i arbeidet med en pasient</a:t>
            </a:r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i </a:t>
            </a:r>
            <a:r>
              <a:rPr lang="nb-NO" sz="2000" dirty="0"/>
              <a:t>kommunale tjenester med samtidige </a:t>
            </a:r>
            <a:r>
              <a:rPr lang="nb-NO" sz="2000" dirty="0" smtClean="0"/>
              <a:t>tjenestebehov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m</a:t>
            </a:r>
            <a:r>
              <a:rPr lang="nb-NO" sz="2000" dirty="0" smtClean="0"/>
              <a:t>ed tjenester </a:t>
            </a:r>
            <a:r>
              <a:rPr lang="nb-NO" sz="2000" dirty="0"/>
              <a:t>på tvers av kommune og </a:t>
            </a:r>
            <a:r>
              <a:rPr lang="nb-NO" sz="2000" dirty="0" smtClean="0"/>
              <a:t>sykehus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i</a:t>
            </a:r>
            <a:r>
              <a:rPr lang="nb-NO" sz="2000" dirty="0" smtClean="0"/>
              <a:t> samarbeid mellom </a:t>
            </a:r>
            <a:r>
              <a:rPr lang="nb-NO" sz="2000" dirty="0"/>
              <a:t>enheter og avdelinger i </a:t>
            </a:r>
            <a:r>
              <a:rPr lang="nb-NO" sz="2000" dirty="0" smtClean="0"/>
              <a:t>spesialisthelsetjenesten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u</a:t>
            </a:r>
            <a:r>
              <a:rPr lang="nb-NO" sz="2000" dirty="0" smtClean="0"/>
              <a:t>nder tverrfaglig </a:t>
            </a:r>
            <a:r>
              <a:rPr lang="nb-NO" sz="2000" dirty="0"/>
              <a:t>samarbeid i </a:t>
            </a:r>
            <a:r>
              <a:rPr lang="nb-NO" sz="2000" dirty="0" smtClean="0"/>
              <a:t>spesialisthelsetjenesten</a:t>
            </a:r>
          </a:p>
          <a:p>
            <a:pPr>
              <a:buClrTx/>
            </a:pPr>
            <a:endParaRPr lang="nb-NO" sz="2000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Nyttig </a:t>
            </a:r>
            <a:r>
              <a:rPr lang="nb-NO" sz="2000" dirty="0"/>
              <a:t>der det er flere involverte tjenesteytere  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382313" y="527775"/>
            <a:ext cx="90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92896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1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66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37" y="1628800"/>
            <a:ext cx="11251163" cy="2304256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Både primær- og spesialisthelsetjenesten har satt seg mål om å bli bedre på samhandling.</a:t>
            </a:r>
          </a:p>
          <a:p>
            <a:pPr marL="0" indent="0">
              <a:buNone/>
            </a:pPr>
            <a:r>
              <a:rPr lang="nb-NO" dirty="0" smtClean="0"/>
              <a:t>Med felles journalløsning ligger alt til rette for forbedringer på samhandlingsområdet.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475488" y="1182122"/>
            <a:ext cx="10138867" cy="119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383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188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991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Bil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794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2" descr="Bil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97" y="4437112"/>
            <a:ext cx="912085" cy="9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27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5" y="1906206"/>
            <a:ext cx="2837460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behandlingsplaner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23032" y="3152120"/>
            <a:ext cx="8784976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Dette er et samhandlingsverktøy </a:t>
            </a:r>
            <a:r>
              <a:rPr lang="nb-NO" sz="2000" b="1" dirty="0" smtClean="0"/>
              <a:t>for samarbeid i arbeidet med en pasient</a:t>
            </a:r>
          </a:p>
          <a:p>
            <a:pPr>
              <a:buClrTx/>
            </a:pPr>
            <a:endParaRPr lang="nb-NO" sz="2000" dirty="0" smtClean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Flere ulike yrkesgrupper som samarbeider om en pasient </a:t>
            </a:r>
            <a:r>
              <a:rPr lang="nb-NO" sz="2000" dirty="0" smtClean="0"/>
              <a:t>lager sitt vurderingsnotat og alle ulike vurderingsnotat legges tilgjengelig i den felles behandlingsplanen. Her kan man også skrive oppsummeringsnotat. </a:t>
            </a:r>
            <a:endParaRPr lang="nb-NO" sz="2000" i="1" dirty="0"/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Planen er et fint hjelpemiddel inn mot for eksempel tverrfaglige møter</a:t>
            </a:r>
            <a:endParaRPr lang="nb-NO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382313" y="527775"/>
            <a:ext cx="90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92896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1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flere samtidige behov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42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778279" y="3535157"/>
            <a:ext cx="9277601" cy="2145268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b="1" dirty="0"/>
              <a:t>Felles legemiddelliste 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Endringer gjort av en </a:t>
            </a:r>
            <a:r>
              <a:rPr lang="nb-NO" sz="2000" dirty="0" smtClean="0"/>
              <a:t>lege eller annen behandler med forskrivningsrett vises </a:t>
            </a:r>
            <a:r>
              <a:rPr lang="nb-NO" sz="2000" dirty="0"/>
              <a:t>med en gang hos andre som </a:t>
            </a:r>
            <a:r>
              <a:rPr lang="nb-NO" sz="2000" dirty="0" smtClean="0"/>
              <a:t>jobber med legemiddelhåndtering</a:t>
            </a:r>
            <a:endParaRPr lang="nb-NO" sz="2000" dirty="0"/>
          </a:p>
          <a:p>
            <a:endParaRPr lang="nb-NO" sz="2000" dirty="0"/>
          </a:p>
          <a:p>
            <a:r>
              <a:rPr lang="nb-NO" sz="2000" b="1" dirty="0"/>
              <a:t>Felles notat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Helseplattformen vil ha flere muligheter til å jobbe sammen om et felles notat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5" y="1906206"/>
            <a:ext cx="2507093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legemiddelliste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92896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e 18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2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dirty="0" smtClean="0"/>
              <a:t>Pasienter med flere samtidige behov</a:t>
            </a:r>
            <a:endParaRPr lang="nb-NO" dirty="0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780594" y="2463317"/>
            <a:ext cx="2507093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Felles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notat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4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927920" y="3045484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41939"/>
            <a:ext cx="2132384" cy="340519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Pasientplanertidige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41939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41939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120681" y="4886983"/>
            <a:ext cx="2132384" cy="105560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tx2">
                    <a:lumMod val="50000"/>
                  </a:schemeClr>
                </a:solidFill>
              </a:rPr>
              <a:t>Systemstøtte</a:t>
            </a:r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 for tverrfaglige møter, samarbeidsmøter og ansvarsgrupper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6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7176120" y="3720821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6120681" y="4176203"/>
            <a:ext cx="2132384" cy="34051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Felles behandlingsplan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4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4151784" y="1485755"/>
            <a:ext cx="6408712" cy="4528899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b="1" dirty="0"/>
              <a:t>Tverrfaglige møter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Felles behandlingsplaner blir et nyttig verktøy for å planlegge og gjennomføre tverrfaglige møter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Koordinator </a:t>
            </a:r>
            <a:r>
              <a:rPr lang="nb-NO" sz="2000" dirty="0"/>
              <a:t>får </a:t>
            </a:r>
            <a:r>
              <a:rPr lang="nb-NO" sz="2000" dirty="0" err="1"/>
              <a:t>systemstøtte</a:t>
            </a:r>
            <a:r>
              <a:rPr lang="nb-NO" sz="2000" dirty="0"/>
              <a:t> for enklere å finne felles ledig time for flere deltakere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Referat og møteinnkalling sendes via Helseplattformen og </a:t>
            </a:r>
            <a:r>
              <a:rPr lang="nb-NO" sz="2000" dirty="0" err="1"/>
              <a:t>HelsaMi</a:t>
            </a:r>
            <a:r>
              <a:rPr lang="nb-NO" sz="2000" dirty="0"/>
              <a:t> for alle som har tilgang</a:t>
            </a:r>
          </a:p>
          <a:p>
            <a:r>
              <a:rPr lang="nb-NO" sz="2000" dirty="0"/>
              <a:t> </a:t>
            </a:r>
          </a:p>
          <a:p>
            <a:r>
              <a:rPr lang="nb-NO" sz="2000" b="1" dirty="0"/>
              <a:t>Samarbeidsmøter og ansvarsgrupper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/>
              <a:t>Her kan man ha behov for å trekke inn ressurser utenfor egen </a:t>
            </a:r>
            <a:r>
              <a:rPr lang="nb-NO" sz="2000" dirty="0" smtClean="0"/>
              <a:t>organisasjon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For </a:t>
            </a:r>
            <a:r>
              <a:rPr lang="nb-NO" sz="2000" dirty="0"/>
              <a:t>slike møter vil man benytte samme funksjonalitet som ved tverrfaglig møte</a:t>
            </a:r>
          </a:p>
        </p:txBody>
      </p:sp>
      <p:cxnSp>
        <p:nvCxnSpPr>
          <p:cNvPr id="11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3503712" y="2005774"/>
            <a:ext cx="360040" cy="0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/>
              <a:t>Forenkle tverrfaglig samarbeid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485755"/>
            <a:ext cx="2592288" cy="442674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Tverrfaglige møter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4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775520" y="2455381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1480" y="2073973"/>
            <a:ext cx="2592288" cy="783193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Samarbeidsmøter og ansvarsgrupper</a:t>
            </a: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Pasienter med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flere samtidige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41939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41939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7" name="Rett pilkobling 23">
            <a:extLst>
              <a:ext uri="{FF2B5EF4-FFF2-40B4-BE49-F238E27FC236}">
                <a16:creationId xmlns:a16="http://schemas.microsoft.com/office/drawing/2014/main" id="{59F006D0-BE48-FC4E-BA82-4B84E387A381}"/>
              </a:ext>
            </a:extLst>
          </p:cNvPr>
          <p:cNvCxnSpPr>
            <a:cxnSpLocks/>
          </p:cNvCxnSpPr>
          <p:nvPr/>
        </p:nvCxnSpPr>
        <p:spPr>
          <a:xfrm>
            <a:off x="9703987" y="3720821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25A7EDE3-1784-8A43-9326-311D26C94DC6}"/>
              </a:ext>
            </a:extLst>
          </p:cNvPr>
          <p:cNvSpPr txBox="1"/>
          <p:nvPr/>
        </p:nvSpPr>
        <p:spPr>
          <a:xfrm>
            <a:off x="8707686" y="4184616"/>
            <a:ext cx="2098692" cy="1055608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Andre har kartlagt og dokumentert informasjon du selv kan bruke i arbeidet</a:t>
            </a:r>
          </a:p>
        </p:txBody>
      </p:sp>
    </p:spTree>
    <p:extLst>
      <p:ext uri="{BB962C8B-B14F-4D97-AF65-F5344CB8AC3E}">
        <p14:creationId xmlns:p14="http://schemas.microsoft.com/office/powerpoint/2010/main" val="5021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Sylinder 9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61229" y="2420888"/>
            <a:ext cx="9467219" cy="2826306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Andre har kartlagt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og vurdert pasienten og </a:t>
            </a:r>
            <a:r>
              <a:rPr lang="nb-NO" sz="2000" dirty="0">
                <a:solidFill>
                  <a:schemeClr val="tx2">
                    <a:lumMod val="50000"/>
                  </a:schemeClr>
                </a:solidFill>
              </a:rPr>
              <a:t>dokumentert informasjon </a:t>
            </a: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i felles journal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chemeClr val="tx2">
                    <a:lumMod val="50000"/>
                  </a:schemeClr>
                </a:solidFill>
              </a:rPr>
              <a:t>Strukturert dokumentasjon gjenbrukes i størst mulig grad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Alle </a:t>
            </a:r>
            <a:r>
              <a:rPr lang="nb-NO" sz="2000" dirty="0"/>
              <a:t>med tjenstlig behov får tilgang til allerede dokumenterte </a:t>
            </a:r>
            <a:r>
              <a:rPr lang="nb-NO" sz="2000" dirty="0" smtClean="0"/>
              <a:t>opplysninger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Ansatte </a:t>
            </a:r>
            <a:r>
              <a:rPr lang="nb-NO" sz="2000" dirty="0"/>
              <a:t>uten tjenstlig behov for bestemte opplysninger vil ikke få tilgang til slike </a:t>
            </a:r>
            <a:r>
              <a:rPr lang="nb-NO" sz="2000" dirty="0" smtClean="0"/>
              <a:t>opplysninger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Tilgangsstyringen </a:t>
            </a:r>
            <a:r>
              <a:rPr lang="nb-NO" sz="2000" dirty="0"/>
              <a:t>som er basert på hver enkelt sin rolle i helsetjenesten bestemmer hva du får se</a:t>
            </a:r>
          </a:p>
        </p:txBody>
      </p:sp>
      <p:grpSp>
        <p:nvGrpSpPr>
          <p:cNvPr id="12" name="Gruppe 11"/>
          <p:cNvGrpSpPr/>
          <p:nvPr/>
        </p:nvGrpSpPr>
        <p:grpSpPr>
          <a:xfrm>
            <a:off x="642835" y="404664"/>
            <a:ext cx="902575" cy="868101"/>
            <a:chOff x="642835" y="404664"/>
            <a:chExt cx="902575" cy="868101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660072" y="40466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000">
                <a:solidFill>
                  <a:srgbClr val="2CB5B5"/>
                </a:solidFill>
              </a:endParaRPr>
            </a:p>
          </p:txBody>
        </p:sp>
        <p:sp>
          <p:nvSpPr>
            <p:cNvPr id="16" name="TekstSylinder 15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642835" y="527775"/>
              <a:ext cx="9025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17" name="Plassholder for innhold 2"/>
          <p:cNvSpPr txBox="1">
            <a:spLocks/>
          </p:cNvSpPr>
          <p:nvPr/>
        </p:nvSpPr>
        <p:spPr>
          <a:xfrm>
            <a:off x="1573497" y="598913"/>
            <a:ext cx="6394711" cy="504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dirty="0" smtClean="0"/>
              <a:t>Dra nytte av arbeid andre har gjort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82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556792"/>
            <a:ext cx="10369152" cy="4320480"/>
          </a:xfrm>
        </p:spPr>
        <p:txBody>
          <a:bodyPr/>
          <a:lstStyle/>
          <a:p>
            <a:pPr marL="0" indent="0">
              <a:buNone/>
            </a:pPr>
            <a:r>
              <a:rPr lang="nb-NO" b="1" dirty="0" smtClean="0"/>
              <a:t>Oppsummering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Pasientplaner og andre verktøy for koordinering av samarbeidet om en pasient gjør det enklere å sette opp mål og evaluere effekten av iverksatte tiltak </a:t>
            </a:r>
          </a:p>
          <a:p>
            <a:r>
              <a:rPr lang="nb-NO" dirty="0" smtClean="0"/>
              <a:t>Med felles journalløsning ligger alt til rette for bedre samarbeid og samhandling mellom nivåene i helsetjenesten og internt i egne organisasjoner</a:t>
            </a:r>
          </a:p>
          <a:p>
            <a:r>
              <a:rPr lang="nb-NO" dirty="0" smtClean="0"/>
              <a:t>Helseplattformen kommer med en rekke verktøy som gjør det enklere å samarbeide og samhandle. Nå gjelder det å utnytte mulighetene som ligger der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35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nb-NO" dirty="0" smtClean="0"/>
              <a:t>Med bedre samhandling etter innføring av felles journalløsning, vil pasienter og brukere av tjenestene oppleve </a:t>
            </a:r>
          </a:p>
          <a:p>
            <a:pPr>
              <a:buClrTx/>
            </a:pPr>
            <a:endParaRPr lang="nb-NO" dirty="0" smtClean="0"/>
          </a:p>
          <a:p>
            <a:pPr>
              <a:buClr>
                <a:srgbClr val="00B8B7"/>
              </a:buClr>
            </a:pPr>
            <a:r>
              <a:rPr lang="nb-NO" dirty="0" smtClean="0"/>
              <a:t>mer samordnede tjenester ved hjelp av for eksempel planer som flere fagområder og yrkesgrupper kan jobbe sammen om</a:t>
            </a:r>
          </a:p>
          <a:p>
            <a:pPr>
              <a:buClr>
                <a:srgbClr val="00B8B7"/>
              </a:buClr>
            </a:pPr>
            <a:r>
              <a:rPr lang="nb-NO" dirty="0" smtClean="0"/>
              <a:t>at </a:t>
            </a:r>
            <a:r>
              <a:rPr lang="nb-NO" dirty="0"/>
              <a:t>informasjonen tjenesteytere har tilgang til er oppdatert og korrekt</a:t>
            </a:r>
          </a:p>
          <a:p>
            <a:pPr>
              <a:buClr>
                <a:srgbClr val="00B8B7"/>
              </a:buClr>
            </a:pPr>
            <a:r>
              <a:rPr lang="nb-NO" dirty="0"/>
              <a:t>at de vil slippe å gjenta samme informasjon til flere behandlere</a:t>
            </a:r>
          </a:p>
          <a:p>
            <a:pPr>
              <a:buClr>
                <a:srgbClr val="00B8B7"/>
              </a:buClr>
            </a:pPr>
            <a:r>
              <a:rPr lang="nb-NO" dirty="0" smtClean="0"/>
              <a:t>høyere </a:t>
            </a:r>
            <a:r>
              <a:rPr lang="nb-NO" dirty="0"/>
              <a:t>grad av medvirkning og bedre oversikt over egne helsetjenester</a:t>
            </a:r>
          </a:p>
          <a:p>
            <a:pPr>
              <a:buClrTx/>
            </a:pPr>
            <a:endParaRPr lang="nb-NO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i="1" dirty="0"/>
          </a:p>
          <a:p>
            <a:pPr>
              <a:buClrTx/>
            </a:pPr>
            <a:endParaRPr lang="nb-NO" dirty="0"/>
          </a:p>
          <a:p>
            <a:pPr>
              <a:buClrTx/>
            </a:pPr>
            <a:endParaRPr lang="nb-NO" dirty="0"/>
          </a:p>
          <a:p>
            <a:pPr lvl="2">
              <a:buClrTx/>
              <a:buFont typeface="Courier New" panose="02070309020205020404" pitchFamily="49" charset="0"/>
              <a:buChar char="o"/>
            </a:pPr>
            <a:endParaRPr lang="nb-NO" dirty="0"/>
          </a:p>
          <a:p>
            <a:pPr lvl="2">
              <a:buClrTx/>
              <a:buFont typeface="Courier New" panose="02070309020205020404" pitchFamily="49" charset="0"/>
              <a:buChar char="o"/>
            </a:pPr>
            <a:endParaRPr lang="nb-NO" dirty="0"/>
          </a:p>
          <a:p>
            <a:pPr lvl="1">
              <a:buClrTx/>
              <a:buFont typeface="Courier New" panose="02070309020205020404" pitchFamily="49" charset="0"/>
              <a:buChar char="o"/>
            </a:pPr>
            <a:endParaRPr lang="nb-NO" dirty="0"/>
          </a:p>
          <a:p>
            <a:pPr lvl="1">
              <a:buClrTx/>
              <a:buFont typeface="Courier New" panose="02070309020205020404" pitchFamily="49" charset="0"/>
              <a:buChar char="o"/>
            </a:pP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475488" y="1182122"/>
            <a:ext cx="10138867" cy="119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593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817"/>
            <a:ext cx="10092781" cy="2376264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nb-NO" dirty="0" smtClean="0"/>
              <a:t>Bedre samhandling gjør seg ikke selv bare fordi vi får en felles journalløsning</a:t>
            </a:r>
          </a:p>
          <a:p>
            <a:pPr marL="0" indent="0">
              <a:buClrTx/>
              <a:buNone/>
            </a:pPr>
            <a:endParaRPr lang="nb-NO" dirty="0" smtClean="0"/>
          </a:p>
          <a:p>
            <a:pPr marL="0" indent="0">
              <a:buClrTx/>
              <a:buNone/>
            </a:pPr>
            <a:r>
              <a:rPr lang="nb-NO" dirty="0" smtClean="0"/>
              <a:t>For </a:t>
            </a:r>
            <a:r>
              <a:rPr lang="nb-NO" dirty="0"/>
              <a:t>å lykkes med å oppnå bedre samhandling </a:t>
            </a:r>
            <a:r>
              <a:rPr lang="nb-NO" dirty="0" smtClean="0"/>
              <a:t>etter innføring av Helseplattformen, kreves </a:t>
            </a:r>
            <a:r>
              <a:rPr lang="nb-NO" dirty="0"/>
              <a:t>det vilje til samarbeid og god utnyttelse av mulighetene som ligger i </a:t>
            </a:r>
            <a:r>
              <a:rPr lang="nb-NO" dirty="0" smtClean="0"/>
              <a:t>den felles løsningen</a:t>
            </a:r>
          </a:p>
        </p:txBody>
      </p:sp>
      <p:sp>
        <p:nvSpPr>
          <p:cNvPr id="4" name="Rektangel 3"/>
          <p:cNvSpPr/>
          <p:nvPr/>
        </p:nvSpPr>
        <p:spPr>
          <a:xfrm>
            <a:off x="475488" y="1182122"/>
            <a:ext cx="10138867" cy="119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904" y="4325866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485" y="4345001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500" r="100000">
                        <a14:foregroundMark x1="44500" y1="7500" x2="61250" y2="46000"/>
                        <a14:foregroundMark x1="61500" y1="43750" x2="65750" y2="16500"/>
                        <a14:foregroundMark x1="65000" y1="16500" x2="31750" y2="30500"/>
                        <a14:foregroundMark x1="31500" y1="30500" x2="44500" y2="7500"/>
                        <a14:foregroundMark x1="44500" y1="12500" x2="49000" y2="50000"/>
                        <a14:foregroundMark x1="36750" y1="57750" x2="28500" y2="98250"/>
                        <a14:foregroundMark x1="14750" y1="93250" x2="83250" y2="78250"/>
                        <a14:foregroundMark x1="86750" y1="98500" x2="22250" y2="61000"/>
                        <a14:foregroundMark x1="19000" y1="70500" x2="74000" y2="99750"/>
                        <a14:foregroundMark x1="48750" y1="88750" x2="43750" y2="99500"/>
                        <a14:foregroundMark x1="55000" y1="80250" x2="72250" y2="57500"/>
                        <a14:foregroundMark x1="71750" y1="58000" x2="81750" y2="7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4941168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500" r="100000">
                        <a14:foregroundMark x1="44500" y1="7500" x2="61250" y2="46000"/>
                        <a14:foregroundMark x1="61500" y1="43750" x2="65750" y2="16500"/>
                        <a14:foregroundMark x1="65000" y1="16500" x2="31750" y2="30500"/>
                        <a14:foregroundMark x1="31500" y1="30500" x2="44500" y2="7500"/>
                        <a14:foregroundMark x1="44500" y1="12500" x2="49000" y2="50000"/>
                        <a14:foregroundMark x1="36750" y1="57750" x2="28500" y2="98250"/>
                        <a14:foregroundMark x1="14750" y1="93250" x2="83250" y2="78250"/>
                        <a14:foregroundMark x1="86750" y1="98500" x2="22250" y2="61000"/>
                        <a14:foregroundMark x1="19000" y1="70500" x2="74000" y2="99750"/>
                        <a14:foregroundMark x1="48750" y1="88750" x2="43750" y2="99500"/>
                        <a14:foregroundMark x1="55000" y1="80250" x2="72250" y2="57500"/>
                        <a14:foregroundMark x1="71750" y1="58000" x2="81750" y2="7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286" y="4941168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23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6026956" y="2481872"/>
            <a:ext cx="2319834" cy="3881743"/>
            <a:chOff x="6026956" y="2481872"/>
            <a:chExt cx="2319834" cy="3881743"/>
          </a:xfrm>
        </p:grpSpPr>
        <p:sp>
          <p:nvSpPr>
            <p:cNvPr id="32" name="TekstSylinder 31">
              <a:extLst>
                <a:ext uri="{FF2B5EF4-FFF2-40B4-BE49-F238E27FC236}">
                  <a16:creationId xmlns:a16="http://schemas.microsoft.com/office/drawing/2014/main" id="{19593E75-E6A8-5B4C-B40D-92182DC385C4}"/>
                </a:ext>
              </a:extLst>
            </p:cNvPr>
            <p:cNvSpPr txBox="1"/>
            <p:nvPr/>
          </p:nvSpPr>
          <p:spPr>
            <a:xfrm>
              <a:off x="6120681" y="5308007"/>
              <a:ext cx="2132384" cy="1055608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err="1">
                  <a:solidFill>
                    <a:schemeClr val="tx1"/>
                  </a:solidFill>
                </a:rPr>
                <a:t>Systemstøtte</a:t>
              </a:r>
              <a:r>
                <a:rPr lang="nb-NO" sz="1400" dirty="0">
                  <a:solidFill>
                    <a:schemeClr val="tx1"/>
                  </a:solidFill>
                </a:rPr>
                <a:t> for tverrfaglige møter, samarbeidsmøter og ansvarsgrupper</a:t>
              </a: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FB2C67B9-EB6D-044D-AE3B-902DFE6E3C07}"/>
                </a:ext>
              </a:extLst>
            </p:cNvPr>
            <p:cNvSpPr txBox="1"/>
            <p:nvPr/>
          </p:nvSpPr>
          <p:spPr>
            <a:xfrm>
              <a:off x="6120681" y="4597227"/>
              <a:ext cx="2132384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Felles behandlingsplaner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3562963"/>
              <a:ext cx="2319834" cy="578882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1"/>
                  </a:solidFill>
                </a:rPr>
                <a:t>Forenkle tverrfaglig samarbeid</a:t>
              </a:r>
            </a:p>
          </p:txBody>
        </p:sp>
        <p:cxnSp>
          <p:nvCxnSpPr>
            <p:cNvPr id="16" name="Rett pilkobling 23">
              <a:extLst>
                <a:ext uri="{FF2B5EF4-FFF2-40B4-BE49-F238E27FC236}">
                  <a16:creationId xmlns:a16="http://schemas.microsoft.com/office/drawing/2014/main" id="{1FAA2DC9-41E0-764A-B7A8-8B27C629411E}"/>
                </a:ext>
              </a:extLst>
            </p:cNvPr>
            <p:cNvCxnSpPr>
              <a:cxnSpLocks/>
            </p:cNvCxnSpPr>
            <p:nvPr/>
          </p:nvCxnSpPr>
          <p:spPr>
            <a:xfrm>
              <a:off x="7145982" y="4141845"/>
              <a:ext cx="0" cy="383516"/>
            </a:xfrm>
            <a:prstGeom prst="straightConnector1">
              <a:avLst/>
            </a:prstGeom>
            <a:ln w="28575">
              <a:solidFill>
                <a:srgbClr val="00B8B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2481872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2604983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6" name="Gruppe 25"/>
          <p:cNvGrpSpPr/>
          <p:nvPr/>
        </p:nvGrpSpPr>
        <p:grpSpPr>
          <a:xfrm>
            <a:off x="8707686" y="2481872"/>
            <a:ext cx="2098692" cy="3179376"/>
            <a:chOff x="8707686" y="2481872"/>
            <a:chExt cx="2098692" cy="3179376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CF6FB8B0-A7A3-BA47-B7EF-04454C573D5B}"/>
                </a:ext>
              </a:extLst>
            </p:cNvPr>
            <p:cNvSpPr txBox="1"/>
            <p:nvPr/>
          </p:nvSpPr>
          <p:spPr>
            <a:xfrm>
              <a:off x="8707687" y="3562963"/>
              <a:ext cx="2055071" cy="578882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1"/>
                  </a:solidFill>
                </a:rPr>
                <a:t>Dra nytte av arbeid andre har gjort</a:t>
              </a:r>
            </a:p>
          </p:txBody>
        </p:sp>
        <p:cxnSp>
          <p:nvCxnSpPr>
            <p:cNvPr id="17" name="Rett pilkobling 23">
              <a:extLst>
                <a:ext uri="{FF2B5EF4-FFF2-40B4-BE49-F238E27FC236}">
                  <a16:creationId xmlns:a16="http://schemas.microsoft.com/office/drawing/2014/main" id="{59F006D0-BE48-FC4E-BA82-4B84E387A381}"/>
                </a:ext>
              </a:extLst>
            </p:cNvPr>
            <p:cNvCxnSpPr>
              <a:cxnSpLocks/>
            </p:cNvCxnSpPr>
            <p:nvPr/>
          </p:nvCxnSpPr>
          <p:spPr>
            <a:xfrm>
              <a:off x="9703987" y="4141845"/>
              <a:ext cx="0" cy="383516"/>
            </a:xfrm>
            <a:prstGeom prst="straightConnector1">
              <a:avLst/>
            </a:prstGeom>
            <a:ln w="28575">
              <a:solidFill>
                <a:srgbClr val="00B8B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9243307" y="2481872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A17EC890-ACFC-2943-A800-44736273CD19}"/>
                </a:ext>
              </a:extLst>
            </p:cNvPr>
            <p:cNvSpPr txBox="1"/>
            <p:nvPr/>
          </p:nvSpPr>
          <p:spPr>
            <a:xfrm>
              <a:off x="9226069" y="2604983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25A7EDE3-1784-8A43-9326-311D26C94DC6}"/>
                </a:ext>
              </a:extLst>
            </p:cNvPr>
            <p:cNvSpPr txBox="1"/>
            <p:nvPr/>
          </p:nvSpPr>
          <p:spPr>
            <a:xfrm>
              <a:off x="8707686" y="4605640"/>
              <a:ext cx="2098692" cy="1055608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1"/>
                  </a:solidFill>
                </a:rPr>
                <a:t>Andre har kartlagt og dokumentert informasjon du selv kan bruke i arbeidet</a:t>
              </a:r>
            </a:p>
          </p:txBody>
        </p:sp>
      </p:grpSp>
      <p:sp>
        <p:nvSpPr>
          <p:cNvPr id="25" name="Plassholder for innhold 2">
            <a:extLst>
              <a:ext uri="{FF2B5EF4-FFF2-40B4-BE49-F238E27FC236}">
                <a16:creationId xmlns:a16="http://schemas.microsoft.com/office/drawing/2014/main" id="{720D42B3-D31D-6B4D-BB40-D493E0A14021}"/>
              </a:ext>
            </a:extLst>
          </p:cNvPr>
          <p:cNvSpPr txBox="1">
            <a:spLocks/>
          </p:cNvSpPr>
          <p:nvPr/>
        </p:nvSpPr>
        <p:spPr>
          <a:xfrm>
            <a:off x="839416" y="722409"/>
            <a:ext cx="9966962" cy="1266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Courier New" panose="02070309020205020404" pitchFamily="49" charset="0"/>
              <a:buChar char="o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2CB5B5"/>
              </a:buClr>
              <a:buFont typeface="Arial" panose="020B0604020202020204" pitchFamily="34" charset="0"/>
              <a:buChar char="•"/>
              <a:defRPr lang="nb-NO" sz="2400" b="0" i="0" kern="1200" baseline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nb-NO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nb-NO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nb-NO" sz="2000" dirty="0" smtClean="0"/>
              <a:t>I denne presentasjonen får du noen eksempler på hvordan Helseplattformen kan brukes for bedre samhandling internt på egen arbeidsplass, innad i egen organisasjon og mellom ulike aktører </a:t>
            </a:r>
            <a:endParaRPr lang="nb-NO" sz="2000" dirty="0"/>
          </a:p>
        </p:txBody>
      </p:sp>
      <p:grpSp>
        <p:nvGrpSpPr>
          <p:cNvPr id="2" name="Gruppe 1"/>
          <p:cNvGrpSpPr/>
          <p:nvPr/>
        </p:nvGrpSpPr>
        <p:grpSpPr>
          <a:xfrm>
            <a:off x="1044801" y="2481872"/>
            <a:ext cx="2132385" cy="3809604"/>
            <a:chOff x="1044801" y="2481872"/>
            <a:chExt cx="2132385" cy="3809604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3562963"/>
              <a:ext cx="2132384" cy="578882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Kommunikasjonsverktøy</a:t>
              </a:r>
            </a:p>
            <a:p>
              <a:pPr algn="ctr"/>
              <a:endParaRPr lang="nb-NO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3" y="4597228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In Basket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Rett pilkobling 23">
              <a:extLst>
                <a:ext uri="{FF2B5EF4-FFF2-40B4-BE49-F238E27FC236}">
                  <a16:creationId xmlns:a16="http://schemas.microsoft.com/office/drawing/2014/main" id="{521D9724-CE91-6645-95FD-B12A7550B998}"/>
                </a:ext>
              </a:extLst>
            </p:cNvPr>
            <p:cNvCxnSpPr>
              <a:cxnSpLocks/>
              <a:stCxn id="4" idx="2"/>
            </p:cNvCxnSpPr>
            <p:nvPr/>
          </p:nvCxnSpPr>
          <p:spPr>
            <a:xfrm>
              <a:off x="2110994" y="4141845"/>
              <a:ext cx="0" cy="383516"/>
            </a:xfrm>
            <a:prstGeom prst="straightConnector1">
              <a:avLst/>
            </a:prstGeom>
            <a:ln w="28575">
              <a:solidFill>
                <a:srgbClr val="00B8B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2481872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2604983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8" name="TekstSylinder 27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3" y="5048847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Sikker </a:t>
              </a:r>
              <a:r>
                <a:rPr lang="nb-NO" sz="1400" dirty="0" err="1" smtClean="0">
                  <a:solidFill>
                    <a:schemeClr val="tx1"/>
                  </a:solidFill>
                </a:rPr>
                <a:t>chat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TekstSylinder 28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2" y="5495292"/>
              <a:ext cx="2132383" cy="340519"/>
            </a:xfrm>
            <a:prstGeom prst="roundRect">
              <a:avLst/>
            </a:prstGeom>
            <a:solidFill>
              <a:srgbClr val="E5F8F8"/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Forløpsoppgaver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TekstSylinder 29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1" y="5950957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E-meldinger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pe 35"/>
          <p:cNvGrpSpPr/>
          <p:nvPr/>
        </p:nvGrpSpPr>
        <p:grpSpPr>
          <a:xfrm>
            <a:off x="3494749" y="2481872"/>
            <a:ext cx="2173514" cy="3827448"/>
            <a:chOff x="3494749" y="2481872"/>
            <a:chExt cx="2173514" cy="3827448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3562963"/>
              <a:ext cx="2132384" cy="578882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1"/>
                  </a:solidFill>
                </a:rPr>
                <a:t>Pasienter med </a:t>
              </a:r>
              <a:r>
                <a:rPr lang="nb-NO" sz="1400" dirty="0" smtClean="0">
                  <a:solidFill>
                    <a:schemeClr val="tx1"/>
                  </a:solidFill>
                </a:rPr>
                <a:t>flere samtidige behov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FB2C67B9-EB6D-044D-AE3B-902DFE6E3C07}"/>
                </a:ext>
              </a:extLst>
            </p:cNvPr>
            <p:cNvSpPr txBox="1"/>
            <p:nvPr/>
          </p:nvSpPr>
          <p:spPr>
            <a:xfrm>
              <a:off x="3503712" y="4600649"/>
              <a:ext cx="2132384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1"/>
                  </a:solidFill>
                </a:rPr>
                <a:t>Pasientplaner</a:t>
              </a:r>
              <a:endParaRPr lang="nb-NO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Rett pilkobling 23">
              <a:extLst>
                <a:ext uri="{FF2B5EF4-FFF2-40B4-BE49-F238E27FC236}">
                  <a16:creationId xmlns:a16="http://schemas.microsoft.com/office/drawing/2014/main" id="{0CB0E5A0-8705-594E-AE4B-110004D0DA98}"/>
                </a:ext>
              </a:extLst>
            </p:cNvPr>
            <p:cNvCxnSpPr>
              <a:cxnSpLocks/>
            </p:cNvCxnSpPr>
            <p:nvPr/>
          </p:nvCxnSpPr>
          <p:spPr>
            <a:xfrm>
              <a:off x="4553253" y="4141845"/>
              <a:ext cx="0" cy="383516"/>
            </a:xfrm>
            <a:prstGeom prst="straightConnector1">
              <a:avLst/>
            </a:prstGeom>
            <a:ln w="28575">
              <a:solidFill>
                <a:srgbClr val="00B8B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2481872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2604983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1" name="TekstSylinder 30">
              <a:extLst>
                <a:ext uri="{FF2B5EF4-FFF2-40B4-BE49-F238E27FC236}">
                  <a16:creationId xmlns:a16="http://schemas.microsoft.com/office/drawing/2014/main" id="{FB2C67B9-EB6D-044D-AE3B-902DFE6E3C07}"/>
                </a:ext>
              </a:extLst>
            </p:cNvPr>
            <p:cNvSpPr txBox="1"/>
            <p:nvPr/>
          </p:nvSpPr>
          <p:spPr>
            <a:xfrm>
              <a:off x="3503712" y="5047690"/>
              <a:ext cx="2162348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1"/>
                  </a:solidFill>
                </a:rPr>
                <a:t>Felles behandlingsplaner</a:t>
              </a:r>
            </a:p>
          </p:txBody>
        </p:sp>
        <p:sp>
          <p:nvSpPr>
            <p:cNvPr id="34" name="TekstSylinder 33">
              <a:extLst>
                <a:ext uri="{FF2B5EF4-FFF2-40B4-BE49-F238E27FC236}">
                  <a16:creationId xmlns:a16="http://schemas.microsoft.com/office/drawing/2014/main" id="{FB2C67B9-EB6D-044D-AE3B-902DFE6E3C07}"/>
                </a:ext>
              </a:extLst>
            </p:cNvPr>
            <p:cNvSpPr txBox="1"/>
            <p:nvPr/>
          </p:nvSpPr>
          <p:spPr>
            <a:xfrm>
              <a:off x="3503712" y="5521760"/>
              <a:ext cx="2132384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2">
                      <a:lumMod val="50000"/>
                    </a:schemeClr>
                  </a:solidFill>
                </a:rPr>
                <a:t>Felles </a:t>
              </a:r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legemiddelliste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" name="TekstSylinder 34">
              <a:extLst>
                <a:ext uri="{FF2B5EF4-FFF2-40B4-BE49-F238E27FC236}">
                  <a16:creationId xmlns:a16="http://schemas.microsoft.com/office/drawing/2014/main" id="{FB2C67B9-EB6D-044D-AE3B-902DFE6E3C07}"/>
                </a:ext>
              </a:extLst>
            </p:cNvPr>
            <p:cNvSpPr txBox="1"/>
            <p:nvPr/>
          </p:nvSpPr>
          <p:spPr>
            <a:xfrm>
              <a:off x="3494749" y="5968801"/>
              <a:ext cx="2132384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>
                  <a:solidFill>
                    <a:schemeClr val="tx2">
                      <a:lumMod val="50000"/>
                    </a:schemeClr>
                  </a:solidFill>
                </a:rPr>
                <a:t>Felles </a:t>
              </a:r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notat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603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tt pilkobling 23">
            <a:extLst>
              <a:ext uri="{FF2B5EF4-FFF2-40B4-BE49-F238E27FC236}">
                <a16:creationId xmlns:a16="http://schemas.microsoft.com/office/drawing/2014/main" id="{521D9724-CE91-6645-95FD-B12A7550B998}"/>
              </a:ext>
            </a:extLst>
          </p:cNvPr>
          <p:cNvCxnSpPr>
            <a:cxnSpLocks/>
          </p:cNvCxnSpPr>
          <p:nvPr/>
        </p:nvCxnSpPr>
        <p:spPr>
          <a:xfrm>
            <a:off x="2135560" y="3501008"/>
            <a:ext cx="0" cy="62187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1DA3C67-E6B7-8046-94EB-F546F6BA29F9}"/>
              </a:ext>
            </a:extLst>
          </p:cNvPr>
          <p:cNvSpPr/>
          <p:nvPr/>
        </p:nvSpPr>
        <p:spPr>
          <a:xfrm>
            <a:off x="16995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1FB7ADE2-C42B-8041-8ACE-489DC3E7A70C}"/>
              </a:ext>
            </a:extLst>
          </p:cNvPr>
          <p:cNvSpPr txBox="1"/>
          <p:nvPr/>
        </p:nvSpPr>
        <p:spPr>
          <a:xfrm>
            <a:off x="16822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DAB8F899-57B7-9546-9242-7F3EFCD234B4}"/>
              </a:ext>
            </a:extLst>
          </p:cNvPr>
          <p:cNvSpPr txBox="1"/>
          <p:nvPr/>
        </p:nvSpPr>
        <p:spPr>
          <a:xfrm>
            <a:off x="3535879" y="3141939"/>
            <a:ext cx="213238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Pasienter med </a:t>
            </a:r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flere samtidige behov</a:t>
            </a:r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DB15F40-E0B7-CF49-8978-E75F219CA97E}"/>
              </a:ext>
            </a:extLst>
          </p:cNvPr>
          <p:cNvSpPr txBox="1"/>
          <p:nvPr/>
        </p:nvSpPr>
        <p:spPr>
          <a:xfrm>
            <a:off x="6026956" y="3141939"/>
            <a:ext cx="2319834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Forenkle tverrfaglig samarbeid</a:t>
            </a:r>
          </a:p>
        </p:txBody>
      </p: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CF6FB8B0-A7A3-BA47-B7EF-04454C573D5B}"/>
              </a:ext>
            </a:extLst>
          </p:cNvPr>
          <p:cNvSpPr txBox="1"/>
          <p:nvPr/>
        </p:nvSpPr>
        <p:spPr>
          <a:xfrm>
            <a:off x="8707687" y="3141939"/>
            <a:ext cx="2055071" cy="578882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</a:rPr>
              <a:t>Dra nytte av arbeid andre har gjort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E3B07E0-A2E8-1541-B252-2C0EF43021DA}"/>
              </a:ext>
            </a:extLst>
          </p:cNvPr>
          <p:cNvSpPr/>
          <p:nvPr/>
        </p:nvSpPr>
        <p:spPr>
          <a:xfrm>
            <a:off x="40998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6" name="TekstSylinder 35">
            <a:extLst>
              <a:ext uri="{FF2B5EF4-FFF2-40B4-BE49-F238E27FC236}">
                <a16:creationId xmlns:a16="http://schemas.microsoft.com/office/drawing/2014/main" id="{2340C79E-5897-7C4F-BFD8-0A4D75056CF3}"/>
              </a:ext>
            </a:extLst>
          </p:cNvPr>
          <p:cNvSpPr txBox="1"/>
          <p:nvPr/>
        </p:nvSpPr>
        <p:spPr>
          <a:xfrm>
            <a:off x="40825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755DE124-CDD1-1940-A5E4-EA5F50B3C08E}"/>
              </a:ext>
            </a:extLst>
          </p:cNvPr>
          <p:cNvSpPr/>
          <p:nvPr/>
        </p:nvSpPr>
        <p:spPr>
          <a:xfrm>
            <a:off x="669441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38" name="TekstSylinder 37">
            <a:extLst>
              <a:ext uri="{FF2B5EF4-FFF2-40B4-BE49-F238E27FC236}">
                <a16:creationId xmlns:a16="http://schemas.microsoft.com/office/drawing/2014/main" id="{70DB6A60-60A3-3646-8D6B-C7FBAD174AF0}"/>
              </a:ext>
            </a:extLst>
          </p:cNvPr>
          <p:cNvSpPr txBox="1"/>
          <p:nvPr/>
        </p:nvSpPr>
        <p:spPr>
          <a:xfrm>
            <a:off x="667717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8CD6DF9-661A-AD4C-84E1-25C10EB1356E}"/>
              </a:ext>
            </a:extLst>
          </p:cNvPr>
          <p:cNvSpPr/>
          <p:nvPr/>
        </p:nvSpPr>
        <p:spPr>
          <a:xfrm>
            <a:off x="9243307" y="2060848"/>
            <a:ext cx="868101" cy="868101"/>
          </a:xfrm>
          <a:prstGeom prst="ellipse">
            <a:avLst/>
          </a:prstGeom>
          <a:solidFill>
            <a:srgbClr val="00B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2CB5B5"/>
              </a:solidFill>
            </a:endParaRP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A17EC890-ACFC-2943-A800-44736273CD19}"/>
              </a:ext>
            </a:extLst>
          </p:cNvPr>
          <p:cNvSpPr txBox="1"/>
          <p:nvPr/>
        </p:nvSpPr>
        <p:spPr>
          <a:xfrm>
            <a:off x="9226069" y="2183959"/>
            <a:ext cx="90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1044802" y="3141939"/>
            <a:ext cx="2132384" cy="578882"/>
          </a:xfrm>
          <a:prstGeom prst="roundRect">
            <a:avLst/>
          </a:prstGeom>
          <a:solidFill>
            <a:schemeClr val="bg1"/>
          </a:solidFill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tx2">
                    <a:lumMod val="50000"/>
                  </a:schemeClr>
                </a:solidFill>
              </a:rPr>
              <a:t>Kommunikasjonsverktøy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" name="Gruppe 1"/>
          <p:cNvGrpSpPr/>
          <p:nvPr/>
        </p:nvGrpSpPr>
        <p:grpSpPr>
          <a:xfrm>
            <a:off x="1044801" y="4176204"/>
            <a:ext cx="2132385" cy="1681547"/>
            <a:chOff x="1044801" y="4176204"/>
            <a:chExt cx="2132385" cy="1681547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3" y="4176204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In Basket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8" name="TekstSylinder 27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3" y="4627919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Sikker </a:t>
              </a:r>
              <a:r>
                <a:rPr lang="nb-NO" sz="1400" dirty="0" err="1" smtClean="0">
                  <a:solidFill>
                    <a:schemeClr val="tx2">
                      <a:lumMod val="50000"/>
                    </a:schemeClr>
                  </a:solidFill>
                </a:rPr>
                <a:t>chat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TekstSylinder 29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1" y="5517232"/>
              <a:ext cx="2132383" cy="340519"/>
            </a:xfrm>
            <a:prstGeom prst="roundRect">
              <a:avLst/>
            </a:prstGeom>
            <a:solidFill>
              <a:srgbClr val="00B8B7">
                <a:alpha val="10000"/>
              </a:srgbClr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E-meldinger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TekstSylinder 28">
              <a:extLst>
                <a:ext uri="{FF2B5EF4-FFF2-40B4-BE49-F238E27FC236}">
                  <a16:creationId xmlns:a16="http://schemas.microsoft.com/office/drawing/2014/main" id="{ABE0929E-2021-4C4B-A62C-6A0094093C68}"/>
                </a:ext>
              </a:extLst>
            </p:cNvPr>
            <p:cNvSpPr txBox="1"/>
            <p:nvPr/>
          </p:nvSpPr>
          <p:spPr>
            <a:xfrm>
              <a:off x="1044802" y="5079634"/>
              <a:ext cx="2132383" cy="340519"/>
            </a:xfrm>
            <a:prstGeom prst="roundRect">
              <a:avLst/>
            </a:prstGeom>
            <a:solidFill>
              <a:srgbClr val="E5F8F8"/>
            </a:solidFill>
            <a:ln>
              <a:solidFill>
                <a:srgbClr val="00B8B7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1400" dirty="0" smtClean="0">
                  <a:solidFill>
                    <a:schemeClr val="tx2">
                      <a:lumMod val="50000"/>
                    </a:schemeClr>
                  </a:solidFill>
                </a:rPr>
                <a:t>Forløpsoppgaver</a:t>
              </a:r>
              <a:endParaRPr lang="nb-NO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37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In Basket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544616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</a:t>
            </a:r>
            <a:r>
              <a:rPr lang="nb-NO" sz="2000" b="1" dirty="0" smtClean="0"/>
              <a:t>Helseplattformen</a:t>
            </a:r>
          </a:p>
          <a:p>
            <a:pPr>
              <a:buClrTx/>
            </a:pPr>
            <a:endParaRPr lang="nb-NO" sz="2000" b="1" dirty="0"/>
          </a:p>
          <a:p>
            <a:pPr>
              <a:buClrTx/>
            </a:pPr>
            <a:r>
              <a:rPr lang="nb-NO" sz="2000" dirty="0" smtClean="0"/>
              <a:t>Der </a:t>
            </a:r>
            <a:r>
              <a:rPr lang="nb-NO" sz="2000" dirty="0"/>
              <a:t>finner du alle beskjeder som er sendt til deg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fordi </a:t>
            </a:r>
            <a:r>
              <a:rPr lang="nb-NO" sz="2000" dirty="0"/>
              <a:t>du er del av en mottakergruppe (for eksempel ved henvisninger)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/>
              <a:t>i form av personlig melding </a:t>
            </a:r>
          </a:p>
          <a:p>
            <a:r>
              <a:rPr lang="nb-NO" sz="2000" dirty="0" smtClean="0"/>
              <a:t>Beskjeder om ikke fullførte oppgaver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Bilde 31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1629771"/>
            <a:ext cx="4056880" cy="4056880"/>
          </a:xfrm>
          <a:prstGeom prst="rect">
            <a:avLst/>
          </a:prstGeom>
          <a:ln>
            <a:noFill/>
          </a:ln>
        </p:spPr>
      </p:pic>
      <p:sp>
        <p:nvSpPr>
          <p:cNvPr id="30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3" name="Gruppe 2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92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In Basket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976664" cy="3166824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Helseplattformen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Her kan du utveksle meldinger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med </a:t>
            </a:r>
            <a:r>
              <a:rPr lang="nb-NO" sz="2000" dirty="0"/>
              <a:t>andre i egen organisasjon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med </a:t>
            </a:r>
            <a:r>
              <a:rPr lang="nb-NO" sz="2000" dirty="0"/>
              <a:t>kolleger i andre organisasjoner som bruker Helseplattformen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med kolleger eller organisasjoner som ikke bruker Helseplattformen via det nasjonale </a:t>
            </a:r>
            <a:r>
              <a:rPr lang="nb-NO" sz="2000" b="1" dirty="0"/>
              <a:t>e-meldingssystemet</a:t>
            </a:r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49" name="Gruppe 4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pic>
        <p:nvPicPr>
          <p:cNvPr id="10" name="Bilde 9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1629771"/>
            <a:ext cx="4056880" cy="4056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6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47AFA79-D11D-704F-9F28-6182178A81EA}"/>
              </a:ext>
            </a:extLst>
          </p:cNvPr>
          <p:cNvSpPr txBox="1"/>
          <p:nvPr/>
        </p:nvSpPr>
        <p:spPr>
          <a:xfrm>
            <a:off x="767408" y="1629771"/>
            <a:ext cx="2132384" cy="510778"/>
          </a:xfrm>
          <a:prstGeom prst="roundRect">
            <a:avLst/>
          </a:prstGeom>
          <a:ln>
            <a:solidFill>
              <a:srgbClr val="00B8B7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solidFill>
                  <a:schemeClr val="tx2">
                    <a:lumMod val="50000"/>
                  </a:schemeClr>
                </a:solidFill>
              </a:rPr>
              <a:t>In Basket</a:t>
            </a:r>
            <a:endParaRPr lang="nb-NO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19593E75-E6A8-5B4C-B40D-92182DC385C4}"/>
              </a:ext>
            </a:extLst>
          </p:cNvPr>
          <p:cNvSpPr txBox="1"/>
          <p:nvPr/>
        </p:nvSpPr>
        <p:spPr>
          <a:xfrm>
            <a:off x="695400" y="2805440"/>
            <a:ext cx="5760640" cy="2485787"/>
          </a:xfrm>
          <a:prstGeom prst="roundRect">
            <a:avLst/>
          </a:prstGeom>
          <a:solidFill>
            <a:srgbClr val="E6F1F1"/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Tx/>
            </a:pPr>
            <a:r>
              <a:rPr lang="nb-NO" sz="2000" b="1" dirty="0"/>
              <a:t>Din personlige innboks i Helseplattformen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endParaRPr lang="nb-NO" sz="2000" dirty="0" smtClean="0"/>
          </a:p>
          <a:p>
            <a:pPr>
              <a:buClrTx/>
            </a:pPr>
            <a:r>
              <a:rPr lang="nb-NO" sz="2000" dirty="0" smtClean="0"/>
              <a:t>Personalmeldinger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Gjennom </a:t>
            </a:r>
            <a:r>
              <a:rPr lang="nb-NO" sz="2000" i="1" dirty="0"/>
              <a:t>personalmeldinger</a:t>
            </a:r>
            <a:r>
              <a:rPr lang="nb-NO" sz="2000" dirty="0"/>
              <a:t> kan du tilknytte en pasient eller bruker som skal </a:t>
            </a:r>
            <a:r>
              <a:rPr lang="nb-NO" sz="2000" dirty="0" smtClean="0"/>
              <a:t>diskuteres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nb-NO" sz="2000" dirty="0" smtClean="0"/>
              <a:t>Meldingsutvekslingen </a:t>
            </a:r>
            <a:r>
              <a:rPr lang="nb-NO" sz="2000" dirty="0"/>
              <a:t>er kun en dialog og legges ikke i pasientens </a:t>
            </a:r>
            <a:r>
              <a:rPr lang="nb-NO" sz="2000" dirty="0" smtClean="0"/>
              <a:t>journal</a:t>
            </a:r>
            <a:endParaRPr lang="nb-NO" sz="2000" dirty="0"/>
          </a:p>
        </p:txBody>
      </p:sp>
      <p:cxnSp>
        <p:nvCxnSpPr>
          <p:cNvPr id="25" name="Rett pilkobling 23">
            <a:extLst>
              <a:ext uri="{FF2B5EF4-FFF2-40B4-BE49-F238E27FC236}">
                <a16:creationId xmlns:a16="http://schemas.microsoft.com/office/drawing/2014/main" id="{1FAA2DC9-41E0-764A-B7A8-8B27C629411E}"/>
              </a:ext>
            </a:extLst>
          </p:cNvPr>
          <p:cNvCxnSpPr>
            <a:cxnSpLocks/>
          </p:cNvCxnSpPr>
          <p:nvPr/>
        </p:nvCxnSpPr>
        <p:spPr>
          <a:xfrm>
            <a:off x="1817390" y="2276872"/>
            <a:ext cx="0" cy="383516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lassholder for innhold 2"/>
          <p:cNvSpPr>
            <a:spLocks noGrp="1"/>
          </p:cNvSpPr>
          <p:nvPr>
            <p:ph idx="1"/>
          </p:nvPr>
        </p:nvSpPr>
        <p:spPr>
          <a:xfrm>
            <a:off x="1449347" y="565721"/>
            <a:ext cx="3312368" cy="50405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Kommunikasjonsverktøy</a:t>
            </a:r>
            <a:endParaRPr lang="nb-NO" dirty="0"/>
          </a:p>
        </p:txBody>
      </p:sp>
      <p:grpSp>
        <p:nvGrpSpPr>
          <p:cNvPr id="49" name="Gruppe 48"/>
          <p:cNvGrpSpPr/>
          <p:nvPr/>
        </p:nvGrpSpPr>
        <p:grpSpPr>
          <a:xfrm>
            <a:off x="419607" y="371127"/>
            <a:ext cx="902575" cy="868101"/>
            <a:chOff x="5506746" y="587897"/>
            <a:chExt cx="902575" cy="868101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5523983" y="58789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1" name="TekstSylinder 50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5506746" y="71100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pic>
        <p:nvPicPr>
          <p:cNvPr id="10" name="Bilde 9">
            <a:extLst>
              <a:ext uri="{FF2B5EF4-FFF2-40B4-BE49-F238E27FC236}">
                <a16:creationId xmlns:a16="http://schemas.microsoft.com/office/drawing/2014/main" id="{4C1639DE-E2FE-BE4F-87F7-2BDF114675A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4" y="1629771"/>
            <a:ext cx="4056880" cy="4056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07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FA711F-697B-4308-8E66-8184D6E65663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>
  <ds:schemaRefs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B0000B1-E5AB-42D6-B615-C49F67AE2BCF}"/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1018</TotalTime>
  <Words>1274</Words>
  <Application>Microsoft Office PowerPoint</Application>
  <PresentationFormat>Widescreen</PresentationFormat>
  <Paragraphs>258</Paragraphs>
  <Slides>26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Office-tema</vt:lpstr>
      <vt:lpstr>Samhandling gjennom 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 gjennom  Helseplattformen</dc:title>
  <dc:creator>Basso, Trude</dc:creator>
  <cp:keywords>_£Bilde</cp:keywords>
  <cp:lastModifiedBy>Christensen, Liv Quist</cp:lastModifiedBy>
  <cp:revision>81</cp:revision>
  <dcterms:created xsi:type="dcterms:W3CDTF">2021-06-23T07:14:11Z</dcterms:created>
  <dcterms:modified xsi:type="dcterms:W3CDTF">2021-08-12T12:32:27Z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