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86" r:id="rId7"/>
    <p:sldId id="387" r:id="rId8"/>
    <p:sldId id="388" r:id="rId9"/>
    <p:sldId id="389" r:id="rId10"/>
    <p:sldId id="424" r:id="rId11"/>
    <p:sldId id="390" r:id="rId12"/>
    <p:sldId id="391" r:id="rId13"/>
    <p:sldId id="425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39D3CF"/>
    <a:srgbClr val="F0FCFB"/>
    <a:srgbClr val="565A98"/>
    <a:srgbClr val="4FDDD6"/>
    <a:srgbClr val="E0F9F8"/>
    <a:srgbClr val="40C3D5"/>
    <a:srgbClr val="208482"/>
    <a:srgbClr val="A8EC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Ikke inkluder teknisk info om «systemet» Helseplattformen, for det dekkes gjerne under tidsavgrenset systemopplæring (dette kun til info)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8639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Husk at en vanlig sluttbruker ikke kan prosjektspråk eller </a:t>
            </a:r>
            <a:r>
              <a:rPr lang="nb-NO" i="1" dirty="0" err="1" smtClean="0"/>
              <a:t>Epic</a:t>
            </a:r>
            <a:r>
              <a:rPr lang="nb-NO" i="1" dirty="0" smtClean="0"/>
              <a:t>-terminologi og at hen derfor ikke har forutsetninger for å si hva for eksempel en «forordning» er, eller hva et «preferansekort» er. Mange vil heller ikke intuitivt forstå hva «tilgangsstyring» er osv.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24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622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7464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Ikke inkluder teknisk info om «systemet» Helseplattformen, for det dekkes gjerne under tidsavgrenset systemopplæring (dette kun til info)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8916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Gjelder også fastleger (som</a:t>
            </a:r>
            <a:r>
              <a:rPr lang="nb-NO" baseline="0" dirty="0" smtClean="0"/>
              <a:t> mangler i overskriften)…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6306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Gjelder også fastleger (som</a:t>
            </a:r>
            <a:r>
              <a:rPr lang="nb-NO" baseline="0" dirty="0" smtClean="0"/>
              <a:t> mangler i overskriften)…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A5934-E0C6-4A15-86E8-5AA4AFA5525E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06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pPr marL="0" indent="0"/>
            <a:r>
              <a:rPr lang="nb-NO" dirty="0"/>
              <a:t>Virkestoffordinering</a:t>
            </a:r>
          </a:p>
        </p:txBody>
      </p:sp>
    </p:spTree>
    <p:extLst>
      <p:ext uri="{BB962C8B-B14F-4D97-AF65-F5344CB8AC3E}">
        <p14:creationId xmlns:p14="http://schemas.microsoft.com/office/powerpoint/2010/main" val="25306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68760"/>
            <a:ext cx="8726760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Virkestoffordinering (VSO) </a:t>
            </a:r>
          </a:p>
          <a:p>
            <a:endParaRPr lang="nb-NO" sz="2400" dirty="0" smtClean="0"/>
          </a:p>
          <a:p>
            <a:r>
              <a:rPr lang="nb-NO" sz="2400" dirty="0"/>
              <a:t>L</a:t>
            </a:r>
            <a:r>
              <a:rPr lang="nb-NO" sz="2400" dirty="0" smtClean="0"/>
              <a:t>egemiddelforordningen gjøres uavhengig av merkevarenavn/ legemiddelprodusent, men baseres i stedet på generisk informasjon som er</a:t>
            </a:r>
          </a:p>
          <a:p>
            <a:pPr lvl="1"/>
            <a:r>
              <a:rPr lang="nb-NO" sz="2400" dirty="0" smtClean="0"/>
              <a:t>legemiddelvirkestoff </a:t>
            </a:r>
          </a:p>
          <a:p>
            <a:pPr lvl="1"/>
            <a:r>
              <a:rPr lang="nb-NO" sz="2400" dirty="0" smtClean="0"/>
              <a:t>legemiddelform </a:t>
            </a:r>
          </a:p>
          <a:p>
            <a:pPr lvl="1"/>
            <a:r>
              <a:rPr lang="nb-NO" sz="2400" dirty="0" smtClean="0"/>
              <a:t>styrke/ dose</a:t>
            </a:r>
          </a:p>
        </p:txBody>
      </p:sp>
      <p:grpSp>
        <p:nvGrpSpPr>
          <p:cNvPr id="12" name="Gruppe 11"/>
          <p:cNvGrpSpPr/>
          <p:nvPr/>
        </p:nvGrpSpPr>
        <p:grpSpPr>
          <a:xfrm>
            <a:off x="9010609" y="2213528"/>
            <a:ext cx="2425275" cy="2174289"/>
            <a:chOff x="9010609" y="2213528"/>
            <a:chExt cx="2425275" cy="2174289"/>
          </a:xfrm>
        </p:grpSpPr>
        <p:sp>
          <p:nvSpPr>
            <p:cNvPr id="3" name="Ellipse 2"/>
            <p:cNvSpPr/>
            <p:nvPr/>
          </p:nvSpPr>
          <p:spPr>
            <a:xfrm>
              <a:off x="9192344" y="3307697"/>
              <a:ext cx="1080000" cy="108012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Ellipse 4"/>
            <p:cNvSpPr/>
            <p:nvPr/>
          </p:nvSpPr>
          <p:spPr>
            <a:xfrm>
              <a:off x="10702917" y="3633726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9010609" y="3686399"/>
              <a:ext cx="1449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Paracetamol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10632504" y="3799783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1" name="Gruppe 10"/>
            <p:cNvGrpSpPr/>
            <p:nvPr/>
          </p:nvGrpSpPr>
          <p:grpSpPr>
            <a:xfrm>
              <a:off x="10460495" y="2471507"/>
              <a:ext cx="803380" cy="670669"/>
              <a:chOff x="10334746" y="1833526"/>
              <a:chExt cx="803380" cy="670669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10405159" y="1833526"/>
                <a:ext cx="670595" cy="670669"/>
              </a:xfrm>
              <a:prstGeom prst="ellipse">
                <a:avLst/>
              </a:prstGeom>
              <a:solidFill>
                <a:srgbClr val="39D3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10334746" y="1999583"/>
                <a:ext cx="8033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err="1" smtClean="0">
                    <a:solidFill>
                      <a:schemeClr val="bg1"/>
                    </a:solidFill>
                  </a:rPr>
                  <a:t>Panodil</a:t>
                </a:r>
                <a:endParaRPr lang="nb-NO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Ellipse 8"/>
            <p:cNvSpPr/>
            <p:nvPr/>
          </p:nvSpPr>
          <p:spPr>
            <a:xfrm>
              <a:off x="9397047" y="2213528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9326634" y="2379585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Pinex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9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628800"/>
            <a:ext cx="8374356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/>
              <a:t>I dag brukes primært </a:t>
            </a:r>
            <a:r>
              <a:rPr lang="nb-NO" sz="2400" dirty="0" smtClean="0"/>
              <a:t>merkevarenavn ved forordning av legemidler</a:t>
            </a:r>
          </a:p>
          <a:p>
            <a:endParaRPr lang="nb-NO" sz="2400" dirty="0" smtClean="0"/>
          </a:p>
          <a:p>
            <a:r>
              <a:rPr lang="nb-NO" sz="2400" dirty="0" smtClean="0"/>
              <a:t>For eksempel Paracet® </a:t>
            </a:r>
            <a:r>
              <a:rPr lang="nb-NO" sz="2400" dirty="0"/>
              <a:t>istedenfor virkestoffnavnet </a:t>
            </a:r>
            <a:r>
              <a:rPr lang="nb-NO" sz="2400" dirty="0" err="1" smtClean="0"/>
              <a:t>paracetamol</a:t>
            </a:r>
            <a:endParaRPr lang="nb-NO" sz="2400" dirty="0" smtClean="0"/>
          </a:p>
          <a:p>
            <a:r>
              <a:rPr lang="nb-NO" sz="2400" dirty="0" smtClean="0"/>
              <a:t>Sykepleier eller </a:t>
            </a:r>
            <a:r>
              <a:rPr lang="nb-NO" sz="2400" dirty="0"/>
              <a:t>personell i apoteket kan gjennomføre et </a:t>
            </a:r>
            <a:r>
              <a:rPr lang="nb-NO" sz="2400" dirty="0" smtClean="0"/>
              <a:t>generisk </a:t>
            </a:r>
            <a:r>
              <a:rPr lang="nb-NO" sz="2400" dirty="0"/>
              <a:t>bytte til en likeverdig merkevare (f.eks. </a:t>
            </a:r>
            <a:r>
              <a:rPr lang="nb-NO" sz="2400" dirty="0" err="1"/>
              <a:t>Pamol</a:t>
            </a:r>
            <a:r>
              <a:rPr lang="nb-NO" sz="2400" dirty="0" smtClean="0"/>
              <a:t>®), </a:t>
            </a:r>
            <a:r>
              <a:rPr lang="nb-NO" sz="2400" dirty="0"/>
              <a:t>men fortsatt vises det forskrevne merkenavnet på resept, i journal eller i </a:t>
            </a:r>
            <a:r>
              <a:rPr lang="nb-NO" sz="2400" dirty="0" smtClean="0"/>
              <a:t>papirkurven</a:t>
            </a:r>
          </a:p>
          <a:p>
            <a:r>
              <a:rPr lang="nb-NO" sz="2400" dirty="0" smtClean="0"/>
              <a:t>Dette </a:t>
            </a:r>
            <a:r>
              <a:rPr lang="nb-NO" sz="2400" dirty="0"/>
              <a:t>kan forårsake unødvendige </a:t>
            </a:r>
            <a:r>
              <a:rPr lang="nb-NO" sz="2400" dirty="0" smtClean="0"/>
              <a:t>legemiddelfeil </a:t>
            </a:r>
            <a:r>
              <a:rPr lang="nb-NO" sz="2400" dirty="0"/>
              <a:t>når misforståelser oppstår hos pasient eller hos </a:t>
            </a:r>
            <a:r>
              <a:rPr lang="nb-NO" sz="2400" dirty="0" smtClean="0"/>
              <a:t>helsepersonell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9010609" y="2213528"/>
            <a:ext cx="2425275" cy="2174289"/>
            <a:chOff x="9010609" y="2213528"/>
            <a:chExt cx="2425275" cy="2174289"/>
          </a:xfrm>
        </p:grpSpPr>
        <p:sp>
          <p:nvSpPr>
            <p:cNvPr id="4" name="Ellipse 3"/>
            <p:cNvSpPr/>
            <p:nvPr/>
          </p:nvSpPr>
          <p:spPr>
            <a:xfrm>
              <a:off x="9192344" y="3307697"/>
              <a:ext cx="1080000" cy="108012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Ellipse 4"/>
            <p:cNvSpPr/>
            <p:nvPr/>
          </p:nvSpPr>
          <p:spPr>
            <a:xfrm>
              <a:off x="10702917" y="3633726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9010609" y="3686399"/>
              <a:ext cx="1449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Paracetamol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10632504" y="3799783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Pamol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8" name="Gruppe 7"/>
            <p:cNvGrpSpPr/>
            <p:nvPr/>
          </p:nvGrpSpPr>
          <p:grpSpPr>
            <a:xfrm>
              <a:off x="10460495" y="2471507"/>
              <a:ext cx="803380" cy="670669"/>
              <a:chOff x="10334746" y="1833526"/>
              <a:chExt cx="803380" cy="670669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10405159" y="1833526"/>
                <a:ext cx="670595" cy="670669"/>
              </a:xfrm>
              <a:prstGeom prst="ellipse">
                <a:avLst/>
              </a:prstGeom>
              <a:solidFill>
                <a:srgbClr val="39D3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" name="TekstSylinder 11"/>
              <p:cNvSpPr txBox="1"/>
              <p:nvPr/>
            </p:nvSpPr>
            <p:spPr>
              <a:xfrm>
                <a:off x="10334746" y="1999583"/>
                <a:ext cx="8033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err="1" smtClean="0">
                    <a:solidFill>
                      <a:schemeClr val="bg1"/>
                    </a:solidFill>
                  </a:rPr>
                  <a:t>Panodil</a:t>
                </a:r>
                <a:endParaRPr lang="nb-NO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Ellipse 8"/>
            <p:cNvSpPr/>
            <p:nvPr/>
          </p:nvSpPr>
          <p:spPr>
            <a:xfrm>
              <a:off x="9397047" y="2213528"/>
              <a:ext cx="670595" cy="670669"/>
            </a:xfrm>
            <a:prstGeom prst="ellipse">
              <a:avLst/>
            </a:prstGeom>
            <a:solidFill>
              <a:srgbClr val="39D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9326634" y="2379585"/>
              <a:ext cx="80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Pinex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61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Virkestoffordinering (VSO) i Helseplattformen er i overensstemmelse med nasjonale og europeiske føringer - og pågående endringer </a:t>
            </a:r>
          </a:p>
          <a:p>
            <a:pPr lvl="1"/>
            <a:endParaRPr lang="nb-NO" sz="2400" dirty="0" smtClean="0"/>
          </a:p>
          <a:p>
            <a:r>
              <a:rPr lang="nb-NO" sz="2400" dirty="0" smtClean="0"/>
              <a:t>Statens legemiddelverk og Direktorat for e-helse utvikler en løsning som skal gi nasjonale VSO-data – </a:t>
            </a:r>
            <a:r>
              <a:rPr lang="nb-NO" sz="2400" b="1" dirty="0" smtClean="0"/>
              <a:t>SAFEST</a:t>
            </a:r>
          </a:p>
          <a:p>
            <a:r>
              <a:rPr lang="nb-NO" sz="2400" dirty="0" smtClean="0"/>
              <a:t>Arbeidet i SAFEST </a:t>
            </a:r>
            <a:r>
              <a:rPr lang="nb-NO" sz="2400" dirty="0"/>
              <a:t>finansieres </a:t>
            </a:r>
            <a:r>
              <a:rPr lang="nb-NO" sz="2400" dirty="0" smtClean="0"/>
              <a:t>av de fire regionale helseforetakene og styringsgruppen ledes av Helse Midt-Norge</a:t>
            </a:r>
          </a:p>
          <a:p>
            <a:r>
              <a:rPr lang="nb-NO" sz="2400" dirty="0" smtClean="0"/>
              <a:t>Helseplattformen blir først til å ta i bruk data fra SAFEST og data vil derfor ikke være komplett fra starten </a:t>
            </a:r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51560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10092781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Virkestoffordinering (VSO) i Helseplattformen er i overensstemmelse med nasjonale og europeiske føringer- og pågående endringer </a:t>
            </a:r>
          </a:p>
          <a:p>
            <a:endParaRPr lang="nb-NO" sz="2400" dirty="0" smtClean="0"/>
          </a:p>
          <a:p>
            <a:r>
              <a:rPr lang="nb-NO" sz="2400" dirty="0" smtClean="0"/>
              <a:t>Virkestoffordinering er ønsket fordi man antar det vil</a:t>
            </a:r>
          </a:p>
          <a:p>
            <a:pPr lvl="1"/>
            <a:r>
              <a:rPr lang="nb-NO" sz="2400" dirty="0" smtClean="0"/>
              <a:t>redusere feil siden pasient og helsepersonell bare trenger å forholde seg til ett navn (virkestoffet) istedenfor mange forskjellige merkevarenavn</a:t>
            </a:r>
          </a:p>
          <a:p>
            <a:pPr lvl="1"/>
            <a:r>
              <a:rPr lang="nb-NO" sz="2400" dirty="0"/>
              <a:t>b</a:t>
            </a:r>
            <a:r>
              <a:rPr lang="nb-NO" sz="2400" dirty="0" smtClean="0"/>
              <a:t>li enklere å bytte mellom ulike produsenter under anbudsprosesser, ved leveransevansker osv</a:t>
            </a:r>
            <a:r>
              <a:rPr lang="nb-NO" sz="2400" dirty="0"/>
              <a:t>.</a:t>
            </a:r>
            <a:endParaRPr lang="nb-NO" sz="2400" dirty="0" smtClean="0"/>
          </a:p>
          <a:p>
            <a:pPr marL="914400" lvl="2" indent="0">
              <a:buNone/>
            </a:pPr>
            <a:endParaRPr lang="nb-NO" sz="2400" dirty="0" smtClean="0"/>
          </a:p>
          <a:p>
            <a:pPr marL="457200" lvl="1" indent="0">
              <a:buNone/>
            </a:pPr>
            <a:endParaRPr lang="nb-NO" sz="2400" i="1" dirty="0" smtClean="0"/>
          </a:p>
          <a:p>
            <a:pPr marL="457200" lvl="1" indent="0">
              <a:buNone/>
            </a:pPr>
            <a:r>
              <a:rPr lang="nb-NO" sz="1600" i="1" dirty="0" smtClean="0"/>
              <a:t>Vil du lese mer anbefaler vi </a:t>
            </a:r>
            <a:r>
              <a:rPr lang="nb-NO" sz="1600" i="1" dirty="0" err="1" smtClean="0"/>
              <a:t>Spigset</a:t>
            </a:r>
            <a:r>
              <a:rPr lang="nb-NO" sz="1600" i="1" dirty="0" smtClean="0"/>
              <a:t> </a:t>
            </a:r>
            <a:r>
              <a:rPr lang="nb-NO" sz="1600" i="1" dirty="0"/>
              <a:t>O</a:t>
            </a:r>
            <a:r>
              <a:rPr lang="nb-NO" sz="1600" i="1" dirty="0" smtClean="0"/>
              <a:t>. et-al Forskrivning </a:t>
            </a:r>
            <a:r>
              <a:rPr lang="nb-NO" sz="1600" i="1" dirty="0"/>
              <a:t>av virkestoff i stedet for preparat – på høy tid. </a:t>
            </a:r>
            <a:r>
              <a:rPr lang="nb-NO" sz="1600" i="1" dirty="0" smtClean="0"/>
              <a:t>2006. Tidsskrift </a:t>
            </a:r>
            <a:r>
              <a:rPr lang="nb-NO" sz="1600" i="1" dirty="0"/>
              <a:t>for D</a:t>
            </a:r>
            <a:r>
              <a:rPr lang="nb-NO" sz="1600" i="1" dirty="0" smtClean="0"/>
              <a:t>en norske legeforening</a:t>
            </a:r>
            <a:endParaRPr lang="nb-NO" sz="1600" i="1" dirty="0"/>
          </a:p>
          <a:p>
            <a:pPr lvl="2"/>
            <a:endParaRPr lang="nb-NO" sz="2400" i="1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422990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8798768" cy="4032445"/>
          </a:xfrm>
        </p:spPr>
        <p:txBody>
          <a:bodyPr>
            <a:normAutofit/>
          </a:bodyPr>
          <a:lstStyle/>
          <a:p>
            <a:r>
              <a:rPr lang="nb-NO" sz="2400" dirty="0" smtClean="0"/>
              <a:t>Virkestoffordinering, eller generisk forskrivning, kan kun gjennomføres når grupperinger er gjort av likeverdige merkevarer</a:t>
            </a:r>
          </a:p>
          <a:p>
            <a:endParaRPr lang="nb-NO" sz="2400" dirty="0" smtClean="0"/>
          </a:p>
          <a:p>
            <a:r>
              <a:rPr lang="nb-NO" sz="2400" dirty="0" smtClean="0"/>
              <a:t>Når virkestoffgrupper ikke er </a:t>
            </a:r>
            <a:r>
              <a:rPr lang="nb-NO" sz="2400" dirty="0"/>
              <a:t>tilgjengelig for et </a:t>
            </a:r>
            <a:r>
              <a:rPr lang="nb-NO" sz="2400" dirty="0" smtClean="0"/>
              <a:t>legemiddel du skal forordne i Helseplattformen, </a:t>
            </a:r>
            <a:r>
              <a:rPr lang="nb-NO" sz="2400" dirty="0"/>
              <a:t>kan </a:t>
            </a:r>
            <a:r>
              <a:rPr lang="nb-NO" sz="2400" dirty="0" smtClean="0"/>
              <a:t>det skyldes at: </a:t>
            </a:r>
          </a:p>
          <a:p>
            <a:pPr lvl="1"/>
            <a:r>
              <a:rPr lang="nb-NO" dirty="0" smtClean="0"/>
              <a:t>VSO-grupper </a:t>
            </a:r>
            <a:r>
              <a:rPr lang="nb-NO" dirty="0"/>
              <a:t>ikke </a:t>
            </a:r>
            <a:r>
              <a:rPr lang="nb-NO" dirty="0" smtClean="0"/>
              <a:t>er etablert i systemet</a:t>
            </a:r>
          </a:p>
          <a:p>
            <a:pPr lvl="2"/>
            <a:r>
              <a:rPr lang="nb-NO" dirty="0" smtClean="0"/>
              <a:t>Vil i stor grad gjelde legemidler med mange (flere enn 3) virkestoff (husk at Helseplattformen er først ute nasjonalt)</a:t>
            </a:r>
          </a:p>
          <a:p>
            <a:pPr lvl="1"/>
            <a:r>
              <a:rPr lang="nb-NO" dirty="0" smtClean="0"/>
              <a:t>Egenskapet </a:t>
            </a:r>
            <a:r>
              <a:rPr lang="nb-NO" dirty="0"/>
              <a:t>ved legemidlet </a:t>
            </a:r>
            <a:r>
              <a:rPr lang="nb-NO" dirty="0" smtClean="0"/>
              <a:t>gjør at det ikke er egnet </a:t>
            </a:r>
            <a:r>
              <a:rPr lang="nb-NO" dirty="0"/>
              <a:t>for </a:t>
            </a:r>
            <a:r>
              <a:rPr lang="nb-NO" dirty="0" smtClean="0"/>
              <a:t>VSO</a:t>
            </a:r>
          </a:p>
          <a:p>
            <a:pPr lvl="2"/>
            <a:r>
              <a:rPr lang="nb-NO" dirty="0" smtClean="0"/>
              <a:t>Gjelder for eksempel vaksiner</a:t>
            </a:r>
          </a:p>
          <a:p>
            <a:pPr lvl="3"/>
            <a:endParaRPr lang="nb-NO" dirty="0" smtClean="0"/>
          </a:p>
        </p:txBody>
      </p:sp>
      <p:pic>
        <p:nvPicPr>
          <p:cNvPr id="3" name="Picture 2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242088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30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28" y="2060848"/>
            <a:ext cx="8078688" cy="2448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 smtClean="0"/>
              <a:t>Ingen skal behøve å pugge noen tusen generiske navn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For </a:t>
            </a:r>
            <a:r>
              <a:rPr lang="nb-NO" sz="2400" dirty="0"/>
              <a:t>å sikre en brukervennlig løsning </a:t>
            </a:r>
            <a:r>
              <a:rPr lang="nb-NO" sz="2400" dirty="0" smtClean="0"/>
              <a:t>vil VSO-legemidler inneholde </a:t>
            </a:r>
            <a:r>
              <a:rPr lang="nb-NO" sz="2400" dirty="0"/>
              <a:t>merkenavn </a:t>
            </a:r>
            <a:r>
              <a:rPr lang="nb-NO" sz="2400" dirty="0" smtClean="0"/>
              <a:t>i tillegg til virkestoff</a:t>
            </a:r>
          </a:p>
          <a:p>
            <a:r>
              <a:rPr lang="nb-NO" sz="2400" dirty="0" smtClean="0"/>
              <a:t>Helsepersonell vil få treff på VSO-legemiddel i Helseplattformen når man søker på merkevarenavn </a:t>
            </a:r>
          </a:p>
          <a:p>
            <a:pPr marL="0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marL="457200" lvl="1" indent="0">
              <a:buNone/>
            </a:pPr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9" y="2241104"/>
            <a:ext cx="1835969" cy="183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lipse 2"/>
          <p:cNvSpPr/>
          <p:nvPr/>
        </p:nvSpPr>
        <p:spPr>
          <a:xfrm>
            <a:off x="9726594" y="2580679"/>
            <a:ext cx="63654" cy="128241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Ellipse 2"/>
          <p:cNvSpPr/>
          <p:nvPr/>
        </p:nvSpPr>
        <p:spPr>
          <a:xfrm>
            <a:off x="9624392" y="2564904"/>
            <a:ext cx="63654" cy="128241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Ellipse 2"/>
          <p:cNvSpPr/>
          <p:nvPr/>
        </p:nvSpPr>
        <p:spPr>
          <a:xfrm>
            <a:off x="9734459" y="2456929"/>
            <a:ext cx="47824" cy="96350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Ellipse 2"/>
          <p:cNvSpPr/>
          <p:nvPr/>
        </p:nvSpPr>
        <p:spPr>
          <a:xfrm>
            <a:off x="9316264" y="2684578"/>
            <a:ext cx="47824" cy="96350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2"/>
          <p:cNvSpPr/>
          <p:nvPr/>
        </p:nvSpPr>
        <p:spPr>
          <a:xfrm>
            <a:off x="9851373" y="2564904"/>
            <a:ext cx="35931" cy="72389"/>
          </a:xfrm>
          <a:custGeom>
            <a:avLst/>
            <a:gdLst>
              <a:gd name="connsiteX0" fmla="*/ 0 w 288032"/>
              <a:gd name="connsiteY0" fmla="*/ 324036 h 648072"/>
              <a:gd name="connsiteX1" fmla="*/ 144016 w 288032"/>
              <a:gd name="connsiteY1" fmla="*/ 0 h 648072"/>
              <a:gd name="connsiteX2" fmla="*/ 288032 w 288032"/>
              <a:gd name="connsiteY2" fmla="*/ 324036 h 648072"/>
              <a:gd name="connsiteX3" fmla="*/ 144016 w 288032"/>
              <a:gd name="connsiteY3" fmla="*/ 648072 h 648072"/>
              <a:gd name="connsiteX4" fmla="*/ 0 w 288032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0 w 303950"/>
              <a:gd name="connsiteY0" fmla="*/ 324036 h 648072"/>
              <a:gd name="connsiteX1" fmla="*/ 144016 w 303950"/>
              <a:gd name="connsiteY1" fmla="*/ 0 h 648072"/>
              <a:gd name="connsiteX2" fmla="*/ 288032 w 303950"/>
              <a:gd name="connsiteY2" fmla="*/ 324036 h 648072"/>
              <a:gd name="connsiteX3" fmla="*/ 144016 w 303950"/>
              <a:gd name="connsiteY3" fmla="*/ 648072 h 648072"/>
              <a:gd name="connsiteX4" fmla="*/ 0 w 303950"/>
              <a:gd name="connsiteY4" fmla="*/ 324036 h 648072"/>
              <a:gd name="connsiteX0" fmla="*/ 21597 w 325547"/>
              <a:gd name="connsiteY0" fmla="*/ 324036 h 648072"/>
              <a:gd name="connsiteX1" fmla="*/ 165613 w 325547"/>
              <a:gd name="connsiteY1" fmla="*/ 0 h 648072"/>
              <a:gd name="connsiteX2" fmla="*/ 309629 w 325547"/>
              <a:gd name="connsiteY2" fmla="*/ 324036 h 648072"/>
              <a:gd name="connsiteX3" fmla="*/ 165613 w 325547"/>
              <a:gd name="connsiteY3" fmla="*/ 648072 h 648072"/>
              <a:gd name="connsiteX4" fmla="*/ 21597 w 325547"/>
              <a:gd name="connsiteY4" fmla="*/ 324036 h 648072"/>
              <a:gd name="connsiteX0" fmla="*/ 29496 w 333446"/>
              <a:gd name="connsiteY0" fmla="*/ 328994 h 657988"/>
              <a:gd name="connsiteX1" fmla="*/ 173512 w 333446"/>
              <a:gd name="connsiteY1" fmla="*/ 4958 h 657988"/>
              <a:gd name="connsiteX2" fmla="*/ 317528 w 333446"/>
              <a:gd name="connsiteY2" fmla="*/ 328994 h 657988"/>
              <a:gd name="connsiteX3" fmla="*/ 173512 w 333446"/>
              <a:gd name="connsiteY3" fmla="*/ 653030 h 657988"/>
              <a:gd name="connsiteX4" fmla="*/ 29496 w 333446"/>
              <a:gd name="connsiteY4" fmla="*/ 328994 h 657988"/>
              <a:gd name="connsiteX0" fmla="*/ 17782 w 321732"/>
              <a:gd name="connsiteY0" fmla="*/ 324036 h 648072"/>
              <a:gd name="connsiteX1" fmla="*/ 161798 w 321732"/>
              <a:gd name="connsiteY1" fmla="*/ 0 h 648072"/>
              <a:gd name="connsiteX2" fmla="*/ 305814 w 321732"/>
              <a:gd name="connsiteY2" fmla="*/ 324036 h 648072"/>
              <a:gd name="connsiteX3" fmla="*/ 161798 w 321732"/>
              <a:gd name="connsiteY3" fmla="*/ 648072 h 648072"/>
              <a:gd name="connsiteX4" fmla="*/ 17782 w 321732"/>
              <a:gd name="connsiteY4" fmla="*/ 324036 h 648072"/>
              <a:gd name="connsiteX0" fmla="*/ 17782 w 321732"/>
              <a:gd name="connsiteY0" fmla="*/ 324154 h 648190"/>
              <a:gd name="connsiteX1" fmla="*/ 161798 w 321732"/>
              <a:gd name="connsiteY1" fmla="*/ 118 h 648190"/>
              <a:gd name="connsiteX2" fmla="*/ 305814 w 321732"/>
              <a:gd name="connsiteY2" fmla="*/ 324154 h 648190"/>
              <a:gd name="connsiteX3" fmla="*/ 161798 w 321732"/>
              <a:gd name="connsiteY3" fmla="*/ 648190 h 648190"/>
              <a:gd name="connsiteX4" fmla="*/ 17782 w 321732"/>
              <a:gd name="connsiteY4" fmla="*/ 324154 h 6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32" h="648190">
                <a:moveTo>
                  <a:pt x="17782" y="324154"/>
                </a:moveTo>
                <a:cubicBezTo>
                  <a:pt x="83095" y="9540"/>
                  <a:pt x="117429" y="5142"/>
                  <a:pt x="161798" y="118"/>
                </a:cubicBezTo>
                <a:cubicBezTo>
                  <a:pt x="206167" y="-4906"/>
                  <a:pt x="260597" y="150218"/>
                  <a:pt x="305814" y="324154"/>
                </a:cubicBezTo>
                <a:cubicBezTo>
                  <a:pt x="366104" y="608622"/>
                  <a:pt x="241336" y="648190"/>
                  <a:pt x="161798" y="648190"/>
                </a:cubicBezTo>
                <a:cubicBezTo>
                  <a:pt x="82260" y="648190"/>
                  <a:pt x="-47531" y="638768"/>
                  <a:pt x="17782" y="324154"/>
                </a:cubicBezTo>
                <a:close/>
              </a:path>
            </a:pathLst>
          </a:cu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051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28" y="1700808"/>
            <a:ext cx="8102961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I tråd med nasjonale og europeiske føringer skal helsearbeidere i </a:t>
            </a:r>
            <a:r>
              <a:rPr lang="nb-NO" sz="2400" dirty="0"/>
              <a:t>M</a:t>
            </a:r>
            <a:r>
              <a:rPr lang="nb-NO" sz="2400" dirty="0" smtClean="0"/>
              <a:t>idt-Norge gå over til å bruke virkestoffordinering/ generiske navn på legemidler</a:t>
            </a:r>
          </a:p>
          <a:p>
            <a:r>
              <a:rPr lang="nb-NO" sz="2400" dirty="0" smtClean="0"/>
              <a:t>Virkestoffordinerings-legemidler vil også inneholde </a:t>
            </a:r>
            <a:r>
              <a:rPr lang="nb-NO" sz="2400" dirty="0"/>
              <a:t>merkenavn </a:t>
            </a:r>
            <a:r>
              <a:rPr lang="nb-NO" sz="2400" dirty="0" smtClean="0"/>
              <a:t>i tillegg til virkestoff for å gjøre overgangen enklere</a:t>
            </a:r>
          </a:p>
          <a:p>
            <a:pPr marL="0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sp>
        <p:nvSpPr>
          <p:cNvPr id="34" name="Rektangel 33"/>
          <p:cNvSpPr/>
          <p:nvPr/>
        </p:nvSpPr>
        <p:spPr>
          <a:xfrm rot="3288689">
            <a:off x="11176777" y="3077322"/>
            <a:ext cx="577930" cy="1165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3" name="Gruppe 2"/>
          <p:cNvGrpSpPr/>
          <p:nvPr/>
        </p:nvGrpSpPr>
        <p:grpSpPr>
          <a:xfrm>
            <a:off x="8081788" y="1567248"/>
            <a:ext cx="3729349" cy="2820569"/>
            <a:chOff x="8081788" y="1567248"/>
            <a:chExt cx="3729349" cy="2820569"/>
          </a:xfrm>
        </p:grpSpPr>
        <p:pic>
          <p:nvPicPr>
            <p:cNvPr id="1026" name="Picture 2" descr="Bil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5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1788" y="2492896"/>
              <a:ext cx="1835969" cy="1835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9" name="Gruppe 28"/>
            <p:cNvGrpSpPr/>
            <p:nvPr/>
          </p:nvGrpSpPr>
          <p:grpSpPr>
            <a:xfrm rot="20788142">
              <a:off x="10216660" y="2156002"/>
              <a:ext cx="1594477" cy="582856"/>
              <a:chOff x="7426469" y="773068"/>
              <a:chExt cx="1594477" cy="582856"/>
            </a:xfrm>
          </p:grpSpPr>
          <p:sp>
            <p:nvSpPr>
              <p:cNvPr id="30" name="Eksplosjon 1 29"/>
              <p:cNvSpPr/>
              <p:nvPr/>
            </p:nvSpPr>
            <p:spPr>
              <a:xfrm rot="8724137">
                <a:off x="7426469" y="1087407"/>
                <a:ext cx="1531969" cy="268517"/>
              </a:xfrm>
              <a:prstGeom prst="irregularSeal1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1" name="Rektangel 30"/>
              <p:cNvSpPr/>
              <p:nvPr/>
            </p:nvSpPr>
            <p:spPr>
              <a:xfrm rot="3288689">
                <a:off x="8149167" y="479218"/>
                <a:ext cx="577930" cy="11656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23" name="Rektangel 22"/>
            <p:cNvSpPr/>
            <p:nvPr/>
          </p:nvSpPr>
          <p:spPr>
            <a:xfrm rot="2207730">
              <a:off x="9764968" y="1567248"/>
              <a:ext cx="577930" cy="11656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" name="Likebent trekant 23"/>
            <p:cNvSpPr/>
            <p:nvPr/>
          </p:nvSpPr>
          <p:spPr>
            <a:xfrm rot="2652035">
              <a:off x="10857435" y="2345313"/>
              <a:ext cx="324605" cy="576065"/>
            </a:xfrm>
            <a:prstGeom prst="triangl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Eksplosjon 1 20"/>
            <p:cNvSpPr/>
            <p:nvPr/>
          </p:nvSpPr>
          <p:spPr>
            <a:xfrm rot="2496796">
              <a:off x="10139994" y="2551560"/>
              <a:ext cx="1531969" cy="432048"/>
            </a:xfrm>
            <a:prstGeom prst="irregularSeal1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0" name="Gruppe 9"/>
            <p:cNvGrpSpPr/>
            <p:nvPr/>
          </p:nvGrpSpPr>
          <p:grpSpPr>
            <a:xfrm>
              <a:off x="9010609" y="2471507"/>
              <a:ext cx="2190894" cy="1916310"/>
              <a:chOff x="9010609" y="2471507"/>
              <a:chExt cx="2190894" cy="1916310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10530908" y="2471507"/>
                <a:ext cx="670595" cy="67066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9192344" y="3307697"/>
                <a:ext cx="1080000" cy="108012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" name="TekstSylinder 12"/>
              <p:cNvSpPr txBox="1"/>
              <p:nvPr/>
            </p:nvSpPr>
            <p:spPr>
              <a:xfrm>
                <a:off x="9010609" y="3558158"/>
                <a:ext cx="14498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3200" dirty="0" smtClean="0">
                    <a:solidFill>
                      <a:schemeClr val="bg1"/>
                    </a:solidFill>
                  </a:rPr>
                  <a:t>VSO</a:t>
                </a:r>
                <a:endParaRPr lang="nb-NO" sz="32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8" name="TekstSylinder 37"/>
            <p:cNvSpPr txBox="1"/>
            <p:nvPr/>
          </p:nvSpPr>
          <p:spPr>
            <a:xfrm rot="2476291">
              <a:off x="10487651" y="2471672"/>
              <a:ext cx="6480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5400" dirty="0">
                  <a:solidFill>
                    <a:schemeClr val="bg1"/>
                  </a:solidFill>
                </a:rPr>
                <a:t>®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107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A829B03C-D6F0-447F-80E8-26ECF881BAB7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953</TotalTime>
  <Words>530</Words>
  <Application>Microsoft Office PowerPoint</Application>
  <PresentationFormat>Widescreen</PresentationFormat>
  <Paragraphs>75</Paragraphs>
  <Slides>8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Virkestoffordinering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102</cp:revision>
  <dcterms:created xsi:type="dcterms:W3CDTF">2021-06-23T13:32:41Z</dcterms:created>
  <dcterms:modified xsi:type="dcterms:W3CDTF">2021-08-12T11:30:11Z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