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306" r:id="rId7"/>
    <p:sldId id="307" r:id="rId8"/>
    <p:sldId id="308" r:id="rId9"/>
    <p:sldId id="312" r:id="rId10"/>
    <p:sldId id="309" r:id="rId11"/>
    <p:sldId id="310" r:id="rId12"/>
    <p:sldId id="311" r:id="rId13"/>
    <p:sldId id="313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000000"/>
    <a:srgbClr val="208482"/>
    <a:srgbClr val="40C3D5"/>
    <a:srgbClr val="2A307D"/>
    <a:srgbClr val="41C3D3"/>
    <a:srgbClr val="A8ECEA"/>
    <a:srgbClr val="043585"/>
    <a:srgbClr val="90B6E6"/>
    <a:srgbClr val="00B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14" Type="http://schemas.openxmlformats.org/officeDocument/2006/relationships/slide" Target="slides/slide8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Tx/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2" name="Rektangel 1"/>
          <p:cNvSpPr/>
          <p:nvPr userDrawn="1"/>
        </p:nvSpPr>
        <p:spPr>
          <a:xfrm>
            <a:off x="409074" y="1114926"/>
            <a:ext cx="10315073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042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3.wdp"/><Relationship Id="rId4" Type="http://schemas.openxmlformats.org/officeDocument/2006/relationships/image" Target="../media/image9.png"/><Relationship Id="rId9" Type="http://schemas.microsoft.com/office/2007/relationships/hdphoto" Target="../media/hdphoto4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564904"/>
            <a:ext cx="10515600" cy="864096"/>
          </a:xfrm>
        </p:spPr>
        <p:txBody>
          <a:bodyPr/>
          <a:lstStyle/>
          <a:p>
            <a:r>
              <a:rPr lang="nb-NO" dirty="0"/>
              <a:t>Arbeidsflyt for epikriseskriving</a:t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1061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502" y="2786463"/>
            <a:ext cx="7502624" cy="9361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I dag må epikrisene utformes manuelt og redigeres før utsendelse. Med Helseplattformen vil dette automatiseres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</p:txBody>
      </p:sp>
      <p:grpSp>
        <p:nvGrpSpPr>
          <p:cNvPr id="3" name="Gruppe 2"/>
          <p:cNvGrpSpPr/>
          <p:nvPr/>
        </p:nvGrpSpPr>
        <p:grpSpPr>
          <a:xfrm>
            <a:off x="8328248" y="2127860"/>
            <a:ext cx="2602281" cy="2602281"/>
            <a:chOff x="8586860" y="1854620"/>
            <a:chExt cx="3148760" cy="3148760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6860" y="1854620"/>
              <a:ext cx="3148760" cy="3148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Vinkel 4"/>
            <p:cNvCxnSpPr/>
            <p:nvPr/>
          </p:nvCxnSpPr>
          <p:spPr>
            <a:xfrm rot="16200000" flipH="1">
              <a:off x="9372364" y="2024844"/>
              <a:ext cx="648072" cy="576064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Vinkel 5"/>
            <p:cNvCxnSpPr/>
            <p:nvPr/>
          </p:nvCxnSpPr>
          <p:spPr>
            <a:xfrm flipV="1">
              <a:off x="9120336" y="3140968"/>
              <a:ext cx="864096" cy="655185"/>
            </a:xfrm>
            <a:prstGeom prst="bentConnector3">
              <a:avLst>
                <a:gd name="adj1" fmla="val 100391"/>
              </a:avLst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Vinkel 6"/>
            <p:cNvCxnSpPr/>
            <p:nvPr/>
          </p:nvCxnSpPr>
          <p:spPr>
            <a:xfrm rot="5400000">
              <a:off x="10036832" y="2833328"/>
              <a:ext cx="1296144" cy="104732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4557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pe 38"/>
          <p:cNvGrpSpPr/>
          <p:nvPr/>
        </p:nvGrpSpPr>
        <p:grpSpPr>
          <a:xfrm>
            <a:off x="3672495" y="1271081"/>
            <a:ext cx="4295713" cy="4514439"/>
            <a:chOff x="1309163" y="1271081"/>
            <a:chExt cx="4295713" cy="4514439"/>
          </a:xfrm>
        </p:grpSpPr>
        <p:sp>
          <p:nvSpPr>
            <p:cNvPr id="12" name="Avrundet rektangel 11"/>
            <p:cNvSpPr/>
            <p:nvPr/>
          </p:nvSpPr>
          <p:spPr>
            <a:xfrm>
              <a:off x="1432374" y="3424260"/>
              <a:ext cx="1550308" cy="648072"/>
            </a:xfrm>
            <a:prstGeom prst="roundRect">
              <a:avLst/>
            </a:prstGeom>
            <a:solidFill>
              <a:srgbClr val="2CB5B5">
                <a:alpha val="18824"/>
              </a:srgbClr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TekstSylinder 14"/>
            <p:cNvSpPr txBox="1"/>
            <p:nvPr/>
          </p:nvSpPr>
          <p:spPr>
            <a:xfrm>
              <a:off x="1432374" y="3532946"/>
              <a:ext cx="155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000" dirty="0" smtClean="0"/>
                <a:t>Inneliggende</a:t>
              </a:r>
              <a:endParaRPr lang="nb-NO" sz="2000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1847528" y="2344220"/>
              <a:ext cx="720000" cy="720000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bg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4295800" y="2344220"/>
              <a:ext cx="720000" cy="720000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bg1"/>
                </a:solidFill>
              </a:endParaRPr>
            </a:p>
          </p:txBody>
        </p:sp>
        <p:grpSp>
          <p:nvGrpSpPr>
            <p:cNvPr id="18" name="Gruppe 17"/>
            <p:cNvGrpSpPr/>
            <p:nvPr/>
          </p:nvGrpSpPr>
          <p:grpSpPr>
            <a:xfrm>
              <a:off x="3931488" y="3429000"/>
              <a:ext cx="1588448" cy="648072"/>
              <a:chOff x="2385452" y="2857676"/>
              <a:chExt cx="1588448" cy="648072"/>
            </a:xfrm>
          </p:grpSpPr>
          <p:sp>
            <p:nvSpPr>
              <p:cNvPr id="16" name="Avrundet rektangel 15"/>
              <p:cNvSpPr/>
              <p:nvPr/>
            </p:nvSpPr>
            <p:spPr>
              <a:xfrm>
                <a:off x="2385452" y="2857676"/>
                <a:ext cx="1550308" cy="648072"/>
              </a:xfrm>
              <a:prstGeom prst="roundRect">
                <a:avLst/>
              </a:prstGeom>
              <a:solidFill>
                <a:srgbClr val="2CB5B5">
                  <a:alpha val="18824"/>
                </a:srgbClr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7" name="TekstSylinder 16"/>
              <p:cNvSpPr txBox="1"/>
              <p:nvPr/>
            </p:nvSpPr>
            <p:spPr>
              <a:xfrm>
                <a:off x="2423592" y="2987023"/>
                <a:ext cx="155030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/>
                  <a:t>Dagkirurgi</a:t>
                </a:r>
                <a:endParaRPr lang="nb-NO" sz="2000" dirty="0"/>
              </a:p>
            </p:txBody>
          </p:sp>
        </p:grpSp>
        <p:sp>
          <p:nvSpPr>
            <p:cNvPr id="30" name="TekstSylinder 29"/>
            <p:cNvSpPr txBox="1"/>
            <p:nvPr/>
          </p:nvSpPr>
          <p:spPr>
            <a:xfrm>
              <a:off x="2415125" y="1271081"/>
              <a:ext cx="20500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000" dirty="0" smtClean="0"/>
                <a:t>Epikriser i Helseplattformen</a:t>
              </a:r>
              <a:endParaRPr lang="nb-NO" sz="2000" dirty="0"/>
            </a:p>
          </p:txBody>
        </p:sp>
        <p:sp>
          <p:nvSpPr>
            <p:cNvPr id="35" name="Høyre klammeparentes 34"/>
            <p:cNvSpPr/>
            <p:nvPr/>
          </p:nvSpPr>
          <p:spPr>
            <a:xfrm rot="5400000">
              <a:off x="3220224" y="2604845"/>
              <a:ext cx="473591" cy="4295713"/>
            </a:xfrm>
            <a:prstGeom prst="rightBrace">
              <a:avLst/>
            </a:prstGeom>
            <a:ln w="12700">
              <a:solidFill>
                <a:srgbClr val="2CB5B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" name="TekstSylinder 36"/>
            <p:cNvSpPr txBox="1"/>
            <p:nvPr/>
          </p:nvSpPr>
          <p:spPr>
            <a:xfrm>
              <a:off x="2000960" y="5385410"/>
              <a:ext cx="29175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000" dirty="0" smtClean="0"/>
                <a:t>To ulike epikriser</a:t>
              </a:r>
              <a:endParaRPr lang="nb-NO" sz="2000" dirty="0"/>
            </a:p>
          </p:txBody>
        </p:sp>
        <p:pic>
          <p:nvPicPr>
            <p:cNvPr id="1026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17000" y1="75500" x2="17750" y2="53250"/>
                          <a14:foregroundMark x1="10750" y1="49500" x2="53000" y2="79000"/>
                          <a14:foregroundMark x1="23500" y1="79000" x2="77000" y2="64500"/>
                          <a14:foregroundMark x1="81000" y1="72250" x2="41250" y2="65750"/>
                          <a14:foregroundMark x1="22000" y1="70500" x2="77500" y2="76000"/>
                          <a14:foregroundMark x1="83750" y1="72250" x2="76750" y2="65250"/>
                          <a14:foregroundMark x1="75750" y1="65500" x2="89500" y2="65750"/>
                          <a14:foregroundMark x1="90250" y1="76000" x2="73250" y2="75250"/>
                          <a14:foregroundMark x1="39250" y1="71500" x2="14500" y2="56250"/>
                          <a14:foregroundMark x1="34500" y1="74750" x2="16250" y2="71000"/>
                          <a14:foregroundMark x1="43750" y1="42500" x2="48000" y2="44500"/>
                          <a14:foregroundMark x1="43750" y1="47250" x2="47250" y2="47250"/>
                          <a14:foregroundMark x1="46000" y1="38250" x2="45500" y2="51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4361" y="2348880"/>
              <a:ext cx="566333" cy="566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Bil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1000" r="100000">
                          <a14:foregroundMark x1="42500" y1="20750" x2="53750" y2="40250"/>
                          <a14:foregroundMark x1="52250" y1="34750" x2="52250" y2="20000"/>
                          <a14:foregroundMark x1="53000" y1="20750" x2="62500" y2="28750"/>
                          <a14:foregroundMark x1="63750" y1="29000" x2="63750" y2="29000"/>
                          <a14:foregroundMark x1="44250" y1="21500" x2="33500" y2="39500"/>
                          <a14:foregroundMark x1="60750" y1="38750" x2="67000" y2="36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369" y="2499449"/>
              <a:ext cx="425495" cy="425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2449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vrundet rektangel 11"/>
          <p:cNvSpPr/>
          <p:nvPr/>
        </p:nvSpPr>
        <p:spPr>
          <a:xfrm>
            <a:off x="1432374" y="3424260"/>
            <a:ext cx="1550308" cy="648072"/>
          </a:xfrm>
          <a:prstGeom prst="roundRect">
            <a:avLst/>
          </a:prstGeom>
          <a:solidFill>
            <a:srgbClr val="2CB5B5">
              <a:alpha val="18824"/>
            </a:srgbClr>
          </a:solidFill>
          <a:ln>
            <a:solidFill>
              <a:srgbClr val="2CB5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TekstSylinder 14"/>
          <p:cNvSpPr txBox="1"/>
          <p:nvPr/>
        </p:nvSpPr>
        <p:spPr>
          <a:xfrm>
            <a:off x="1432374" y="3532946"/>
            <a:ext cx="15503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Inneliggende</a:t>
            </a:r>
            <a:endParaRPr lang="nb-NO" sz="2000" dirty="0"/>
          </a:p>
        </p:txBody>
      </p:sp>
      <p:sp>
        <p:nvSpPr>
          <p:cNvPr id="3" name="Ellipse 2"/>
          <p:cNvSpPr/>
          <p:nvPr/>
        </p:nvSpPr>
        <p:spPr>
          <a:xfrm>
            <a:off x="1847528" y="2344220"/>
            <a:ext cx="720000" cy="720000"/>
          </a:xfrm>
          <a:prstGeom prst="ellipse">
            <a:avLst/>
          </a:prstGeom>
          <a:solidFill>
            <a:srgbClr val="2CB5B5"/>
          </a:solidFill>
          <a:ln>
            <a:solidFill>
              <a:srgbClr val="2CB5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295800" y="2344220"/>
            <a:ext cx="720000" cy="720000"/>
          </a:xfrm>
          <a:prstGeom prst="ellipse">
            <a:avLst/>
          </a:prstGeom>
          <a:solidFill>
            <a:srgbClr val="2CB5B5"/>
          </a:solidFill>
          <a:ln>
            <a:solidFill>
              <a:srgbClr val="2CB5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744072" y="2344220"/>
            <a:ext cx="720000" cy="720000"/>
          </a:xfrm>
          <a:prstGeom prst="ellipse">
            <a:avLst/>
          </a:prstGeom>
          <a:solidFill>
            <a:srgbClr val="2CB5B5"/>
          </a:solidFill>
          <a:ln>
            <a:solidFill>
              <a:srgbClr val="2CB5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grpSp>
        <p:nvGrpSpPr>
          <p:cNvPr id="18" name="Gruppe 17"/>
          <p:cNvGrpSpPr/>
          <p:nvPr/>
        </p:nvGrpSpPr>
        <p:grpSpPr>
          <a:xfrm>
            <a:off x="3931488" y="3429000"/>
            <a:ext cx="1588448" cy="648072"/>
            <a:chOff x="2385452" y="2857676"/>
            <a:chExt cx="1588448" cy="648072"/>
          </a:xfrm>
        </p:grpSpPr>
        <p:sp>
          <p:nvSpPr>
            <p:cNvPr id="16" name="Avrundet rektangel 15"/>
            <p:cNvSpPr/>
            <p:nvPr/>
          </p:nvSpPr>
          <p:spPr>
            <a:xfrm>
              <a:off x="2385452" y="2857676"/>
              <a:ext cx="1550308" cy="648072"/>
            </a:xfrm>
            <a:prstGeom prst="roundRect">
              <a:avLst/>
            </a:prstGeom>
            <a:solidFill>
              <a:srgbClr val="2CB5B5">
                <a:alpha val="18824"/>
              </a:srgbClr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" name="TekstSylinder 16"/>
            <p:cNvSpPr txBox="1"/>
            <p:nvPr/>
          </p:nvSpPr>
          <p:spPr>
            <a:xfrm>
              <a:off x="2423592" y="2987023"/>
              <a:ext cx="155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000" dirty="0" smtClean="0"/>
                <a:t>Dagkirurgi</a:t>
              </a:r>
              <a:endParaRPr lang="nb-NO" sz="2000" dirty="0"/>
            </a:p>
          </p:txBody>
        </p:sp>
      </p:grpSp>
      <p:grpSp>
        <p:nvGrpSpPr>
          <p:cNvPr id="19" name="Gruppe 18"/>
          <p:cNvGrpSpPr/>
          <p:nvPr/>
        </p:nvGrpSpPr>
        <p:grpSpPr>
          <a:xfrm>
            <a:off x="6312024" y="3429000"/>
            <a:ext cx="1588448" cy="648072"/>
            <a:chOff x="2385452" y="2857676"/>
            <a:chExt cx="1588448" cy="648072"/>
          </a:xfrm>
        </p:grpSpPr>
        <p:sp>
          <p:nvSpPr>
            <p:cNvPr id="20" name="Avrundet rektangel 19"/>
            <p:cNvSpPr/>
            <p:nvPr/>
          </p:nvSpPr>
          <p:spPr>
            <a:xfrm>
              <a:off x="2385452" y="2857676"/>
              <a:ext cx="1550308" cy="648072"/>
            </a:xfrm>
            <a:prstGeom prst="roundRect">
              <a:avLst/>
            </a:prstGeom>
            <a:solidFill>
              <a:srgbClr val="2CB5B5">
                <a:alpha val="18824"/>
              </a:srgbClr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" name="TekstSylinder 20"/>
            <p:cNvSpPr txBox="1"/>
            <p:nvPr/>
          </p:nvSpPr>
          <p:spPr>
            <a:xfrm>
              <a:off x="2423592" y="2956882"/>
              <a:ext cx="155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000" dirty="0" smtClean="0"/>
                <a:t>Inneliggende</a:t>
              </a:r>
              <a:endParaRPr lang="nb-NO" sz="2000" dirty="0"/>
            </a:p>
          </p:txBody>
        </p:sp>
      </p:grpSp>
      <p:sp>
        <p:nvSpPr>
          <p:cNvPr id="23" name="Ellipse 22"/>
          <p:cNvSpPr/>
          <p:nvPr/>
        </p:nvSpPr>
        <p:spPr>
          <a:xfrm>
            <a:off x="9084177" y="2344220"/>
            <a:ext cx="720000" cy="720000"/>
          </a:xfrm>
          <a:prstGeom prst="ellipse">
            <a:avLst/>
          </a:prstGeom>
          <a:solidFill>
            <a:srgbClr val="2CB5B5"/>
          </a:solidFill>
          <a:ln>
            <a:solidFill>
              <a:srgbClr val="2CB5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grpSp>
        <p:nvGrpSpPr>
          <p:cNvPr id="25" name="Gruppe 24"/>
          <p:cNvGrpSpPr/>
          <p:nvPr/>
        </p:nvGrpSpPr>
        <p:grpSpPr>
          <a:xfrm>
            <a:off x="8652129" y="3429000"/>
            <a:ext cx="1588448" cy="648072"/>
            <a:chOff x="2385452" y="2857676"/>
            <a:chExt cx="1588448" cy="648072"/>
          </a:xfrm>
        </p:grpSpPr>
        <p:sp>
          <p:nvSpPr>
            <p:cNvPr id="26" name="Avrundet rektangel 25"/>
            <p:cNvSpPr/>
            <p:nvPr/>
          </p:nvSpPr>
          <p:spPr>
            <a:xfrm>
              <a:off x="2385452" y="2857676"/>
              <a:ext cx="1550308" cy="648072"/>
            </a:xfrm>
            <a:prstGeom prst="roundRect">
              <a:avLst/>
            </a:prstGeom>
            <a:solidFill>
              <a:srgbClr val="2CB5B5">
                <a:alpha val="18824"/>
              </a:srgbClr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" name="TekstSylinder 26"/>
            <p:cNvSpPr txBox="1"/>
            <p:nvPr/>
          </p:nvSpPr>
          <p:spPr>
            <a:xfrm>
              <a:off x="2423592" y="2956882"/>
              <a:ext cx="15503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000" dirty="0" smtClean="0"/>
                <a:t>Poliklinisk</a:t>
              </a:r>
              <a:endParaRPr lang="nb-NO" sz="2000" dirty="0"/>
            </a:p>
          </p:txBody>
        </p:sp>
      </p:grpSp>
      <p:sp>
        <p:nvSpPr>
          <p:cNvPr id="30" name="TekstSylinder 29"/>
          <p:cNvSpPr txBox="1"/>
          <p:nvPr/>
        </p:nvSpPr>
        <p:spPr>
          <a:xfrm>
            <a:off x="2415125" y="1271081"/>
            <a:ext cx="2050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Epikriser i Helseplattformen</a:t>
            </a:r>
            <a:endParaRPr lang="nb-NO" sz="2000" dirty="0"/>
          </a:p>
        </p:txBody>
      </p:sp>
      <p:sp>
        <p:nvSpPr>
          <p:cNvPr id="33" name="TekstSylinder 32"/>
          <p:cNvSpPr txBox="1"/>
          <p:nvPr/>
        </p:nvSpPr>
        <p:spPr>
          <a:xfrm>
            <a:off x="7142252" y="1117193"/>
            <a:ext cx="241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Oppgavemelding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Kommunikasjon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e</a:t>
            </a:r>
            <a:r>
              <a:rPr lang="nb-NO" sz="2000" dirty="0" smtClean="0"/>
              <a:t>-melding</a:t>
            </a:r>
            <a:endParaRPr lang="nb-NO" sz="2000" dirty="0"/>
          </a:p>
        </p:txBody>
      </p:sp>
      <p:sp>
        <p:nvSpPr>
          <p:cNvPr id="34" name="TekstSylinder 33"/>
          <p:cNvSpPr txBox="1"/>
          <p:nvPr/>
        </p:nvSpPr>
        <p:spPr>
          <a:xfrm>
            <a:off x="6816080" y="5385410"/>
            <a:ext cx="2917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Samme formål og funksjonalitet for begge</a:t>
            </a:r>
            <a:endParaRPr lang="nb-NO" sz="2000" dirty="0"/>
          </a:p>
        </p:txBody>
      </p:sp>
      <p:sp>
        <p:nvSpPr>
          <p:cNvPr id="35" name="Høyre klammeparentes 34"/>
          <p:cNvSpPr/>
          <p:nvPr/>
        </p:nvSpPr>
        <p:spPr>
          <a:xfrm rot="5400000">
            <a:off x="3220224" y="2604845"/>
            <a:ext cx="473591" cy="4295713"/>
          </a:xfrm>
          <a:prstGeom prst="rightBrace">
            <a:avLst/>
          </a:prstGeom>
          <a:ln w="12700">
            <a:solidFill>
              <a:srgbClr val="2CB5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6" name="Høyre klammeparentes 35"/>
          <p:cNvSpPr/>
          <p:nvPr/>
        </p:nvSpPr>
        <p:spPr>
          <a:xfrm rot="5400000">
            <a:off x="8031828" y="2606526"/>
            <a:ext cx="473591" cy="4295713"/>
          </a:xfrm>
          <a:prstGeom prst="rightBrace">
            <a:avLst/>
          </a:prstGeom>
          <a:ln w="12700">
            <a:solidFill>
              <a:srgbClr val="2CB5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7" name="TekstSylinder 36"/>
          <p:cNvSpPr txBox="1"/>
          <p:nvPr/>
        </p:nvSpPr>
        <p:spPr>
          <a:xfrm>
            <a:off x="2000960" y="5385410"/>
            <a:ext cx="2917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To ulike epikriser</a:t>
            </a:r>
            <a:endParaRPr lang="nb-NO" sz="2000" dirty="0"/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7000" y1="75500" x2="17750" y2="53250"/>
                        <a14:foregroundMark x1="10750" y1="49500" x2="53000" y2="79000"/>
                        <a14:foregroundMark x1="23500" y1="79000" x2="77000" y2="64500"/>
                        <a14:foregroundMark x1="81000" y1="72250" x2="41250" y2="65750"/>
                        <a14:foregroundMark x1="22000" y1="70500" x2="77500" y2="76000"/>
                        <a14:foregroundMark x1="83750" y1="72250" x2="76750" y2="65250"/>
                        <a14:foregroundMark x1="75750" y1="65500" x2="89500" y2="65750"/>
                        <a14:foregroundMark x1="90250" y1="76000" x2="73250" y2="75250"/>
                        <a14:foregroundMark x1="39250" y1="71500" x2="14500" y2="56250"/>
                        <a14:foregroundMark x1="34500" y1="74750" x2="16250" y2="71000"/>
                        <a14:foregroundMark x1="43750" y1="42500" x2="48000" y2="44500"/>
                        <a14:foregroundMark x1="43750" y1="47250" x2="47250" y2="47250"/>
                        <a14:foregroundMark x1="46000" y1="38250" x2="45500" y2="51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361" y="2348880"/>
            <a:ext cx="566333" cy="56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Bild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17000" y1="75500" x2="17750" y2="53250"/>
                        <a14:foregroundMark x1="10750" y1="49500" x2="53000" y2="79000"/>
                        <a14:foregroundMark x1="23500" y1="79000" x2="77000" y2="64500"/>
                        <a14:foregroundMark x1="81000" y1="72250" x2="41250" y2="65750"/>
                        <a14:foregroundMark x1="22000" y1="70500" x2="77500" y2="76000"/>
                        <a14:foregroundMark x1="83750" y1="72250" x2="76750" y2="65250"/>
                        <a14:foregroundMark x1="75750" y1="65500" x2="89500" y2="65750"/>
                        <a14:foregroundMark x1="90250" y1="76000" x2="73250" y2="75250"/>
                        <a14:foregroundMark x1="39250" y1="71500" x2="14500" y2="56250"/>
                        <a14:foregroundMark x1="34500" y1="74750" x2="16250" y2="71000"/>
                        <a14:foregroundMark x1="43750" y1="42500" x2="48000" y2="44500"/>
                        <a14:foregroundMark x1="43750" y1="47250" x2="47250" y2="47250"/>
                        <a14:foregroundMark x1="46000" y1="38250" x2="45500" y2="51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811" y="2348880"/>
            <a:ext cx="566333" cy="56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d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1000" r="100000">
                        <a14:foregroundMark x1="42500" y1="20750" x2="53750" y2="40250"/>
                        <a14:foregroundMark x1="52250" y1="34750" x2="52250" y2="20000"/>
                        <a14:foregroundMark x1="53000" y1="20750" x2="62500" y2="28750"/>
                        <a14:foregroundMark x1="63750" y1="29000" x2="63750" y2="29000"/>
                        <a14:foregroundMark x1="44250" y1="21500" x2="33500" y2="39500"/>
                        <a14:foregroundMark x1="60750" y1="38750" x2="67000" y2="3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369" y="2499449"/>
            <a:ext cx="425495" cy="42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ild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18250" y1="33500" x2="24000" y2="42750"/>
                        <a14:foregroundMark x1="10500" y1="50750" x2="15750" y2="79250"/>
                        <a14:foregroundMark x1="66500" y1="39250" x2="72500" y2="39000"/>
                        <a14:foregroundMark x1="66250" y1="47000" x2="74750" y2="47500"/>
                        <a14:foregroundMark x1="76000" y1="25000" x2="74250" y2="72250"/>
                        <a14:foregroundMark x1="71000" y1="71500" x2="60250" y2="52750"/>
                        <a14:foregroundMark x1="60500" y1="47250" x2="86000" y2="21250"/>
                        <a14:foregroundMark x1="80000" y1="21750" x2="60750" y2="23500"/>
                        <a14:foregroundMark x1="62750" y1="30000" x2="72750" y2="47000"/>
                        <a14:foregroundMark x1="80000" y1="31750" x2="83000" y2="7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001" y="2420888"/>
            <a:ext cx="514850" cy="51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6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343" y="1844824"/>
            <a:ext cx="7926080" cy="35004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Epikrisen vil lages av en såkalt </a:t>
            </a:r>
            <a:r>
              <a:rPr lang="nb-NO" sz="2400" b="1" i="1" dirty="0" smtClean="0">
                <a:latin typeface="+mn-lt"/>
              </a:rPr>
              <a:t>smartform</a:t>
            </a:r>
          </a:p>
          <a:p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En </a:t>
            </a:r>
            <a:r>
              <a:rPr lang="nb-NO" sz="2400" i="1" dirty="0" smtClean="0">
                <a:latin typeface="+mn-lt"/>
              </a:rPr>
              <a:t>smartform</a:t>
            </a:r>
            <a:r>
              <a:rPr lang="nb-NO" sz="2400" dirty="0" smtClean="0">
                <a:latin typeface="+mn-lt"/>
              </a:rPr>
              <a:t> er et skjema som genereres av systemet og er et godt eksempel på hva man kan hente ut av en strukturert journal</a:t>
            </a:r>
          </a:p>
          <a:p>
            <a:r>
              <a:rPr lang="nb-NO" sz="2400" dirty="0" smtClean="0">
                <a:latin typeface="+mn-lt"/>
              </a:rPr>
              <a:t>For at dette skal fungere må man dokumentere strukturert som det er tenkt</a:t>
            </a:r>
          </a:p>
        </p:txBody>
      </p:sp>
      <p:pic>
        <p:nvPicPr>
          <p:cNvPr id="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328248" y="2127860"/>
            <a:ext cx="2602281" cy="2602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Vinkel 4"/>
          <p:cNvCxnSpPr/>
          <p:nvPr/>
        </p:nvCxnSpPr>
        <p:spPr>
          <a:xfrm rot="5400000" flipH="1">
            <a:off x="9745755" y="4113374"/>
            <a:ext cx="535597" cy="476086"/>
          </a:xfrm>
          <a:prstGeom prst="bentConnector3">
            <a:avLst>
              <a:gd name="adj1" fmla="val 50000"/>
            </a:avLst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Vinkel 5"/>
          <p:cNvCxnSpPr/>
          <p:nvPr/>
        </p:nvCxnSpPr>
        <p:spPr>
          <a:xfrm rot="10800000" flipV="1">
            <a:off x="9775511" y="3125568"/>
            <a:ext cx="714129" cy="541475"/>
          </a:xfrm>
          <a:prstGeom prst="bentConnector3">
            <a:avLst>
              <a:gd name="adj1" fmla="val 100391"/>
            </a:avLst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Vinkel 6"/>
          <p:cNvCxnSpPr/>
          <p:nvPr/>
        </p:nvCxnSpPr>
        <p:spPr>
          <a:xfrm rot="16200000">
            <a:off x="8661012" y="3055731"/>
            <a:ext cx="1071193" cy="865560"/>
          </a:xfrm>
          <a:prstGeom prst="bentConnector3">
            <a:avLst>
              <a:gd name="adj1" fmla="val 50000"/>
            </a:avLst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97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480" y="2060848"/>
            <a:ext cx="9217024" cy="11270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Elementene i epikrisen innhentes automatisk fra bestemte deler av journalsystemet</a:t>
            </a:r>
            <a:r>
              <a:rPr lang="nb-NO" sz="2400" dirty="0">
                <a:latin typeface="+mn-lt"/>
              </a:rPr>
              <a:t> </a:t>
            </a:r>
            <a:r>
              <a:rPr lang="nb-NO" sz="2400" dirty="0" smtClean="0">
                <a:latin typeface="+mn-lt"/>
              </a:rPr>
              <a:t>der informasjonen er lagt inn strukturert</a:t>
            </a: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 </a:t>
            </a:r>
          </a:p>
        </p:txBody>
      </p:sp>
      <p:pic>
        <p:nvPicPr>
          <p:cNvPr id="9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812" y="3457522"/>
            <a:ext cx="2291164" cy="229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Vinkel 9"/>
          <p:cNvCxnSpPr/>
          <p:nvPr/>
        </p:nvCxnSpPr>
        <p:spPr>
          <a:xfrm>
            <a:off x="4170077" y="3791946"/>
            <a:ext cx="994092" cy="471671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Vinkel 10"/>
          <p:cNvCxnSpPr/>
          <p:nvPr/>
        </p:nvCxnSpPr>
        <p:spPr>
          <a:xfrm rot="10800000" flipV="1">
            <a:off x="6023993" y="3791947"/>
            <a:ext cx="980968" cy="471670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e 13"/>
          <p:cNvGrpSpPr/>
          <p:nvPr/>
        </p:nvGrpSpPr>
        <p:grpSpPr>
          <a:xfrm>
            <a:off x="5164169" y="4090796"/>
            <a:ext cx="859824" cy="633670"/>
            <a:chOff x="3361832" y="303853"/>
            <a:chExt cx="859824" cy="633670"/>
          </a:xfrm>
        </p:grpSpPr>
        <p:sp>
          <p:nvSpPr>
            <p:cNvPr id="12" name="Ellipse 11"/>
            <p:cNvSpPr/>
            <p:nvPr/>
          </p:nvSpPr>
          <p:spPr>
            <a:xfrm>
              <a:off x="3474909" y="303853"/>
              <a:ext cx="633670" cy="633670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" name="TekstSylinder 12"/>
            <p:cNvSpPr txBox="1"/>
            <p:nvPr/>
          </p:nvSpPr>
          <p:spPr>
            <a:xfrm>
              <a:off x="3361832" y="451411"/>
              <a:ext cx="8598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chemeClr val="bg1"/>
                  </a:solidFill>
                </a:rPr>
                <a:t>epikrise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2" name="Vinkel 21"/>
          <p:cNvCxnSpPr/>
          <p:nvPr/>
        </p:nvCxnSpPr>
        <p:spPr>
          <a:xfrm>
            <a:off x="4170077" y="4368010"/>
            <a:ext cx="994092" cy="216024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Vinkel 22"/>
          <p:cNvCxnSpPr/>
          <p:nvPr/>
        </p:nvCxnSpPr>
        <p:spPr>
          <a:xfrm rot="10800000" flipV="1">
            <a:off x="6023993" y="4368010"/>
            <a:ext cx="980968" cy="216024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uppe 29"/>
          <p:cNvGrpSpPr/>
          <p:nvPr/>
        </p:nvGrpSpPr>
        <p:grpSpPr>
          <a:xfrm>
            <a:off x="3053506" y="3890087"/>
            <a:ext cx="1512168" cy="373530"/>
            <a:chOff x="6816080" y="976530"/>
            <a:chExt cx="1512168" cy="373530"/>
          </a:xfrm>
        </p:grpSpPr>
        <p:sp>
          <p:nvSpPr>
            <p:cNvPr id="29" name="Avrundet rektangel 28"/>
            <p:cNvSpPr/>
            <p:nvPr/>
          </p:nvSpPr>
          <p:spPr>
            <a:xfrm>
              <a:off x="6816080" y="976530"/>
              <a:ext cx="1512168" cy="360040"/>
            </a:xfrm>
            <a:prstGeom prst="round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" name="TekstSylinder 27"/>
            <p:cNvSpPr txBox="1"/>
            <p:nvPr/>
          </p:nvSpPr>
          <p:spPr>
            <a:xfrm>
              <a:off x="6960096" y="980728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diagnoser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Gruppe 30"/>
          <p:cNvGrpSpPr/>
          <p:nvPr/>
        </p:nvGrpSpPr>
        <p:grpSpPr>
          <a:xfrm>
            <a:off x="3065689" y="4478423"/>
            <a:ext cx="1512168" cy="373530"/>
            <a:chOff x="6816080" y="976530"/>
            <a:chExt cx="1512168" cy="373530"/>
          </a:xfrm>
        </p:grpSpPr>
        <p:sp>
          <p:nvSpPr>
            <p:cNvPr id="32" name="Avrundet rektangel 31"/>
            <p:cNvSpPr/>
            <p:nvPr/>
          </p:nvSpPr>
          <p:spPr>
            <a:xfrm>
              <a:off x="6816080" y="976530"/>
              <a:ext cx="1512168" cy="360040"/>
            </a:xfrm>
            <a:prstGeom prst="round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" name="TekstSylinder 32"/>
            <p:cNvSpPr txBox="1"/>
            <p:nvPr/>
          </p:nvSpPr>
          <p:spPr>
            <a:xfrm>
              <a:off x="6960096" y="980728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r</a:t>
              </a:r>
              <a:r>
                <a:rPr lang="nb-NO" dirty="0" smtClean="0">
                  <a:solidFill>
                    <a:schemeClr val="bg1"/>
                  </a:solidFill>
                </a:rPr>
                <a:t>esultat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uppe 33"/>
          <p:cNvGrpSpPr/>
          <p:nvPr/>
        </p:nvGrpSpPr>
        <p:grpSpPr>
          <a:xfrm>
            <a:off x="6604328" y="3897899"/>
            <a:ext cx="1551202" cy="373530"/>
            <a:chOff x="6814242" y="976530"/>
            <a:chExt cx="1551202" cy="373530"/>
          </a:xfrm>
        </p:grpSpPr>
        <p:sp>
          <p:nvSpPr>
            <p:cNvPr id="35" name="Avrundet rektangel 34"/>
            <p:cNvSpPr/>
            <p:nvPr/>
          </p:nvSpPr>
          <p:spPr>
            <a:xfrm>
              <a:off x="6816080" y="976530"/>
              <a:ext cx="1512168" cy="360040"/>
            </a:xfrm>
            <a:prstGeom prst="round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" name="TekstSylinder 35"/>
            <p:cNvSpPr txBox="1"/>
            <p:nvPr/>
          </p:nvSpPr>
          <p:spPr>
            <a:xfrm>
              <a:off x="6814242" y="980728"/>
              <a:ext cx="15512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legemidler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uppe 36"/>
          <p:cNvGrpSpPr/>
          <p:nvPr/>
        </p:nvGrpSpPr>
        <p:grpSpPr>
          <a:xfrm>
            <a:off x="6474333" y="4486235"/>
            <a:ext cx="1800200" cy="373530"/>
            <a:chOff x="6672064" y="976530"/>
            <a:chExt cx="1800200" cy="373530"/>
          </a:xfrm>
        </p:grpSpPr>
        <p:sp>
          <p:nvSpPr>
            <p:cNvPr id="38" name="Avrundet rektangel 37"/>
            <p:cNvSpPr/>
            <p:nvPr/>
          </p:nvSpPr>
          <p:spPr>
            <a:xfrm>
              <a:off x="6816080" y="976530"/>
              <a:ext cx="1512168" cy="360040"/>
            </a:xfrm>
            <a:prstGeom prst="round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" name="TekstSylinder 38"/>
            <p:cNvSpPr txBox="1"/>
            <p:nvPr/>
          </p:nvSpPr>
          <p:spPr>
            <a:xfrm>
              <a:off x="6672064" y="980728"/>
              <a:ext cx="18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err="1">
                  <a:solidFill>
                    <a:schemeClr val="bg1"/>
                  </a:solidFill>
                </a:rPr>
                <a:t>o</a:t>
              </a:r>
              <a:r>
                <a:rPr lang="nb-NO" dirty="0" err="1" smtClean="0">
                  <a:solidFill>
                    <a:schemeClr val="bg1"/>
                  </a:solidFill>
                </a:rPr>
                <a:t>p.beskrivelse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753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908720"/>
            <a:ext cx="9217023" cy="1444902"/>
          </a:xfrm>
        </p:spPr>
        <p:txBody>
          <a:bodyPr>
            <a:noAutofit/>
          </a:bodyPr>
          <a:lstStyle/>
          <a:p>
            <a:r>
              <a:rPr lang="nb-NO" sz="2400" dirty="0" smtClean="0">
                <a:latin typeface="+mn-lt"/>
              </a:rPr>
              <a:t>Ettersom epikrisen genereres av data som allerede er lagt inn i journalen, må eventuelle redigeringer gjøres i det aktuelle elementet</a:t>
            </a:r>
          </a:p>
          <a:p>
            <a:r>
              <a:rPr lang="nb-NO" sz="2400" dirty="0" smtClean="0">
                <a:latin typeface="+mn-lt"/>
              </a:rPr>
              <a:t>Selve epikrisen kan ikke redigeres, kun signeres</a:t>
            </a:r>
            <a:endParaRPr lang="nb-NO" sz="2400" dirty="0">
              <a:latin typeface="+mn-lt"/>
            </a:endParaRPr>
          </a:p>
          <a:p>
            <a:pPr marL="0" indent="-114300">
              <a:buNone/>
            </a:pPr>
            <a:endParaRPr lang="nb-NO" sz="2400" dirty="0" smtClean="0">
              <a:solidFill>
                <a:srgbClr val="FF0000"/>
              </a:solidFill>
              <a:latin typeface="+mn-lt"/>
            </a:endParaRPr>
          </a:p>
          <a:p>
            <a:pPr marL="457200" lvl="1" indent="0">
              <a:buNone/>
            </a:pPr>
            <a:endParaRPr lang="nb-NO" sz="2400" dirty="0" smtClean="0">
              <a:latin typeface="+mn-lt"/>
            </a:endParaRPr>
          </a:p>
        </p:txBody>
      </p:sp>
      <p:grpSp>
        <p:nvGrpSpPr>
          <p:cNvPr id="3" name="Gruppe 2"/>
          <p:cNvGrpSpPr/>
          <p:nvPr/>
        </p:nvGrpSpPr>
        <p:grpSpPr>
          <a:xfrm>
            <a:off x="3053506" y="3457522"/>
            <a:ext cx="5221027" cy="2291164"/>
            <a:chOff x="7211677" y="2446504"/>
            <a:chExt cx="5221027" cy="2291164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4983" y="2446504"/>
              <a:ext cx="2291164" cy="22911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Vinkel 4"/>
            <p:cNvCxnSpPr/>
            <p:nvPr/>
          </p:nvCxnSpPr>
          <p:spPr>
            <a:xfrm>
              <a:off x="8328248" y="2780928"/>
              <a:ext cx="994092" cy="471671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Vinkel 5"/>
            <p:cNvCxnSpPr/>
            <p:nvPr/>
          </p:nvCxnSpPr>
          <p:spPr>
            <a:xfrm rot="10800000" flipV="1">
              <a:off x="10182164" y="2780929"/>
              <a:ext cx="980968" cy="471670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uppe 6"/>
            <p:cNvGrpSpPr/>
            <p:nvPr/>
          </p:nvGrpSpPr>
          <p:grpSpPr>
            <a:xfrm>
              <a:off x="9322340" y="3079778"/>
              <a:ext cx="859824" cy="633670"/>
              <a:chOff x="3361832" y="303853"/>
              <a:chExt cx="859824" cy="633670"/>
            </a:xfrm>
          </p:grpSpPr>
          <p:sp>
            <p:nvSpPr>
              <p:cNvPr id="22" name="Ellipse 21"/>
              <p:cNvSpPr/>
              <p:nvPr/>
            </p:nvSpPr>
            <p:spPr>
              <a:xfrm>
                <a:off x="3474909" y="303853"/>
                <a:ext cx="633670" cy="63367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3" name="TekstSylinder 22"/>
              <p:cNvSpPr txBox="1"/>
              <p:nvPr/>
            </p:nvSpPr>
            <p:spPr>
              <a:xfrm>
                <a:off x="3361832" y="451411"/>
                <a:ext cx="85982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smtClean="0">
                    <a:solidFill>
                      <a:schemeClr val="bg1"/>
                    </a:solidFill>
                  </a:rPr>
                  <a:t>epikrise</a:t>
                </a:r>
                <a:endParaRPr lang="nb-NO" sz="16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8" name="Vinkel 7"/>
            <p:cNvCxnSpPr/>
            <p:nvPr/>
          </p:nvCxnSpPr>
          <p:spPr>
            <a:xfrm>
              <a:off x="8328248" y="3356992"/>
              <a:ext cx="994092" cy="216024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Vinkel 8"/>
            <p:cNvCxnSpPr/>
            <p:nvPr/>
          </p:nvCxnSpPr>
          <p:spPr>
            <a:xfrm rot="10800000" flipV="1">
              <a:off x="10182164" y="3356992"/>
              <a:ext cx="980968" cy="216024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pe 9"/>
            <p:cNvGrpSpPr/>
            <p:nvPr/>
          </p:nvGrpSpPr>
          <p:grpSpPr>
            <a:xfrm>
              <a:off x="7211677" y="2879069"/>
              <a:ext cx="1512168" cy="373530"/>
              <a:chOff x="6816080" y="976530"/>
              <a:chExt cx="1512168" cy="373530"/>
            </a:xfrm>
          </p:grpSpPr>
          <p:sp>
            <p:nvSpPr>
              <p:cNvPr id="20" name="Avrundet rektangel 19"/>
              <p:cNvSpPr/>
              <p:nvPr/>
            </p:nvSpPr>
            <p:spPr>
              <a:xfrm>
                <a:off x="6816080" y="976530"/>
                <a:ext cx="1512168" cy="360040"/>
              </a:xfrm>
              <a:prstGeom prst="roundRect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1" name="TekstSylinder 20"/>
              <p:cNvSpPr txBox="1"/>
              <p:nvPr/>
            </p:nvSpPr>
            <p:spPr>
              <a:xfrm>
                <a:off x="6960096" y="980728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diagnoser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" name="Gruppe 10"/>
            <p:cNvGrpSpPr/>
            <p:nvPr/>
          </p:nvGrpSpPr>
          <p:grpSpPr>
            <a:xfrm>
              <a:off x="7223860" y="3467405"/>
              <a:ext cx="1512168" cy="373530"/>
              <a:chOff x="6816080" y="976530"/>
              <a:chExt cx="1512168" cy="373530"/>
            </a:xfrm>
          </p:grpSpPr>
          <p:sp>
            <p:nvSpPr>
              <p:cNvPr id="18" name="Avrundet rektangel 17"/>
              <p:cNvSpPr/>
              <p:nvPr/>
            </p:nvSpPr>
            <p:spPr>
              <a:xfrm>
                <a:off x="6816080" y="976530"/>
                <a:ext cx="1512168" cy="360040"/>
              </a:xfrm>
              <a:prstGeom prst="roundRect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TekstSylinder 18"/>
              <p:cNvSpPr txBox="1"/>
              <p:nvPr/>
            </p:nvSpPr>
            <p:spPr>
              <a:xfrm>
                <a:off x="6960096" y="980728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>
                    <a:solidFill>
                      <a:schemeClr val="bg1"/>
                    </a:solidFill>
                  </a:rPr>
                  <a:t>r</a:t>
                </a:r>
                <a:r>
                  <a:rPr lang="nb-NO" dirty="0" smtClean="0">
                    <a:solidFill>
                      <a:schemeClr val="bg1"/>
                    </a:solidFill>
                  </a:rPr>
                  <a:t>esultat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" name="Gruppe 11"/>
            <p:cNvGrpSpPr/>
            <p:nvPr/>
          </p:nvGrpSpPr>
          <p:grpSpPr>
            <a:xfrm>
              <a:off x="10762499" y="2886881"/>
              <a:ext cx="1551202" cy="373530"/>
              <a:chOff x="6814242" y="976530"/>
              <a:chExt cx="1551202" cy="373530"/>
            </a:xfrm>
          </p:grpSpPr>
          <p:sp>
            <p:nvSpPr>
              <p:cNvPr id="16" name="Avrundet rektangel 15"/>
              <p:cNvSpPr/>
              <p:nvPr/>
            </p:nvSpPr>
            <p:spPr>
              <a:xfrm>
                <a:off x="6816080" y="976530"/>
                <a:ext cx="1512168" cy="360040"/>
              </a:xfrm>
              <a:prstGeom prst="roundRect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7" name="TekstSylinder 16"/>
              <p:cNvSpPr txBox="1"/>
              <p:nvPr/>
            </p:nvSpPr>
            <p:spPr>
              <a:xfrm>
                <a:off x="6814242" y="980728"/>
                <a:ext cx="15512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legemidler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" name="Gruppe 12"/>
            <p:cNvGrpSpPr/>
            <p:nvPr/>
          </p:nvGrpSpPr>
          <p:grpSpPr>
            <a:xfrm>
              <a:off x="10632504" y="3475217"/>
              <a:ext cx="1800200" cy="373530"/>
              <a:chOff x="6672064" y="976530"/>
              <a:chExt cx="1800200" cy="373530"/>
            </a:xfrm>
          </p:grpSpPr>
          <p:sp>
            <p:nvSpPr>
              <p:cNvPr id="14" name="Avrundet rektangel 13"/>
              <p:cNvSpPr/>
              <p:nvPr/>
            </p:nvSpPr>
            <p:spPr>
              <a:xfrm>
                <a:off x="6816080" y="976530"/>
                <a:ext cx="1512168" cy="360040"/>
              </a:xfrm>
              <a:prstGeom prst="roundRect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5" name="TekstSylinder 14"/>
              <p:cNvSpPr txBox="1"/>
              <p:nvPr/>
            </p:nvSpPr>
            <p:spPr>
              <a:xfrm>
                <a:off x="6672064" y="980728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err="1">
                    <a:solidFill>
                      <a:schemeClr val="bg1"/>
                    </a:solidFill>
                  </a:rPr>
                  <a:t>o</a:t>
                </a:r>
                <a:r>
                  <a:rPr lang="nb-NO" dirty="0" err="1" smtClean="0">
                    <a:solidFill>
                      <a:schemeClr val="bg1"/>
                    </a:solidFill>
                  </a:rPr>
                  <a:t>p.beskrivelse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7" name="Gruppe 26"/>
          <p:cNvGrpSpPr/>
          <p:nvPr/>
        </p:nvGrpSpPr>
        <p:grpSpPr>
          <a:xfrm>
            <a:off x="4854930" y="2996952"/>
            <a:ext cx="1512168" cy="849199"/>
            <a:chOff x="4854930" y="2996952"/>
            <a:chExt cx="1512168" cy="849199"/>
          </a:xfrm>
        </p:grpSpPr>
        <p:sp>
          <p:nvSpPr>
            <p:cNvPr id="26" name="TekstSylinder 25"/>
            <p:cNvSpPr txBox="1"/>
            <p:nvPr/>
          </p:nvSpPr>
          <p:spPr>
            <a:xfrm>
              <a:off x="4854930" y="2996952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/>
                <a:t>Kun signere</a:t>
              </a:r>
              <a:endParaRPr lang="nb-NO" dirty="0"/>
            </a:p>
          </p:txBody>
        </p:sp>
        <p:cxnSp>
          <p:nvCxnSpPr>
            <p:cNvPr id="31" name="Rett pilkobling 30"/>
            <p:cNvCxnSpPr/>
            <p:nvPr/>
          </p:nvCxnSpPr>
          <p:spPr>
            <a:xfrm>
              <a:off x="5591944" y="3403473"/>
              <a:ext cx="0" cy="442678"/>
            </a:xfrm>
            <a:prstGeom prst="straightConnector1">
              <a:avLst/>
            </a:prstGeom>
            <a:ln w="12700">
              <a:solidFill>
                <a:srgbClr val="2CB5B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uppe 24"/>
          <p:cNvGrpSpPr/>
          <p:nvPr/>
        </p:nvGrpSpPr>
        <p:grpSpPr>
          <a:xfrm>
            <a:off x="8155530" y="4120631"/>
            <a:ext cx="1540870" cy="478798"/>
            <a:chOff x="8155530" y="4120631"/>
            <a:chExt cx="1540870" cy="478798"/>
          </a:xfrm>
        </p:grpSpPr>
        <p:sp>
          <p:nvSpPr>
            <p:cNvPr id="29" name="TekstSylinder 28"/>
            <p:cNvSpPr txBox="1"/>
            <p:nvPr/>
          </p:nvSpPr>
          <p:spPr>
            <a:xfrm>
              <a:off x="8184232" y="4154969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/>
                <a:t>Redigere</a:t>
              </a:r>
              <a:endParaRPr lang="nb-NO" dirty="0"/>
            </a:p>
          </p:txBody>
        </p:sp>
        <p:cxnSp>
          <p:nvCxnSpPr>
            <p:cNvPr id="32" name="Rett pilkobling 31"/>
            <p:cNvCxnSpPr/>
            <p:nvPr/>
          </p:nvCxnSpPr>
          <p:spPr>
            <a:xfrm flipH="1" flipV="1">
              <a:off x="8155530" y="4120631"/>
              <a:ext cx="316734" cy="219004"/>
            </a:xfrm>
            <a:prstGeom prst="straightConnector1">
              <a:avLst/>
            </a:prstGeom>
            <a:ln w="12700">
              <a:solidFill>
                <a:srgbClr val="2CB5B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ett pilkobling 34"/>
            <p:cNvCxnSpPr/>
            <p:nvPr/>
          </p:nvCxnSpPr>
          <p:spPr>
            <a:xfrm flipH="1">
              <a:off x="8184232" y="4339635"/>
              <a:ext cx="288033" cy="259794"/>
            </a:xfrm>
            <a:prstGeom prst="straightConnector1">
              <a:avLst/>
            </a:prstGeom>
            <a:ln w="12700">
              <a:solidFill>
                <a:srgbClr val="2CB5B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e 23"/>
          <p:cNvGrpSpPr/>
          <p:nvPr/>
        </p:nvGrpSpPr>
        <p:grpSpPr>
          <a:xfrm>
            <a:off x="1417557" y="4119407"/>
            <a:ext cx="1582098" cy="478798"/>
            <a:chOff x="1417557" y="4119407"/>
            <a:chExt cx="1582098" cy="478798"/>
          </a:xfrm>
        </p:grpSpPr>
        <p:sp>
          <p:nvSpPr>
            <p:cNvPr id="28" name="TekstSylinder 27"/>
            <p:cNvSpPr txBox="1"/>
            <p:nvPr/>
          </p:nvSpPr>
          <p:spPr>
            <a:xfrm>
              <a:off x="1417557" y="4154969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/>
                <a:t>Redigere</a:t>
              </a:r>
              <a:endParaRPr lang="nb-NO" dirty="0"/>
            </a:p>
          </p:txBody>
        </p:sp>
        <p:cxnSp>
          <p:nvCxnSpPr>
            <p:cNvPr id="39" name="Rett pilkobling 38"/>
            <p:cNvCxnSpPr/>
            <p:nvPr/>
          </p:nvCxnSpPr>
          <p:spPr>
            <a:xfrm flipV="1">
              <a:off x="2682921" y="4119407"/>
              <a:ext cx="316734" cy="219004"/>
            </a:xfrm>
            <a:prstGeom prst="straightConnector1">
              <a:avLst/>
            </a:prstGeom>
            <a:ln w="12700">
              <a:solidFill>
                <a:srgbClr val="2CB5B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tt pilkobling 39"/>
            <p:cNvCxnSpPr/>
            <p:nvPr/>
          </p:nvCxnSpPr>
          <p:spPr>
            <a:xfrm>
              <a:off x="2703156" y="4338411"/>
              <a:ext cx="288033" cy="259794"/>
            </a:xfrm>
            <a:prstGeom prst="straightConnector1">
              <a:avLst/>
            </a:prstGeom>
            <a:ln w="12700">
              <a:solidFill>
                <a:srgbClr val="2CB5B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722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908720"/>
            <a:ext cx="9217023" cy="27347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Oppsummering</a:t>
            </a:r>
          </a:p>
          <a:p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Ettersom epikrisen genereres av strukturert data som allerede er lagt inn i journalen, må eventuelle redigeringer gjøres i det aktuelle elementet</a:t>
            </a:r>
          </a:p>
          <a:p>
            <a:r>
              <a:rPr lang="nb-NO" sz="2400" dirty="0" smtClean="0">
                <a:latin typeface="+mn-lt"/>
              </a:rPr>
              <a:t>Mer var det egentlig ikke</a:t>
            </a:r>
          </a:p>
          <a:p>
            <a:pPr marL="0" indent="-114300">
              <a:buNone/>
            </a:pPr>
            <a:endParaRPr lang="nb-NO" sz="2400" dirty="0" smtClean="0">
              <a:solidFill>
                <a:srgbClr val="FF0000"/>
              </a:solidFill>
              <a:latin typeface="+mn-lt"/>
            </a:endParaRPr>
          </a:p>
          <a:p>
            <a:pPr marL="457200" lvl="1" indent="0">
              <a:buNone/>
            </a:pPr>
            <a:endParaRPr lang="nb-NO" sz="2400" dirty="0" smtClean="0">
              <a:latin typeface="+mn-lt"/>
            </a:endParaRPr>
          </a:p>
        </p:txBody>
      </p:sp>
      <p:grpSp>
        <p:nvGrpSpPr>
          <p:cNvPr id="3" name="Gruppe 2"/>
          <p:cNvGrpSpPr/>
          <p:nvPr/>
        </p:nvGrpSpPr>
        <p:grpSpPr>
          <a:xfrm>
            <a:off x="4170077" y="3802132"/>
            <a:ext cx="2834884" cy="2291164"/>
            <a:chOff x="8328248" y="2446504"/>
            <a:chExt cx="2834884" cy="2291164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4983" y="2446504"/>
              <a:ext cx="2291164" cy="22911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Vinkel 4"/>
            <p:cNvCxnSpPr/>
            <p:nvPr/>
          </p:nvCxnSpPr>
          <p:spPr>
            <a:xfrm>
              <a:off x="8328248" y="2780928"/>
              <a:ext cx="994092" cy="471671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Vinkel 5"/>
            <p:cNvCxnSpPr/>
            <p:nvPr/>
          </p:nvCxnSpPr>
          <p:spPr>
            <a:xfrm rot="10800000" flipV="1">
              <a:off x="10182164" y="2780929"/>
              <a:ext cx="980968" cy="471670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uppe 6"/>
            <p:cNvGrpSpPr/>
            <p:nvPr/>
          </p:nvGrpSpPr>
          <p:grpSpPr>
            <a:xfrm>
              <a:off x="9322340" y="3079778"/>
              <a:ext cx="859824" cy="633670"/>
              <a:chOff x="3361832" y="303853"/>
              <a:chExt cx="859824" cy="633670"/>
            </a:xfrm>
          </p:grpSpPr>
          <p:sp>
            <p:nvSpPr>
              <p:cNvPr id="22" name="Ellipse 21"/>
              <p:cNvSpPr/>
              <p:nvPr/>
            </p:nvSpPr>
            <p:spPr>
              <a:xfrm>
                <a:off x="3474909" y="303853"/>
                <a:ext cx="633670" cy="63367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3" name="TekstSylinder 22"/>
              <p:cNvSpPr txBox="1"/>
              <p:nvPr/>
            </p:nvSpPr>
            <p:spPr>
              <a:xfrm>
                <a:off x="3361832" y="451411"/>
                <a:ext cx="85982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smtClean="0">
                    <a:solidFill>
                      <a:schemeClr val="bg1"/>
                    </a:solidFill>
                  </a:rPr>
                  <a:t>epikrise</a:t>
                </a:r>
                <a:endParaRPr lang="nb-NO" sz="16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8" name="Vinkel 7"/>
            <p:cNvCxnSpPr/>
            <p:nvPr/>
          </p:nvCxnSpPr>
          <p:spPr>
            <a:xfrm>
              <a:off x="8328248" y="3356992"/>
              <a:ext cx="994092" cy="216024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Vinkel 8"/>
            <p:cNvCxnSpPr/>
            <p:nvPr/>
          </p:nvCxnSpPr>
          <p:spPr>
            <a:xfrm rot="10800000" flipV="1">
              <a:off x="10182164" y="3356992"/>
              <a:ext cx="980968" cy="216024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Ellipse 19"/>
            <p:cNvSpPr/>
            <p:nvPr/>
          </p:nvSpPr>
          <p:spPr>
            <a:xfrm>
              <a:off x="8369820" y="2879069"/>
              <a:ext cx="360000" cy="360040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" name="Ellipse 17"/>
            <p:cNvSpPr/>
            <p:nvPr/>
          </p:nvSpPr>
          <p:spPr>
            <a:xfrm>
              <a:off x="8382003" y="3467405"/>
              <a:ext cx="360000" cy="360040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Ellipse 15"/>
            <p:cNvSpPr/>
            <p:nvPr/>
          </p:nvSpPr>
          <p:spPr>
            <a:xfrm>
              <a:off x="10764337" y="2886881"/>
              <a:ext cx="360000" cy="360040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Ellipse 13"/>
            <p:cNvSpPr/>
            <p:nvPr/>
          </p:nvSpPr>
          <p:spPr>
            <a:xfrm>
              <a:off x="10776520" y="3475217"/>
              <a:ext cx="360000" cy="360040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404497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E4D37B-3566-49E0-9060-057487ADF655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192</TotalTime>
  <Words>180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Office-tema</vt:lpstr>
      <vt:lpstr>Arbeidsflyt for epikriseskriving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25</cp:revision>
  <dcterms:created xsi:type="dcterms:W3CDTF">2021-06-23T13:32:41Z</dcterms:created>
  <dcterms:modified xsi:type="dcterms:W3CDTF">2021-08-12T12:24:29Z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