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22"/>
  </p:notesMasterIdLst>
  <p:handoutMasterIdLst>
    <p:handoutMasterId r:id="rId23"/>
  </p:handoutMasterIdLst>
  <p:sldIdLst>
    <p:sldId id="314" r:id="rId7"/>
    <p:sldId id="315" r:id="rId8"/>
    <p:sldId id="323" r:id="rId9"/>
    <p:sldId id="316" r:id="rId10"/>
    <p:sldId id="324" r:id="rId11"/>
    <p:sldId id="318" r:id="rId12"/>
    <p:sldId id="325" r:id="rId13"/>
    <p:sldId id="319" r:id="rId14"/>
    <p:sldId id="320" r:id="rId15"/>
    <p:sldId id="326" r:id="rId16"/>
    <p:sldId id="327" r:id="rId17"/>
    <p:sldId id="328" r:id="rId18"/>
    <p:sldId id="321" r:id="rId19"/>
    <p:sldId id="330" r:id="rId20"/>
    <p:sldId id="329" r:id="rId21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B5B5"/>
    <a:srgbClr val="000000"/>
    <a:srgbClr val="208482"/>
    <a:srgbClr val="40C3D5"/>
    <a:srgbClr val="2A307D"/>
    <a:srgbClr val="41C3D3"/>
    <a:srgbClr val="A8ECEA"/>
    <a:srgbClr val="043585"/>
    <a:srgbClr val="90B6E6"/>
    <a:srgbClr val="00B8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677" autoAdjust="0"/>
    <p:restoredTop sz="96327" autoAdjust="0"/>
  </p:normalViewPr>
  <p:slideViewPr>
    <p:cSldViewPr showGuides="1">
      <p:cViewPr varScale="1">
        <p:scale>
          <a:sx n="56" d="100"/>
          <a:sy n="56" d="100"/>
        </p:scale>
        <p:origin x="90" y="5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20"/>
    </p:cViewPr>
  </p:sorterViewPr>
  <p:notesViewPr>
    <p:cSldViewPr>
      <p:cViewPr varScale="1">
        <p:scale>
          <a:sx n="144" d="100"/>
          <a:sy n="144" d="100"/>
        </p:scale>
        <p:origin x="440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23" Type="http://schemas.openxmlformats.org/officeDocument/2006/relationships/handoutMaster" Target="handoutMasters/handoutMaster1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27" Type="http://schemas.openxmlformats.org/officeDocument/2006/relationships/tableStyles" Target="tableStyles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95B684-CB43-4D62-82A4-06321C810B53}" type="doc">
      <dgm:prSet loTypeId="urn:microsoft.com/office/officeart/2005/8/layout/b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79D45D0E-3197-4D1E-99E1-B119810EAB4E}">
      <dgm:prSet phldrT="[Tekst]"/>
      <dgm:spPr>
        <a:solidFill>
          <a:srgbClr val="41C3D3"/>
        </a:solidFill>
      </dgm:spPr>
      <dgm:t>
        <a:bodyPr/>
        <a:lstStyle/>
        <a:p>
          <a:r>
            <a:rPr lang="nb-NO" dirty="0" smtClean="0"/>
            <a:t>1</a:t>
          </a:r>
          <a:endParaRPr lang="nb-NO" dirty="0"/>
        </a:p>
      </dgm:t>
    </dgm:pt>
    <dgm:pt modelId="{E4057CAE-7810-4B62-AE7B-2F93B7B83781}" type="parTrans" cxnId="{C33BA7F4-4FD4-4294-B709-BE9933EC05C1}">
      <dgm:prSet/>
      <dgm:spPr/>
      <dgm:t>
        <a:bodyPr/>
        <a:lstStyle/>
        <a:p>
          <a:endParaRPr lang="nb-NO"/>
        </a:p>
      </dgm:t>
    </dgm:pt>
    <dgm:pt modelId="{181A1012-A62E-4E41-AAC5-F1A44FB52CC3}" type="sibTrans" cxnId="{C33BA7F4-4FD4-4294-B709-BE9933EC05C1}">
      <dgm:prSet/>
      <dgm:spPr>
        <a:solidFill>
          <a:srgbClr val="2A307D"/>
        </a:solidFill>
      </dgm:spPr>
      <dgm:t>
        <a:bodyPr/>
        <a:lstStyle/>
        <a:p>
          <a:endParaRPr lang="nb-NO"/>
        </a:p>
      </dgm:t>
    </dgm:pt>
    <dgm:pt modelId="{0D0D455F-C11E-4192-A3F6-415903353E73}">
      <dgm:prSet phldrT="[Tekst]"/>
      <dgm:spPr>
        <a:solidFill>
          <a:srgbClr val="41C3D3"/>
        </a:solidFill>
      </dgm:spPr>
      <dgm:t>
        <a:bodyPr/>
        <a:lstStyle/>
        <a:p>
          <a:r>
            <a:rPr lang="nb-NO" dirty="0" smtClean="0"/>
            <a:t>2</a:t>
          </a:r>
          <a:endParaRPr lang="nb-NO" dirty="0"/>
        </a:p>
      </dgm:t>
    </dgm:pt>
    <dgm:pt modelId="{5DEF8C85-F8F3-463E-B379-F3FCDBAC0C25}" type="parTrans" cxnId="{4D8AB764-7653-446A-8878-30013AA9FC4C}">
      <dgm:prSet/>
      <dgm:spPr/>
      <dgm:t>
        <a:bodyPr/>
        <a:lstStyle/>
        <a:p>
          <a:endParaRPr lang="nb-NO"/>
        </a:p>
      </dgm:t>
    </dgm:pt>
    <dgm:pt modelId="{7CBED8C8-D34A-486F-A170-70EB3EB5E9E0}" type="sibTrans" cxnId="{4D8AB764-7653-446A-8878-30013AA9FC4C}">
      <dgm:prSet/>
      <dgm:spPr>
        <a:solidFill>
          <a:srgbClr val="2A307D"/>
        </a:solidFill>
      </dgm:spPr>
      <dgm:t>
        <a:bodyPr/>
        <a:lstStyle/>
        <a:p>
          <a:endParaRPr lang="nb-NO"/>
        </a:p>
      </dgm:t>
    </dgm:pt>
    <dgm:pt modelId="{5B891E70-CE57-495A-A78F-97B4B3A64205}">
      <dgm:prSet phldrT="[Tekst]"/>
      <dgm:spPr>
        <a:solidFill>
          <a:srgbClr val="41C3D3"/>
        </a:solidFill>
      </dgm:spPr>
      <dgm:t>
        <a:bodyPr/>
        <a:lstStyle/>
        <a:p>
          <a:r>
            <a:rPr lang="nb-NO" dirty="0" smtClean="0"/>
            <a:t>3</a:t>
          </a:r>
          <a:endParaRPr lang="nb-NO" dirty="0"/>
        </a:p>
      </dgm:t>
    </dgm:pt>
    <dgm:pt modelId="{711F183D-F913-4C97-86E7-34A81412E178}" type="parTrans" cxnId="{7AC84F98-1E97-4EDB-A1FA-63395DFD4182}">
      <dgm:prSet/>
      <dgm:spPr/>
      <dgm:t>
        <a:bodyPr/>
        <a:lstStyle/>
        <a:p>
          <a:endParaRPr lang="nb-NO"/>
        </a:p>
      </dgm:t>
    </dgm:pt>
    <dgm:pt modelId="{C45E73D9-4B99-4573-958A-3547D58547A0}" type="sibTrans" cxnId="{7AC84F98-1E97-4EDB-A1FA-63395DFD4182}">
      <dgm:prSet/>
      <dgm:spPr>
        <a:solidFill>
          <a:srgbClr val="2A307D"/>
        </a:solidFill>
      </dgm:spPr>
      <dgm:t>
        <a:bodyPr/>
        <a:lstStyle/>
        <a:p>
          <a:endParaRPr lang="nb-NO"/>
        </a:p>
      </dgm:t>
    </dgm:pt>
    <dgm:pt modelId="{2B0D4FDF-5835-459D-9166-9D1F92039225}">
      <dgm:prSet phldrT="[Tekst]"/>
      <dgm:spPr>
        <a:solidFill>
          <a:srgbClr val="41C3D3"/>
        </a:solidFill>
      </dgm:spPr>
      <dgm:t>
        <a:bodyPr/>
        <a:lstStyle/>
        <a:p>
          <a:r>
            <a:rPr lang="nb-NO" dirty="0" smtClean="0"/>
            <a:t>4</a:t>
          </a:r>
          <a:endParaRPr lang="nb-NO" dirty="0"/>
        </a:p>
      </dgm:t>
    </dgm:pt>
    <dgm:pt modelId="{AD95488E-7CC1-4F6F-A7BB-CB59B7C619FD}" type="parTrans" cxnId="{8FB31BA2-1F3A-4117-A083-BFAE45DF612D}">
      <dgm:prSet/>
      <dgm:spPr/>
      <dgm:t>
        <a:bodyPr/>
        <a:lstStyle/>
        <a:p>
          <a:endParaRPr lang="nb-NO"/>
        </a:p>
      </dgm:t>
    </dgm:pt>
    <dgm:pt modelId="{B66883C4-38E0-495C-BAE4-E5A5C84CE611}" type="sibTrans" cxnId="{8FB31BA2-1F3A-4117-A083-BFAE45DF612D}">
      <dgm:prSet/>
      <dgm:spPr>
        <a:solidFill>
          <a:srgbClr val="2A307D"/>
        </a:solidFill>
      </dgm:spPr>
      <dgm:t>
        <a:bodyPr/>
        <a:lstStyle/>
        <a:p>
          <a:endParaRPr lang="nb-NO"/>
        </a:p>
      </dgm:t>
    </dgm:pt>
    <dgm:pt modelId="{AEBD77FD-51CE-4975-892B-95F6DEDADAC7}">
      <dgm:prSet phldrT="[Tekst]"/>
      <dgm:spPr>
        <a:solidFill>
          <a:srgbClr val="41C3D3"/>
        </a:solidFill>
      </dgm:spPr>
      <dgm:t>
        <a:bodyPr/>
        <a:lstStyle/>
        <a:p>
          <a:r>
            <a:rPr lang="nb-NO" dirty="0" smtClean="0"/>
            <a:t>5</a:t>
          </a:r>
          <a:endParaRPr lang="nb-NO" dirty="0"/>
        </a:p>
      </dgm:t>
    </dgm:pt>
    <dgm:pt modelId="{EECD759E-962C-4EBB-AABE-BEF207A22E50}" type="parTrans" cxnId="{BB93FB18-86E5-4E96-BD0D-4768B42222BB}">
      <dgm:prSet/>
      <dgm:spPr/>
      <dgm:t>
        <a:bodyPr/>
        <a:lstStyle/>
        <a:p>
          <a:endParaRPr lang="nb-NO"/>
        </a:p>
      </dgm:t>
    </dgm:pt>
    <dgm:pt modelId="{57FA803A-03D4-4A03-A335-FAC4FB61C745}" type="sibTrans" cxnId="{BB93FB18-86E5-4E96-BD0D-4768B42222BB}">
      <dgm:prSet/>
      <dgm:spPr>
        <a:solidFill>
          <a:srgbClr val="2A307D"/>
        </a:solidFill>
      </dgm:spPr>
      <dgm:t>
        <a:bodyPr/>
        <a:lstStyle/>
        <a:p>
          <a:endParaRPr lang="nb-NO"/>
        </a:p>
      </dgm:t>
    </dgm:pt>
    <dgm:pt modelId="{131369A3-AA4B-43C7-BD51-8B9B0460E373}">
      <dgm:prSet phldrT="[Tekst]"/>
      <dgm:spPr>
        <a:solidFill>
          <a:srgbClr val="41C3D3"/>
        </a:solidFill>
      </dgm:spPr>
      <dgm:t>
        <a:bodyPr/>
        <a:lstStyle/>
        <a:p>
          <a:r>
            <a:rPr lang="nb-NO" dirty="0" smtClean="0"/>
            <a:t>6</a:t>
          </a:r>
          <a:endParaRPr lang="nb-NO" dirty="0"/>
        </a:p>
      </dgm:t>
    </dgm:pt>
    <dgm:pt modelId="{B27BE2A1-18F8-451F-8E0A-00165A45D33E}" type="parTrans" cxnId="{8ABA2991-76FA-4C1D-8EB2-72E630575F9A}">
      <dgm:prSet/>
      <dgm:spPr/>
      <dgm:t>
        <a:bodyPr/>
        <a:lstStyle/>
        <a:p>
          <a:endParaRPr lang="nb-NO"/>
        </a:p>
      </dgm:t>
    </dgm:pt>
    <dgm:pt modelId="{954E6BFB-4FE7-4B84-9DAE-41899D5E0603}" type="sibTrans" cxnId="{8ABA2991-76FA-4C1D-8EB2-72E630575F9A}">
      <dgm:prSet/>
      <dgm:spPr/>
      <dgm:t>
        <a:bodyPr/>
        <a:lstStyle/>
        <a:p>
          <a:endParaRPr lang="nb-NO"/>
        </a:p>
      </dgm:t>
    </dgm:pt>
    <dgm:pt modelId="{41AC7066-19DA-46F8-868B-73BB9E5B2384}" type="pres">
      <dgm:prSet presAssocID="{1495B684-CB43-4D62-82A4-06321C810B53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nb-NO"/>
        </a:p>
      </dgm:t>
    </dgm:pt>
    <dgm:pt modelId="{A4D5B83E-E09D-48FC-9504-7550DB735770}" type="pres">
      <dgm:prSet presAssocID="{79D45D0E-3197-4D1E-99E1-B119810EAB4E}" presName="firstNode" presStyleLbl="node1" presStyleIdx="0" presStyleCnt="6" custLinFactNeighborX="-1939" custLinFactNeighborY="-947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6DB2F5E6-BB74-4ECC-A83B-41324DF37D04}" type="pres">
      <dgm:prSet presAssocID="{181A1012-A62E-4E41-AAC5-F1A44FB52CC3}" presName="sibTrans" presStyleLbl="sibTrans2D1" presStyleIdx="0" presStyleCnt="5"/>
      <dgm:spPr/>
      <dgm:t>
        <a:bodyPr/>
        <a:lstStyle/>
        <a:p>
          <a:endParaRPr lang="nb-NO"/>
        </a:p>
      </dgm:t>
    </dgm:pt>
    <dgm:pt modelId="{65630DA8-B69A-48DE-B447-E31428F0A1D8}" type="pres">
      <dgm:prSet presAssocID="{0D0D455F-C11E-4192-A3F6-415903353E73}" presName="middleNode" presStyleCnt="0"/>
      <dgm:spPr/>
    </dgm:pt>
    <dgm:pt modelId="{33365D06-AD75-4566-A0B9-18598BEA4483}" type="pres">
      <dgm:prSet presAssocID="{0D0D455F-C11E-4192-A3F6-415903353E73}" presName="padding" presStyleLbl="node1" presStyleIdx="0" presStyleCnt="6"/>
      <dgm:spPr/>
    </dgm:pt>
    <dgm:pt modelId="{99FB435B-89C1-4A67-9515-C3C8504E8822}" type="pres">
      <dgm:prSet presAssocID="{0D0D455F-C11E-4192-A3F6-415903353E73}" presName="shape" presStyleLbl="node1" presStyleIdx="1" presStyleCnt="6" custLinFactNeighborX="-2907" custLinFactNeighborY="-1420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CA3B7154-00DF-4DDB-8DAE-2FF97B84A513}" type="pres">
      <dgm:prSet presAssocID="{7CBED8C8-D34A-486F-A170-70EB3EB5E9E0}" presName="sibTrans" presStyleLbl="sibTrans2D1" presStyleIdx="1" presStyleCnt="5" custLinFactNeighborX="-7778" custLinFactNeighborY="-4307"/>
      <dgm:spPr/>
      <dgm:t>
        <a:bodyPr/>
        <a:lstStyle/>
        <a:p>
          <a:endParaRPr lang="nb-NO"/>
        </a:p>
      </dgm:t>
    </dgm:pt>
    <dgm:pt modelId="{C284F041-1445-4C57-B7BA-B09674575153}" type="pres">
      <dgm:prSet presAssocID="{5B891E70-CE57-495A-A78F-97B4B3A64205}" presName="middleNode" presStyleCnt="0"/>
      <dgm:spPr/>
    </dgm:pt>
    <dgm:pt modelId="{C609547C-5D0C-4514-9FA9-AD245B015749}" type="pres">
      <dgm:prSet presAssocID="{5B891E70-CE57-495A-A78F-97B4B3A64205}" presName="padding" presStyleLbl="node1" presStyleIdx="1" presStyleCnt="6"/>
      <dgm:spPr/>
    </dgm:pt>
    <dgm:pt modelId="{BCA2C8F2-6AE5-43FE-906E-B5E69AEF1BAC}" type="pres">
      <dgm:prSet presAssocID="{5B891E70-CE57-495A-A78F-97B4B3A64205}" presName="shape" presStyleLbl="node1" presStyleIdx="2" presStyleCnt="6" custLinFactNeighborX="-2907" custLinFactNeighborY="-1420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0EF4AD39-0251-4698-B1CA-DFDFEA9F4D38}" type="pres">
      <dgm:prSet presAssocID="{C45E73D9-4B99-4573-958A-3547D58547A0}" presName="sibTrans" presStyleLbl="sibTrans2D1" presStyleIdx="2" presStyleCnt="5" custLinFactNeighborX="-7778" custLinFactNeighborY="-4307"/>
      <dgm:spPr/>
      <dgm:t>
        <a:bodyPr/>
        <a:lstStyle/>
        <a:p>
          <a:endParaRPr lang="nb-NO"/>
        </a:p>
      </dgm:t>
    </dgm:pt>
    <dgm:pt modelId="{2F5E0E9C-178B-4556-A220-8022F5AFDB78}" type="pres">
      <dgm:prSet presAssocID="{2B0D4FDF-5835-459D-9166-9D1F92039225}" presName="middleNode" presStyleCnt="0"/>
      <dgm:spPr/>
    </dgm:pt>
    <dgm:pt modelId="{93CEA4B9-35A5-489D-81B2-ED58F7268694}" type="pres">
      <dgm:prSet presAssocID="{2B0D4FDF-5835-459D-9166-9D1F92039225}" presName="padding" presStyleLbl="node1" presStyleIdx="2" presStyleCnt="6"/>
      <dgm:spPr/>
    </dgm:pt>
    <dgm:pt modelId="{6B13C8E7-B99A-4C0D-BD7A-D5D622E8F217}" type="pres">
      <dgm:prSet presAssocID="{2B0D4FDF-5835-459D-9166-9D1F92039225}" presName="shape" presStyleLbl="node1" presStyleIdx="3" presStyleCnt="6" custLinFactNeighborX="-2907" custLinFactNeighborY="-1420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811CD8DC-A425-4510-8C10-5AA92F6570FC}" type="pres">
      <dgm:prSet presAssocID="{B66883C4-38E0-495C-BAE4-E5A5C84CE611}" presName="sibTrans" presStyleLbl="sibTrans2D1" presStyleIdx="3" presStyleCnt="5" custLinFactNeighborX="-7778" custLinFactNeighborY="-4307"/>
      <dgm:spPr/>
      <dgm:t>
        <a:bodyPr/>
        <a:lstStyle/>
        <a:p>
          <a:endParaRPr lang="nb-NO"/>
        </a:p>
      </dgm:t>
    </dgm:pt>
    <dgm:pt modelId="{37B3E1A8-46AB-4C50-B86C-617040FCC8CB}" type="pres">
      <dgm:prSet presAssocID="{AEBD77FD-51CE-4975-892B-95F6DEDADAC7}" presName="middleNode" presStyleCnt="0"/>
      <dgm:spPr/>
    </dgm:pt>
    <dgm:pt modelId="{CBACCEF8-4765-45BD-BB00-43B0E158A450}" type="pres">
      <dgm:prSet presAssocID="{AEBD77FD-51CE-4975-892B-95F6DEDADAC7}" presName="padding" presStyleLbl="node1" presStyleIdx="3" presStyleCnt="6"/>
      <dgm:spPr/>
    </dgm:pt>
    <dgm:pt modelId="{CD1F3194-ECAD-4E77-AE53-8285ABC0866B}" type="pres">
      <dgm:prSet presAssocID="{AEBD77FD-51CE-4975-892B-95F6DEDADAC7}" presName="shape" presStyleLbl="node1" presStyleIdx="4" presStyleCnt="6" custScaleX="127779" custScaleY="125289" custLinFactNeighborX="-3229" custLinFactNeighborY="104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181AEA7E-9C9E-4154-AECC-3C43283DEB1B}" type="pres">
      <dgm:prSet presAssocID="{57FA803A-03D4-4A03-A335-FAC4FB61C745}" presName="sibTrans" presStyleLbl="sibTrans2D1" presStyleIdx="4" presStyleCnt="5"/>
      <dgm:spPr/>
      <dgm:t>
        <a:bodyPr/>
        <a:lstStyle/>
        <a:p>
          <a:endParaRPr lang="nb-NO"/>
        </a:p>
      </dgm:t>
    </dgm:pt>
    <dgm:pt modelId="{9594E6DF-54C8-40D0-9804-4EFFABD28BDB}" type="pres">
      <dgm:prSet presAssocID="{131369A3-AA4B-43C7-BD51-8B9B0460E373}" presName="lastNode" presStyleLbl="node1" presStyleIdx="5" presStyleCnt="6" custScaleX="53318" custScaleY="51600" custLinFactNeighborX="-1939" custLinFactNeighborY="-1498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5E208BAD-30C5-4160-92EF-A4A2880BD8CF}" type="presOf" srcId="{2B0D4FDF-5835-459D-9166-9D1F92039225}" destId="{6B13C8E7-B99A-4C0D-BD7A-D5D622E8F217}" srcOrd="0" destOrd="0" presId="urn:microsoft.com/office/officeart/2005/8/layout/bProcess2"/>
    <dgm:cxn modelId="{8ABA2991-76FA-4C1D-8EB2-72E630575F9A}" srcId="{1495B684-CB43-4D62-82A4-06321C810B53}" destId="{131369A3-AA4B-43C7-BD51-8B9B0460E373}" srcOrd="5" destOrd="0" parTransId="{B27BE2A1-18F8-451F-8E0A-00165A45D33E}" sibTransId="{954E6BFB-4FE7-4B84-9DAE-41899D5E0603}"/>
    <dgm:cxn modelId="{C33BA7F4-4FD4-4294-B709-BE9933EC05C1}" srcId="{1495B684-CB43-4D62-82A4-06321C810B53}" destId="{79D45D0E-3197-4D1E-99E1-B119810EAB4E}" srcOrd="0" destOrd="0" parTransId="{E4057CAE-7810-4B62-AE7B-2F93B7B83781}" sibTransId="{181A1012-A62E-4E41-AAC5-F1A44FB52CC3}"/>
    <dgm:cxn modelId="{39F5D7AD-73A5-4A3D-B759-47465E2412A3}" type="presOf" srcId="{C45E73D9-4B99-4573-958A-3547D58547A0}" destId="{0EF4AD39-0251-4698-B1CA-DFDFEA9F4D38}" srcOrd="0" destOrd="0" presId="urn:microsoft.com/office/officeart/2005/8/layout/bProcess2"/>
    <dgm:cxn modelId="{4D8AB764-7653-446A-8878-30013AA9FC4C}" srcId="{1495B684-CB43-4D62-82A4-06321C810B53}" destId="{0D0D455F-C11E-4192-A3F6-415903353E73}" srcOrd="1" destOrd="0" parTransId="{5DEF8C85-F8F3-463E-B379-F3FCDBAC0C25}" sibTransId="{7CBED8C8-D34A-486F-A170-70EB3EB5E9E0}"/>
    <dgm:cxn modelId="{1866AF6D-2D94-42EF-BE0D-B0870BCA80D2}" type="presOf" srcId="{AEBD77FD-51CE-4975-892B-95F6DEDADAC7}" destId="{CD1F3194-ECAD-4E77-AE53-8285ABC0866B}" srcOrd="0" destOrd="0" presId="urn:microsoft.com/office/officeart/2005/8/layout/bProcess2"/>
    <dgm:cxn modelId="{764EDF40-4336-4E71-8490-E217E723CE37}" type="presOf" srcId="{57FA803A-03D4-4A03-A335-FAC4FB61C745}" destId="{181AEA7E-9C9E-4154-AECC-3C43283DEB1B}" srcOrd="0" destOrd="0" presId="urn:microsoft.com/office/officeart/2005/8/layout/bProcess2"/>
    <dgm:cxn modelId="{69239D57-6E8E-4937-B931-13E77A5E1842}" type="presOf" srcId="{79D45D0E-3197-4D1E-99E1-B119810EAB4E}" destId="{A4D5B83E-E09D-48FC-9504-7550DB735770}" srcOrd="0" destOrd="0" presId="urn:microsoft.com/office/officeart/2005/8/layout/bProcess2"/>
    <dgm:cxn modelId="{556028B4-D7CC-4C3E-B252-E2E73F51B43C}" type="presOf" srcId="{1495B684-CB43-4D62-82A4-06321C810B53}" destId="{41AC7066-19DA-46F8-868B-73BB9E5B2384}" srcOrd="0" destOrd="0" presId="urn:microsoft.com/office/officeart/2005/8/layout/bProcess2"/>
    <dgm:cxn modelId="{8FB31BA2-1F3A-4117-A083-BFAE45DF612D}" srcId="{1495B684-CB43-4D62-82A4-06321C810B53}" destId="{2B0D4FDF-5835-459D-9166-9D1F92039225}" srcOrd="3" destOrd="0" parTransId="{AD95488E-7CC1-4F6F-A7BB-CB59B7C619FD}" sibTransId="{B66883C4-38E0-495C-BAE4-E5A5C84CE611}"/>
    <dgm:cxn modelId="{8E9A1068-9E51-415A-9B0F-145BB2C057D6}" type="presOf" srcId="{0D0D455F-C11E-4192-A3F6-415903353E73}" destId="{99FB435B-89C1-4A67-9515-C3C8504E8822}" srcOrd="0" destOrd="0" presId="urn:microsoft.com/office/officeart/2005/8/layout/bProcess2"/>
    <dgm:cxn modelId="{98608101-953A-409E-9F74-2548074F9E14}" type="presOf" srcId="{131369A3-AA4B-43C7-BD51-8B9B0460E373}" destId="{9594E6DF-54C8-40D0-9804-4EFFABD28BDB}" srcOrd="0" destOrd="0" presId="urn:microsoft.com/office/officeart/2005/8/layout/bProcess2"/>
    <dgm:cxn modelId="{7AC84F98-1E97-4EDB-A1FA-63395DFD4182}" srcId="{1495B684-CB43-4D62-82A4-06321C810B53}" destId="{5B891E70-CE57-495A-A78F-97B4B3A64205}" srcOrd="2" destOrd="0" parTransId="{711F183D-F913-4C97-86E7-34A81412E178}" sibTransId="{C45E73D9-4B99-4573-958A-3547D58547A0}"/>
    <dgm:cxn modelId="{BB93FB18-86E5-4E96-BD0D-4768B42222BB}" srcId="{1495B684-CB43-4D62-82A4-06321C810B53}" destId="{AEBD77FD-51CE-4975-892B-95F6DEDADAC7}" srcOrd="4" destOrd="0" parTransId="{EECD759E-962C-4EBB-AABE-BEF207A22E50}" sibTransId="{57FA803A-03D4-4A03-A335-FAC4FB61C745}"/>
    <dgm:cxn modelId="{A6FFA9FE-03CB-4CF2-8C00-D193FFED0724}" type="presOf" srcId="{B66883C4-38E0-495C-BAE4-E5A5C84CE611}" destId="{811CD8DC-A425-4510-8C10-5AA92F6570FC}" srcOrd="0" destOrd="0" presId="urn:microsoft.com/office/officeart/2005/8/layout/bProcess2"/>
    <dgm:cxn modelId="{549E750D-1DA6-4E05-8D2D-F8AC11ABEA50}" type="presOf" srcId="{7CBED8C8-D34A-486F-A170-70EB3EB5E9E0}" destId="{CA3B7154-00DF-4DDB-8DAE-2FF97B84A513}" srcOrd="0" destOrd="0" presId="urn:microsoft.com/office/officeart/2005/8/layout/bProcess2"/>
    <dgm:cxn modelId="{186DD257-B127-47A8-B19C-929992A10900}" type="presOf" srcId="{5B891E70-CE57-495A-A78F-97B4B3A64205}" destId="{BCA2C8F2-6AE5-43FE-906E-B5E69AEF1BAC}" srcOrd="0" destOrd="0" presId="urn:microsoft.com/office/officeart/2005/8/layout/bProcess2"/>
    <dgm:cxn modelId="{845F2999-86A3-4A03-BB6B-CA86BD334014}" type="presOf" srcId="{181A1012-A62E-4E41-AAC5-F1A44FB52CC3}" destId="{6DB2F5E6-BB74-4ECC-A83B-41324DF37D04}" srcOrd="0" destOrd="0" presId="urn:microsoft.com/office/officeart/2005/8/layout/bProcess2"/>
    <dgm:cxn modelId="{25E29DC8-5FFB-40CC-9D73-A8BFAF19090A}" type="presParOf" srcId="{41AC7066-19DA-46F8-868B-73BB9E5B2384}" destId="{A4D5B83E-E09D-48FC-9504-7550DB735770}" srcOrd="0" destOrd="0" presId="urn:microsoft.com/office/officeart/2005/8/layout/bProcess2"/>
    <dgm:cxn modelId="{0FB91B4D-01C0-44A3-A812-5CB93F02205F}" type="presParOf" srcId="{41AC7066-19DA-46F8-868B-73BB9E5B2384}" destId="{6DB2F5E6-BB74-4ECC-A83B-41324DF37D04}" srcOrd="1" destOrd="0" presId="urn:microsoft.com/office/officeart/2005/8/layout/bProcess2"/>
    <dgm:cxn modelId="{489879CF-C2FB-441E-BEF8-9FCBF1A76536}" type="presParOf" srcId="{41AC7066-19DA-46F8-868B-73BB9E5B2384}" destId="{65630DA8-B69A-48DE-B447-E31428F0A1D8}" srcOrd="2" destOrd="0" presId="urn:microsoft.com/office/officeart/2005/8/layout/bProcess2"/>
    <dgm:cxn modelId="{B5BCBC9E-F292-4A31-8F23-A02F1D0E74DB}" type="presParOf" srcId="{65630DA8-B69A-48DE-B447-E31428F0A1D8}" destId="{33365D06-AD75-4566-A0B9-18598BEA4483}" srcOrd="0" destOrd="0" presId="urn:microsoft.com/office/officeart/2005/8/layout/bProcess2"/>
    <dgm:cxn modelId="{BA422A84-77B6-4CA6-907D-5A9099AD2748}" type="presParOf" srcId="{65630DA8-B69A-48DE-B447-E31428F0A1D8}" destId="{99FB435B-89C1-4A67-9515-C3C8504E8822}" srcOrd="1" destOrd="0" presId="urn:microsoft.com/office/officeart/2005/8/layout/bProcess2"/>
    <dgm:cxn modelId="{45FCB7AB-D79C-4B36-A2A5-270B92B3F1A8}" type="presParOf" srcId="{41AC7066-19DA-46F8-868B-73BB9E5B2384}" destId="{CA3B7154-00DF-4DDB-8DAE-2FF97B84A513}" srcOrd="3" destOrd="0" presId="urn:microsoft.com/office/officeart/2005/8/layout/bProcess2"/>
    <dgm:cxn modelId="{7D1D0C03-6EFB-4039-AC39-57EBC6F9E824}" type="presParOf" srcId="{41AC7066-19DA-46F8-868B-73BB9E5B2384}" destId="{C284F041-1445-4C57-B7BA-B09674575153}" srcOrd="4" destOrd="0" presId="urn:microsoft.com/office/officeart/2005/8/layout/bProcess2"/>
    <dgm:cxn modelId="{1CD2F230-6C89-400A-B28C-905FDE9D4D3E}" type="presParOf" srcId="{C284F041-1445-4C57-B7BA-B09674575153}" destId="{C609547C-5D0C-4514-9FA9-AD245B015749}" srcOrd="0" destOrd="0" presId="urn:microsoft.com/office/officeart/2005/8/layout/bProcess2"/>
    <dgm:cxn modelId="{A41217E4-324E-42D9-903F-CD4DC5D46B2F}" type="presParOf" srcId="{C284F041-1445-4C57-B7BA-B09674575153}" destId="{BCA2C8F2-6AE5-43FE-906E-B5E69AEF1BAC}" srcOrd="1" destOrd="0" presId="urn:microsoft.com/office/officeart/2005/8/layout/bProcess2"/>
    <dgm:cxn modelId="{D630A55F-2B12-4FC6-87FB-7943980FAA8D}" type="presParOf" srcId="{41AC7066-19DA-46F8-868B-73BB9E5B2384}" destId="{0EF4AD39-0251-4698-B1CA-DFDFEA9F4D38}" srcOrd="5" destOrd="0" presId="urn:microsoft.com/office/officeart/2005/8/layout/bProcess2"/>
    <dgm:cxn modelId="{44C119D0-4A2B-4D8C-BB11-DCD91B5E45B8}" type="presParOf" srcId="{41AC7066-19DA-46F8-868B-73BB9E5B2384}" destId="{2F5E0E9C-178B-4556-A220-8022F5AFDB78}" srcOrd="6" destOrd="0" presId="urn:microsoft.com/office/officeart/2005/8/layout/bProcess2"/>
    <dgm:cxn modelId="{2FD46733-3FAA-450A-95CD-4D11840A6763}" type="presParOf" srcId="{2F5E0E9C-178B-4556-A220-8022F5AFDB78}" destId="{93CEA4B9-35A5-489D-81B2-ED58F7268694}" srcOrd="0" destOrd="0" presId="urn:microsoft.com/office/officeart/2005/8/layout/bProcess2"/>
    <dgm:cxn modelId="{B8BA318B-C3FE-41B3-8AFD-C65D5C42693D}" type="presParOf" srcId="{2F5E0E9C-178B-4556-A220-8022F5AFDB78}" destId="{6B13C8E7-B99A-4C0D-BD7A-D5D622E8F217}" srcOrd="1" destOrd="0" presId="urn:microsoft.com/office/officeart/2005/8/layout/bProcess2"/>
    <dgm:cxn modelId="{42E41DDC-1125-44DA-BFC4-E06988C0B7F4}" type="presParOf" srcId="{41AC7066-19DA-46F8-868B-73BB9E5B2384}" destId="{811CD8DC-A425-4510-8C10-5AA92F6570FC}" srcOrd="7" destOrd="0" presId="urn:microsoft.com/office/officeart/2005/8/layout/bProcess2"/>
    <dgm:cxn modelId="{93D9C5F4-C970-4F34-919D-D131CA63BCF9}" type="presParOf" srcId="{41AC7066-19DA-46F8-868B-73BB9E5B2384}" destId="{37B3E1A8-46AB-4C50-B86C-617040FCC8CB}" srcOrd="8" destOrd="0" presId="urn:microsoft.com/office/officeart/2005/8/layout/bProcess2"/>
    <dgm:cxn modelId="{12D72832-3B1A-4A04-8C05-CE1B2716541C}" type="presParOf" srcId="{37B3E1A8-46AB-4C50-B86C-617040FCC8CB}" destId="{CBACCEF8-4765-45BD-BB00-43B0E158A450}" srcOrd="0" destOrd="0" presId="urn:microsoft.com/office/officeart/2005/8/layout/bProcess2"/>
    <dgm:cxn modelId="{6AE595FE-509E-4042-B3D0-770426C03317}" type="presParOf" srcId="{37B3E1A8-46AB-4C50-B86C-617040FCC8CB}" destId="{CD1F3194-ECAD-4E77-AE53-8285ABC0866B}" srcOrd="1" destOrd="0" presId="urn:microsoft.com/office/officeart/2005/8/layout/bProcess2"/>
    <dgm:cxn modelId="{EB5846D9-31A4-49AF-8DEA-E71375EEC052}" type="presParOf" srcId="{41AC7066-19DA-46F8-868B-73BB9E5B2384}" destId="{181AEA7E-9C9E-4154-AECC-3C43283DEB1B}" srcOrd="9" destOrd="0" presId="urn:microsoft.com/office/officeart/2005/8/layout/bProcess2"/>
    <dgm:cxn modelId="{1042C08C-7AF5-4C57-B238-3A951DB0F085}" type="presParOf" srcId="{41AC7066-19DA-46F8-868B-73BB9E5B2384}" destId="{9594E6DF-54C8-40D0-9804-4EFFABD28BDB}" srcOrd="10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D5B83E-E09D-48FC-9504-7550DB735770}">
      <dsp:nvSpPr>
        <dsp:cNvPr id="0" name=""/>
        <dsp:cNvSpPr/>
      </dsp:nvSpPr>
      <dsp:spPr>
        <a:xfrm>
          <a:off x="17611" y="0"/>
          <a:ext cx="357245" cy="357245"/>
        </a:xfrm>
        <a:prstGeom prst="ellipse">
          <a:avLst/>
        </a:prstGeom>
        <a:solidFill>
          <a:srgbClr val="41C3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1</a:t>
          </a:r>
          <a:endParaRPr lang="nb-NO" sz="700" kern="1200" dirty="0"/>
        </a:p>
      </dsp:txBody>
      <dsp:txXfrm>
        <a:off x="69928" y="52317"/>
        <a:ext cx="252611" cy="252611"/>
      </dsp:txXfrm>
    </dsp:sp>
    <dsp:sp modelId="{6DB2F5E6-BB74-4ECC-A83B-41324DF37D04}">
      <dsp:nvSpPr>
        <dsp:cNvPr id="0" name=""/>
        <dsp:cNvSpPr/>
      </dsp:nvSpPr>
      <dsp:spPr>
        <a:xfrm rot="10799999">
          <a:off x="133716" y="423426"/>
          <a:ext cx="125035" cy="52143"/>
        </a:xfrm>
        <a:prstGeom prst="triangle">
          <a:avLst/>
        </a:prstGeom>
        <a:solidFill>
          <a:srgbClr val="2A307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FB435B-89C1-4A67-9515-C3C8504E8822}">
      <dsp:nvSpPr>
        <dsp:cNvPr id="0" name=""/>
        <dsp:cNvSpPr/>
      </dsp:nvSpPr>
      <dsp:spPr>
        <a:xfrm>
          <a:off x="77092" y="538799"/>
          <a:ext cx="238282" cy="238282"/>
        </a:xfrm>
        <a:prstGeom prst="ellipse">
          <a:avLst/>
        </a:prstGeom>
        <a:solidFill>
          <a:srgbClr val="41C3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2</a:t>
          </a:r>
          <a:endParaRPr lang="nb-NO" sz="700" kern="1200" dirty="0"/>
        </a:p>
      </dsp:txBody>
      <dsp:txXfrm>
        <a:off x="111988" y="573695"/>
        <a:ext cx="168490" cy="168490"/>
      </dsp:txXfrm>
    </dsp:sp>
    <dsp:sp modelId="{CA3B7154-00DF-4DDB-8DAE-2FF97B84A513}">
      <dsp:nvSpPr>
        <dsp:cNvPr id="0" name=""/>
        <dsp:cNvSpPr/>
      </dsp:nvSpPr>
      <dsp:spPr>
        <a:xfrm rot="5400000">
          <a:off x="399070" y="626483"/>
          <a:ext cx="125035" cy="52143"/>
        </a:xfrm>
        <a:prstGeom prst="triangle">
          <a:avLst/>
        </a:prstGeom>
        <a:solidFill>
          <a:srgbClr val="2A307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A2C8F2-6AE5-43FE-906E-B5E69AEF1BAC}">
      <dsp:nvSpPr>
        <dsp:cNvPr id="0" name=""/>
        <dsp:cNvSpPr/>
      </dsp:nvSpPr>
      <dsp:spPr>
        <a:xfrm>
          <a:off x="612961" y="538799"/>
          <a:ext cx="238282" cy="238282"/>
        </a:xfrm>
        <a:prstGeom prst="ellipse">
          <a:avLst/>
        </a:prstGeom>
        <a:solidFill>
          <a:srgbClr val="41C3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3</a:t>
          </a:r>
          <a:endParaRPr lang="nb-NO" sz="700" kern="1200" dirty="0"/>
        </a:p>
      </dsp:txBody>
      <dsp:txXfrm>
        <a:off x="647857" y="573695"/>
        <a:ext cx="168490" cy="168490"/>
      </dsp:txXfrm>
    </dsp:sp>
    <dsp:sp modelId="{0EF4AD39-0251-4698-B1CA-DFDFEA9F4D38}">
      <dsp:nvSpPr>
        <dsp:cNvPr id="0" name=""/>
        <dsp:cNvSpPr/>
      </dsp:nvSpPr>
      <dsp:spPr>
        <a:xfrm>
          <a:off x="665528" y="383867"/>
          <a:ext cx="125035" cy="52143"/>
        </a:xfrm>
        <a:prstGeom prst="triangle">
          <a:avLst/>
        </a:prstGeom>
        <a:solidFill>
          <a:srgbClr val="2A307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13C8E7-B99A-4C0D-BD7A-D5D622E8F217}">
      <dsp:nvSpPr>
        <dsp:cNvPr id="0" name=""/>
        <dsp:cNvSpPr/>
      </dsp:nvSpPr>
      <dsp:spPr>
        <a:xfrm>
          <a:off x="612961" y="56517"/>
          <a:ext cx="238282" cy="238282"/>
        </a:xfrm>
        <a:prstGeom prst="ellipse">
          <a:avLst/>
        </a:prstGeom>
        <a:solidFill>
          <a:srgbClr val="41C3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4</a:t>
          </a:r>
          <a:endParaRPr lang="nb-NO" sz="700" kern="1200" dirty="0"/>
        </a:p>
      </dsp:txBody>
      <dsp:txXfrm>
        <a:off x="647857" y="91413"/>
        <a:ext cx="168490" cy="168490"/>
      </dsp:txXfrm>
    </dsp:sp>
    <dsp:sp modelId="{811CD8DC-A425-4510-8C10-5AA92F6570FC}">
      <dsp:nvSpPr>
        <dsp:cNvPr id="0" name=""/>
        <dsp:cNvSpPr/>
      </dsp:nvSpPr>
      <dsp:spPr>
        <a:xfrm rot="5437688">
          <a:off x="918008" y="146970"/>
          <a:ext cx="125035" cy="52143"/>
        </a:xfrm>
        <a:prstGeom prst="triangle">
          <a:avLst/>
        </a:prstGeom>
        <a:solidFill>
          <a:srgbClr val="2A307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1F3194-ECAD-4E77-AE53-8285ABC0866B}">
      <dsp:nvSpPr>
        <dsp:cNvPr id="0" name=""/>
        <dsp:cNvSpPr/>
      </dsp:nvSpPr>
      <dsp:spPr>
        <a:xfrm>
          <a:off x="1114966" y="32254"/>
          <a:ext cx="304475" cy="298542"/>
        </a:xfrm>
        <a:prstGeom prst="ellipse">
          <a:avLst/>
        </a:prstGeom>
        <a:solidFill>
          <a:srgbClr val="41C3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5</a:t>
          </a:r>
          <a:endParaRPr lang="nb-NO" sz="700" kern="1200" dirty="0"/>
        </a:p>
      </dsp:txBody>
      <dsp:txXfrm>
        <a:off x="1159555" y="75974"/>
        <a:ext cx="215297" cy="211102"/>
      </dsp:txXfrm>
    </dsp:sp>
    <dsp:sp modelId="{181AEA7E-9C9E-4154-AECC-3C43283DEB1B}">
      <dsp:nvSpPr>
        <dsp:cNvPr id="0" name=""/>
        <dsp:cNvSpPr/>
      </dsp:nvSpPr>
      <dsp:spPr>
        <a:xfrm rot="10792239">
          <a:off x="1205137" y="355391"/>
          <a:ext cx="125035" cy="52143"/>
        </a:xfrm>
        <a:prstGeom prst="triangle">
          <a:avLst/>
        </a:prstGeom>
        <a:solidFill>
          <a:srgbClr val="2A307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94E6DF-54C8-40D0-9804-4EFFABD28BDB}">
      <dsp:nvSpPr>
        <dsp:cNvPr id="0" name=""/>
        <dsp:cNvSpPr/>
      </dsp:nvSpPr>
      <dsp:spPr>
        <a:xfrm>
          <a:off x="1172732" y="429178"/>
          <a:ext cx="190476" cy="184338"/>
        </a:xfrm>
        <a:prstGeom prst="ellipse">
          <a:avLst/>
        </a:prstGeom>
        <a:solidFill>
          <a:srgbClr val="41C3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6</a:t>
          </a:r>
          <a:endParaRPr lang="nb-NO" sz="700" kern="1200" dirty="0"/>
        </a:p>
      </dsp:txBody>
      <dsp:txXfrm>
        <a:off x="1200627" y="456174"/>
        <a:ext cx="134686" cy="1303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090247E7-B662-064F-BCE3-BCCC46C890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C083DAD-D741-3944-BFF6-4456635577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C388F-36B0-474C-AA06-616F21821DEA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3960A1F-1C7F-7246-85F7-8DBF5441A1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3437062-88C3-D249-A6CC-FD096AF72E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E78E7-87B4-5E4C-9601-5E2C31D355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1311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3663D-8029-48A7-836A-7F0253C745B0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5F172-B269-4960-AD9A-0B0BB5117F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395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star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4E630FD2-E5D6-1348-BC4B-DB3CD1B3118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0E18710-EA8B-3544-AC63-4737F4D601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0343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200" b="1" spc="6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D7E609D1-3332-6349-BE82-F6EED755C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3540547"/>
            <a:ext cx="2952328" cy="2952328"/>
          </a:xfrm>
          <a:prstGeom prst="rect">
            <a:avLst/>
          </a:prstGeom>
        </p:spPr>
      </p:pic>
      <p:sp>
        <p:nvSpPr>
          <p:cNvPr id="8" name="Tittel 1">
            <a:extLst>
              <a:ext uri="{FF2B5EF4-FFF2-40B4-BE49-F238E27FC236}">
                <a16:creationId xmlns:a16="http://schemas.microsoft.com/office/drawing/2014/main" id="{CE816243-60E6-5342-90FF-045D3F662481}"/>
              </a:ext>
            </a:extLst>
          </p:cNvPr>
          <p:cNvSpPr txBox="1">
            <a:spLocks/>
          </p:cNvSpPr>
          <p:nvPr userDrawn="1"/>
        </p:nvSpPr>
        <p:spPr>
          <a:xfrm>
            <a:off x="2638400" y="5891552"/>
            <a:ext cx="5833864" cy="6337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rgbClr val="003B7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400" dirty="0">
                <a:solidFill>
                  <a:schemeClr val="bg1"/>
                </a:solidFill>
              </a:rPr>
              <a:t>Informasjonspakke fra Helseplattformen AS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389D7FC2-7080-CF4E-BE96-B6D5023C0E7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69" y="478337"/>
            <a:ext cx="1006447" cy="100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DEC1F7F4-84DF-964D-A94A-0ACBE09DCE3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566473"/>
            <a:ext cx="10382944" cy="0"/>
          </a:xfrm>
          <a:prstGeom prst="line">
            <a:avLst/>
          </a:prstGeom>
          <a:ln w="15875">
            <a:solidFill>
              <a:srgbClr val="0435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>
            <a:extLst>
              <a:ext uri="{FF2B5EF4-FFF2-40B4-BE49-F238E27FC236}">
                <a16:creationId xmlns:a16="http://schemas.microsoft.com/office/drawing/2014/main" id="{D45AC7B0-82AE-054E-A2C9-5B8221F3D1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595" y="489588"/>
            <a:ext cx="586315" cy="586315"/>
          </a:xfrm>
          <a:prstGeom prst="rect">
            <a:avLst/>
          </a:prstGeom>
        </p:spPr>
      </p:pic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0CBB2AA7-7B2B-7C41-9221-71A17E8ECA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628800"/>
            <a:ext cx="10092781" cy="4032445"/>
          </a:xfrm>
        </p:spPr>
        <p:txBody>
          <a:bodyPr>
            <a:noAutofit/>
          </a:bodyPr>
          <a:lstStyle>
            <a:lvl1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  <a:defRPr sz="20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914400" indent="-457200">
              <a:buClr>
                <a:srgbClr val="2CB5B5"/>
              </a:buClr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buClr>
                <a:srgbClr val="2CB5B5"/>
              </a:buClr>
              <a:defRPr sz="16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1A8D272-51C5-2342-8799-3A3126310C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240" y="5571133"/>
            <a:ext cx="1105508" cy="110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899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un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5D2CD8F9-D574-3E4A-AD90-2AA8CFB8386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C11ABD02-D485-2B42-A876-190C647546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7382" y="5699176"/>
            <a:ext cx="11137237" cy="46612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400" b="0" i="1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b-NO" dirty="0"/>
              <a:t>- takk for oppmerksomheten</a:t>
            </a:r>
          </a:p>
        </p:txBody>
      </p:sp>
      <p:pic>
        <p:nvPicPr>
          <p:cNvPr id="5" name="Bilde 4" descr="Et bilde som inneholder tegning&#10;&#10;Automatisk generert beskrivelse">
            <a:extLst>
              <a:ext uri="{FF2B5EF4-FFF2-40B4-BE49-F238E27FC236}">
                <a16:creationId xmlns:a16="http://schemas.microsoft.com/office/drawing/2014/main" id="{2DC8FD32-53E3-CA45-8B67-AFB48CC147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3752" y="1902992"/>
            <a:ext cx="4445039" cy="28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696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marL="0" indent="0" algn="ctr">
              <a:lnSpc>
                <a:spcPct val="85000"/>
              </a:lnSpc>
              <a:buNone/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408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6912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tel og innho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609600" y="1600202"/>
            <a:ext cx="9950896" cy="4133055"/>
          </a:xfrm>
        </p:spPr>
        <p:txBody>
          <a:bodyPr/>
          <a:lstStyle>
            <a:lvl1pPr marL="342900" indent="-342900">
              <a:buClrTx/>
              <a:buFont typeface="Arial" panose="020B0604020202020204" pitchFamily="34" charset="0"/>
              <a:buChar char="•"/>
              <a:defRPr sz="2400" baseline="0">
                <a:solidFill>
                  <a:schemeClr val="tx1"/>
                </a:solidFill>
              </a:defRPr>
            </a:lvl1pPr>
            <a:lvl2pPr marL="914400" indent="-457200">
              <a:buClrTx/>
              <a:buFont typeface="Arial" panose="020B0604020202020204" pitchFamily="34" charset="0"/>
              <a:buChar char="•"/>
              <a:defRPr sz="1800" baseline="0">
                <a:solidFill>
                  <a:schemeClr val="tx1"/>
                </a:solidFill>
              </a:defRPr>
            </a:lvl2pPr>
            <a:lvl3pPr marL="1143000" indent="-228600">
              <a:buClrTx/>
              <a:buFont typeface="Arial" panose="020B0604020202020204" pitchFamily="34" charset="0"/>
              <a:buChar char="•"/>
              <a:defRPr sz="1600" baseline="0">
                <a:solidFill>
                  <a:schemeClr val="tx1"/>
                </a:solidFill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cxnSp>
        <p:nvCxnSpPr>
          <p:cNvPr id="17" name="Rett linje 16">
            <a:extLst>
              <a:ext uri="{FF2B5EF4-FFF2-40B4-BE49-F238E27FC236}">
                <a16:creationId xmlns:a16="http://schemas.microsoft.com/office/drawing/2014/main" id="{07A269CD-7F17-2B4F-9D3C-E748F17AD244}"/>
              </a:ext>
            </a:extLst>
          </p:cNvPr>
          <p:cNvCxnSpPr>
            <a:cxnSpLocks/>
          </p:cNvCxnSpPr>
          <p:nvPr userDrawn="1"/>
        </p:nvCxnSpPr>
        <p:spPr>
          <a:xfrm>
            <a:off x="609600" y="1196752"/>
            <a:ext cx="9950896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tel 1">
            <a:extLst>
              <a:ext uri="{FF2B5EF4-FFF2-40B4-BE49-F238E27FC236}">
                <a16:creationId xmlns:a16="http://schemas.microsoft.com/office/drawing/2014/main" id="{DB11535F-B4E8-F641-9AEC-DAF373C6EF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620688"/>
            <a:ext cx="9950896" cy="57606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200" baseline="0">
                <a:solidFill>
                  <a:schemeClr val="tx1"/>
                </a:solidFill>
              </a:defRPr>
            </a:lvl1pPr>
          </a:lstStyle>
          <a:p>
            <a:r>
              <a:rPr lang="nb-NO" dirty="0"/>
              <a:t>Overskrift</a:t>
            </a:r>
          </a:p>
        </p:txBody>
      </p:sp>
      <p:sp>
        <p:nvSpPr>
          <p:cNvPr id="2" name="Rektangel 1"/>
          <p:cNvSpPr/>
          <p:nvPr userDrawn="1"/>
        </p:nvSpPr>
        <p:spPr>
          <a:xfrm>
            <a:off x="409074" y="1114926"/>
            <a:ext cx="10315073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60427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08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buClr>
                <a:srgbClr val="6FAAD8"/>
              </a:buClr>
              <a:buFont typeface="Courier New" panose="02070309020205020404" pitchFamily="49" charset="0"/>
              <a:buChar char="o"/>
            </a:pPr>
            <a:r>
              <a:rPr lang="nb-NO" dirty="0"/>
              <a:t>Klikk for å redigere tekststiler i malen</a:t>
            </a:r>
          </a:p>
          <a:p>
            <a:pPr marL="914400" lvl="1" indent="-457200">
              <a:buClr>
                <a:srgbClr val="6FAAD8"/>
              </a:buClr>
              <a:buChar char="•"/>
            </a:pPr>
            <a:r>
              <a:rPr lang="nb-NO" dirty="0"/>
              <a:t>Andre nivå</a:t>
            </a:r>
          </a:p>
          <a:p>
            <a:pPr lvl="2">
              <a:buClr>
                <a:srgbClr val="6FAAD8"/>
              </a:buClr>
            </a:pPr>
            <a:r>
              <a:rPr lang="nb-NO" dirty="0"/>
              <a:t>Tredje nivå (hvis du må)</a:t>
            </a:r>
          </a:p>
        </p:txBody>
      </p:sp>
      <p:sp>
        <p:nvSpPr>
          <p:cNvPr id="16" name="Tittel 1">
            <a:extLst>
              <a:ext uri="{FF2B5EF4-FFF2-40B4-BE49-F238E27FC236}">
                <a16:creationId xmlns:a16="http://schemas.microsoft.com/office/drawing/2014/main" id="{DAF9AC44-FA18-5E4A-821C-AB2312C6826E}"/>
              </a:ext>
            </a:extLst>
          </p:cNvPr>
          <p:cNvSpPr txBox="1">
            <a:spLocks/>
          </p:cNvSpPr>
          <p:nvPr userDrawn="1"/>
        </p:nvSpPr>
        <p:spPr>
          <a:xfrm>
            <a:off x="609600" y="620688"/>
            <a:ext cx="10972800" cy="57606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4A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7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6" r:id="rId2"/>
    <p:sldLayoutId id="2147483658" r:id="rId3"/>
    <p:sldLayoutId id="2147483667" r:id="rId4"/>
    <p:sldLayoutId id="2147483668" r:id="rId5"/>
    <p:sldLayoutId id="2147483669" r:id="rId6"/>
  </p:sldLayoutIdLst>
  <p:txStyles>
    <p:titleStyle>
      <a:lvl1pPr algn="ctr" defTabSz="914400" rtl="0" eaLnBrk="1" latinLnBrk="0" hangingPunct="1">
        <a:spcBef>
          <a:spcPct val="0"/>
        </a:spcBef>
        <a:buNone/>
        <a:defRPr lang="nb-NO" sz="3600" kern="1200" baseline="0">
          <a:solidFill>
            <a:srgbClr val="003B7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•"/>
        <a:defRPr lang="nb-NO" sz="2400" kern="1200" baseline="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–"/>
        <a:defRPr lang="nb-NO" sz="1800" kern="1200" baseline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nb-NO" sz="1600" kern="1200" baseline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nb-NO" sz="20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microsoft.com/office/2007/relationships/hdphoto" Target="../media/hdphoto5.wdp"/><Relationship Id="rId3" Type="http://schemas.microsoft.com/office/2007/relationships/hdphoto" Target="../media/hdphoto1.wdp"/><Relationship Id="rId7" Type="http://schemas.openxmlformats.org/officeDocument/2006/relationships/image" Target="../media/image9.jpeg"/><Relationship Id="rId12" Type="http://schemas.openxmlformats.org/officeDocument/2006/relationships/image" Target="../media/image1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11" Type="http://schemas.microsoft.com/office/2007/relationships/hdphoto" Target="../media/hdphoto4.wdp"/><Relationship Id="rId5" Type="http://schemas.microsoft.com/office/2007/relationships/hdphoto" Target="../media/hdphoto2.wdp"/><Relationship Id="rId10" Type="http://schemas.openxmlformats.org/officeDocument/2006/relationships/image" Target="../media/image11.png"/><Relationship Id="rId4" Type="http://schemas.openxmlformats.org/officeDocument/2006/relationships/image" Target="../media/image7.png"/><Relationship Id="rId9" Type="http://schemas.microsoft.com/office/2007/relationships/hdphoto" Target="../media/hdphoto3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7.wdp"/><Relationship Id="rId5" Type="http://schemas.openxmlformats.org/officeDocument/2006/relationships/image" Target="../media/image16.png"/><Relationship Id="rId4" Type="http://schemas.microsoft.com/office/2007/relationships/hdphoto" Target="../media/hdphoto6.wdp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microsoft.com/office/2007/relationships/hdphoto" Target="../media/hdphoto8.wdp"/><Relationship Id="rId7" Type="http://schemas.microsoft.com/office/2007/relationships/hdphoto" Target="../media/hdphoto10.wdp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microsoft.com/office/2007/relationships/hdphoto" Target="../media/hdphoto12.wdp"/><Relationship Id="rId5" Type="http://schemas.microsoft.com/office/2007/relationships/hdphoto" Target="../media/hdphoto9.wdp"/><Relationship Id="rId10" Type="http://schemas.openxmlformats.org/officeDocument/2006/relationships/image" Target="../media/image21.png"/><Relationship Id="rId4" Type="http://schemas.openxmlformats.org/officeDocument/2006/relationships/image" Target="../media/image18.png"/><Relationship Id="rId9" Type="http://schemas.microsoft.com/office/2007/relationships/hdphoto" Target="../media/hdphoto11.wdp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3.wdp"/><Relationship Id="rId7" Type="http://schemas.microsoft.com/office/2007/relationships/hdphoto" Target="../media/hdphoto12.wdp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microsoft.com/office/2007/relationships/hdphoto" Target="../media/hdphoto10.wdp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838200" y="2708920"/>
            <a:ext cx="10515600" cy="720080"/>
          </a:xfrm>
        </p:spPr>
        <p:txBody>
          <a:bodyPr/>
          <a:lstStyle/>
          <a:p>
            <a:r>
              <a:rPr lang="nb-NO" dirty="0"/>
              <a:t>E-meldinger</a:t>
            </a:r>
            <a:br>
              <a:rPr lang="nb-NO" dirty="0"/>
            </a:b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200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340768"/>
            <a:ext cx="10153128" cy="3600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dirty="0" smtClean="0">
                <a:latin typeface="+mn-lt"/>
              </a:rPr>
              <a:t>Meldingen </a:t>
            </a:r>
            <a:r>
              <a:rPr lang="nb-NO" sz="2400" b="1" dirty="0" smtClean="0">
                <a:latin typeface="+mn-lt"/>
              </a:rPr>
              <a:t>«Helseopplysninger» </a:t>
            </a:r>
            <a:r>
              <a:rPr lang="nb-NO" sz="2400" dirty="0" smtClean="0">
                <a:latin typeface="+mn-lt"/>
              </a:rPr>
              <a:t>behandles i systemet som en henvisning til kommunen</a:t>
            </a:r>
          </a:p>
          <a:p>
            <a:pPr marL="0" indent="0">
              <a:buNone/>
            </a:pPr>
            <a:endParaRPr lang="nb-NO" sz="2400" dirty="0" smtClean="0">
              <a:latin typeface="+mn-lt"/>
            </a:endParaRPr>
          </a:p>
          <a:p>
            <a:r>
              <a:rPr lang="nb-NO" sz="2400" dirty="0" smtClean="0">
                <a:latin typeface="+mn-lt"/>
              </a:rPr>
              <a:t>Informasjonen i meldingen ligger tilgjengelig i pasientens journal</a:t>
            </a:r>
          </a:p>
          <a:p>
            <a:pPr lvl="1"/>
            <a:r>
              <a:rPr lang="nb-NO" dirty="0" smtClean="0">
                <a:latin typeface="+mn-lt"/>
              </a:rPr>
              <a:t>man trenger ikke opprette en søknad om kommunale tjenester som et ekstra steg</a:t>
            </a:r>
          </a:p>
          <a:p>
            <a:r>
              <a:rPr lang="nb-NO" sz="2400" dirty="0" smtClean="0">
                <a:latin typeface="+mn-lt"/>
              </a:rPr>
              <a:t>Oppdaterte helseopplysninger som mottas, vil oppdatere informasjonen som allerede ligger i pasientens journal og vil ikke bli behandlet som en egen frittstående melding</a:t>
            </a:r>
            <a:endParaRPr lang="nb-NO" sz="2400" dirty="0">
              <a:latin typeface="+mn-lt"/>
            </a:endParaRPr>
          </a:p>
          <a:p>
            <a:r>
              <a:rPr lang="nb-NO" sz="2400" dirty="0" smtClean="0">
                <a:latin typeface="+mn-lt"/>
              </a:rPr>
              <a:t>Informasjon som utveksles i meldinger er også tilgjengelig i pasientens journal</a:t>
            </a:r>
          </a:p>
          <a:p>
            <a:endParaRPr lang="nb-NO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26077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969" y="2132857"/>
            <a:ext cx="7948311" cy="29042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b="1" dirty="0">
                <a:latin typeface="+mn-lt"/>
              </a:rPr>
              <a:t>En liten repetisjon om strukturert </a:t>
            </a:r>
            <a:r>
              <a:rPr lang="nb-NO" sz="2400" b="1" dirty="0" smtClean="0">
                <a:latin typeface="+mn-lt"/>
              </a:rPr>
              <a:t>journalføring</a:t>
            </a:r>
          </a:p>
          <a:p>
            <a:pPr marL="0" indent="0">
              <a:buNone/>
            </a:pPr>
            <a:endParaRPr lang="nb-NO" sz="2400" dirty="0" smtClean="0">
              <a:latin typeface="+mn-lt"/>
            </a:endParaRPr>
          </a:p>
          <a:p>
            <a:pPr marL="0" indent="0">
              <a:buNone/>
            </a:pPr>
            <a:r>
              <a:rPr lang="nb-NO" sz="2400" dirty="0" smtClean="0">
                <a:latin typeface="+mn-lt"/>
              </a:rPr>
              <a:t>Datamaskiner og IT-løsninger kan dessverre ikke tenke seg til hvordan de skal sortere ustrukturerte data </a:t>
            </a:r>
          </a:p>
          <a:p>
            <a:pPr marL="0" indent="0">
              <a:buNone/>
            </a:pPr>
            <a:endParaRPr lang="nb-NO" sz="2400" dirty="0" smtClean="0">
              <a:latin typeface="+mn-lt"/>
            </a:endParaRPr>
          </a:p>
          <a:p>
            <a:pPr marL="457200" lvl="1" indent="0">
              <a:buNone/>
            </a:pPr>
            <a:endParaRPr lang="nb-NO" sz="2400" dirty="0" smtClean="0">
              <a:latin typeface="+mn-lt"/>
            </a:endParaRPr>
          </a:p>
          <a:p>
            <a:pPr lvl="1"/>
            <a:endParaRPr lang="nb-NO" sz="2400" dirty="0">
              <a:latin typeface="+mn-lt"/>
            </a:endParaRPr>
          </a:p>
          <a:p>
            <a:pPr lvl="1"/>
            <a:endParaRPr lang="nb-NO" sz="2400" dirty="0" smtClean="0">
              <a:latin typeface="+mn-lt"/>
            </a:endParaRPr>
          </a:p>
        </p:txBody>
      </p:sp>
      <p:grpSp>
        <p:nvGrpSpPr>
          <p:cNvPr id="12" name="Gruppe 11"/>
          <p:cNvGrpSpPr/>
          <p:nvPr/>
        </p:nvGrpSpPr>
        <p:grpSpPr>
          <a:xfrm>
            <a:off x="8616280" y="1436741"/>
            <a:ext cx="2520280" cy="3216396"/>
            <a:chOff x="8616280" y="1436741"/>
            <a:chExt cx="2520280" cy="3216396"/>
          </a:xfrm>
        </p:grpSpPr>
        <p:grpSp>
          <p:nvGrpSpPr>
            <p:cNvPr id="9" name="Gruppe 8"/>
            <p:cNvGrpSpPr/>
            <p:nvPr/>
          </p:nvGrpSpPr>
          <p:grpSpPr>
            <a:xfrm>
              <a:off x="8616280" y="2132857"/>
              <a:ext cx="2520280" cy="2520280"/>
              <a:chOff x="8616280" y="2132857"/>
              <a:chExt cx="2520280" cy="2520280"/>
            </a:xfrm>
          </p:grpSpPr>
          <p:pic>
            <p:nvPicPr>
              <p:cNvPr id="5" name="Picture 2" descr="Bilde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616280" y="2132857"/>
                <a:ext cx="2520280" cy="252028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" name="TekstSylinder 7"/>
              <p:cNvSpPr txBox="1"/>
              <p:nvPr/>
            </p:nvSpPr>
            <p:spPr>
              <a:xfrm>
                <a:off x="9084332" y="2871010"/>
                <a:ext cx="158417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dirty="0" smtClean="0">
                    <a:solidFill>
                      <a:srgbClr val="2A307D"/>
                    </a:solidFill>
                    <a:latin typeface="Comic Sans MS" panose="030F0702030302020204" pitchFamily="66" charset="0"/>
                  </a:rPr>
                  <a:t>Jeg skriver fritekst</a:t>
                </a:r>
                <a:endParaRPr lang="nb-NO" dirty="0">
                  <a:solidFill>
                    <a:srgbClr val="2A307D"/>
                  </a:solidFill>
                  <a:latin typeface="Comic Sans MS" panose="030F0702030302020204" pitchFamily="66" charset="0"/>
                </a:endParaRPr>
              </a:p>
            </p:txBody>
          </p:sp>
        </p:grpSp>
        <p:sp>
          <p:nvSpPr>
            <p:cNvPr id="10" name="Bildeforklaring formet som en sky 9"/>
            <p:cNvSpPr/>
            <p:nvPr/>
          </p:nvSpPr>
          <p:spPr>
            <a:xfrm>
              <a:off x="9696400" y="1436741"/>
              <a:ext cx="1080120" cy="864096"/>
            </a:xfrm>
            <a:prstGeom prst="cloudCallout">
              <a:avLst>
                <a:gd name="adj1" fmla="val -22634"/>
                <a:gd name="adj2" fmla="val 86141"/>
              </a:avLst>
            </a:prstGeom>
            <a:noFill/>
            <a:ln>
              <a:solidFill>
                <a:srgbClr val="2A307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" name="TekstSylinder 10"/>
            <p:cNvSpPr txBox="1"/>
            <p:nvPr/>
          </p:nvSpPr>
          <p:spPr>
            <a:xfrm>
              <a:off x="9444372" y="1576401"/>
              <a:ext cx="158417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3200" dirty="0" smtClean="0">
                  <a:solidFill>
                    <a:srgbClr val="2A307D"/>
                  </a:solidFill>
                </a:rPr>
                <a:t>?</a:t>
              </a:r>
              <a:endParaRPr lang="nb-NO" sz="3200" dirty="0">
                <a:solidFill>
                  <a:srgbClr val="2A307D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9719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195" y="1916832"/>
            <a:ext cx="7948311" cy="25922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Måter å gjøre data tilgjengelig for gjenbruk</a:t>
            </a:r>
          </a:p>
          <a:p>
            <a:pPr marL="0" indent="0">
              <a:buNone/>
            </a:pPr>
            <a:endParaRPr lang="nb-NO" sz="2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b-NO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Strukturering ved valg mellom forhåndsbestemte alternativ</a:t>
            </a:r>
          </a:p>
          <a:p>
            <a:r>
              <a:rPr lang="nb-NO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Et underliggende standardspråk </a:t>
            </a:r>
          </a:p>
          <a:p>
            <a:r>
              <a:rPr lang="nb-NO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Definerte arbeidsflyter</a:t>
            </a:r>
          </a:p>
          <a:p>
            <a:pPr marL="914400" lvl="2" indent="0">
              <a:buNone/>
            </a:pPr>
            <a:endParaRPr lang="nb-NO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endParaRPr lang="nb-NO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nb-NO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nb-NO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nb-NO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nb-NO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4" name="Gruppe 3"/>
          <p:cNvGrpSpPr/>
          <p:nvPr/>
        </p:nvGrpSpPr>
        <p:grpSpPr>
          <a:xfrm>
            <a:off x="8616280" y="2132857"/>
            <a:ext cx="2520280" cy="2520280"/>
            <a:chOff x="8616280" y="2132857"/>
            <a:chExt cx="2520280" cy="2520280"/>
          </a:xfrm>
        </p:grpSpPr>
        <p:pic>
          <p:nvPicPr>
            <p:cNvPr id="5" name="Picture 2" descr="Bild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16280" y="2132857"/>
              <a:ext cx="2520280" cy="25202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aphicFrame>
          <p:nvGraphicFramePr>
            <p:cNvPr id="13" name="Diagram 12"/>
            <p:cNvGraphicFramePr/>
            <p:nvPr>
              <p:extLst/>
            </p:nvPr>
          </p:nvGraphicFramePr>
          <p:xfrm>
            <a:off x="9123810" y="2779705"/>
            <a:ext cx="1478059" cy="84036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72352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708920"/>
            <a:ext cx="8088283" cy="2376264"/>
          </a:xfrm>
        </p:spPr>
        <p:txBody>
          <a:bodyPr>
            <a:normAutofit/>
          </a:bodyPr>
          <a:lstStyle/>
          <a:p>
            <a:r>
              <a:rPr lang="nb-NO" sz="2400" dirty="0" smtClean="0">
                <a:latin typeface="+mn-lt"/>
              </a:rPr>
              <a:t>For automatisk innhenting av opplysninger til en e-melding og for at meldinger skal sendes automatisk, er det helt nødvendig å dokumentere strukturert slik det er tiltenkt</a:t>
            </a:r>
          </a:p>
          <a:p>
            <a:endParaRPr lang="nb-NO" sz="2400" dirty="0" smtClean="0">
              <a:latin typeface="+mn-lt"/>
            </a:endParaRPr>
          </a:p>
          <a:p>
            <a:endParaRPr lang="nb-NO" sz="2400" dirty="0">
              <a:latin typeface="+mn-lt"/>
            </a:endParaRPr>
          </a:p>
          <a:p>
            <a:pPr lvl="2"/>
            <a:endParaRPr lang="nb-NO" sz="2400" dirty="0" smtClean="0">
              <a:latin typeface="+mn-lt"/>
            </a:endParaRPr>
          </a:p>
          <a:p>
            <a:pPr lvl="2"/>
            <a:endParaRPr lang="nb-NO" sz="2400" dirty="0" smtClean="0">
              <a:latin typeface="+mn-lt"/>
            </a:endParaRPr>
          </a:p>
          <a:p>
            <a:pPr lvl="1"/>
            <a:endParaRPr lang="nb-NO" sz="2400" dirty="0">
              <a:latin typeface="+mn-lt"/>
            </a:endParaRPr>
          </a:p>
          <a:p>
            <a:pPr lvl="1"/>
            <a:endParaRPr lang="nb-NO" sz="2400" dirty="0" smtClean="0">
              <a:latin typeface="+mn-lt"/>
            </a:endParaRPr>
          </a:p>
        </p:txBody>
      </p:sp>
      <p:grpSp>
        <p:nvGrpSpPr>
          <p:cNvPr id="4" name="Gruppe 3"/>
          <p:cNvGrpSpPr/>
          <p:nvPr/>
        </p:nvGrpSpPr>
        <p:grpSpPr>
          <a:xfrm>
            <a:off x="8697883" y="2353678"/>
            <a:ext cx="2150645" cy="2150645"/>
            <a:chOff x="8586860" y="1854620"/>
            <a:chExt cx="3148760" cy="3148760"/>
          </a:xfrm>
        </p:grpSpPr>
        <p:pic>
          <p:nvPicPr>
            <p:cNvPr id="5" name="Picture 2" descr="Bild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86860" y="1854620"/>
              <a:ext cx="3148760" cy="3148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6" name="Vinkel 5"/>
            <p:cNvCxnSpPr/>
            <p:nvPr/>
          </p:nvCxnSpPr>
          <p:spPr>
            <a:xfrm rot="16200000" flipH="1">
              <a:off x="9372364" y="2024844"/>
              <a:ext cx="648072" cy="576064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2A307D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Vinkel 6"/>
            <p:cNvCxnSpPr/>
            <p:nvPr/>
          </p:nvCxnSpPr>
          <p:spPr>
            <a:xfrm flipV="1">
              <a:off x="9120336" y="3140968"/>
              <a:ext cx="864096" cy="655185"/>
            </a:xfrm>
            <a:prstGeom prst="bentConnector3">
              <a:avLst>
                <a:gd name="adj1" fmla="val 100391"/>
              </a:avLst>
            </a:prstGeom>
            <a:ln w="19050">
              <a:solidFill>
                <a:srgbClr val="2A307D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Vinkel 7"/>
            <p:cNvCxnSpPr/>
            <p:nvPr/>
          </p:nvCxnSpPr>
          <p:spPr>
            <a:xfrm rot="5400000">
              <a:off x="10036832" y="2833328"/>
              <a:ext cx="1296144" cy="1047328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2A307D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60115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445350"/>
            <a:ext cx="8088283" cy="263983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b-NO" sz="2400" dirty="0" smtClean="0">
              <a:latin typeface="+mn-lt"/>
            </a:endParaRPr>
          </a:p>
          <a:p>
            <a:r>
              <a:rPr lang="nb-NO" sz="2400" dirty="0" smtClean="0">
                <a:latin typeface="+mn-lt"/>
              </a:rPr>
              <a:t>Ved ustrukturert dokumentering, som for eksempel bruk av fritekst, er automatisering i form av ferdig lagde notat eller meldingsutveksling umulig</a:t>
            </a:r>
          </a:p>
          <a:p>
            <a:endParaRPr lang="nb-NO" sz="2400" dirty="0">
              <a:latin typeface="+mn-lt"/>
            </a:endParaRPr>
          </a:p>
          <a:p>
            <a:pPr lvl="2"/>
            <a:endParaRPr lang="nb-NO" sz="2400" dirty="0" smtClean="0">
              <a:latin typeface="+mn-lt"/>
            </a:endParaRPr>
          </a:p>
          <a:p>
            <a:pPr lvl="2"/>
            <a:endParaRPr lang="nb-NO" sz="2400" dirty="0" smtClean="0">
              <a:latin typeface="+mn-lt"/>
            </a:endParaRPr>
          </a:p>
          <a:p>
            <a:pPr lvl="1"/>
            <a:endParaRPr lang="nb-NO" sz="2400" dirty="0">
              <a:latin typeface="+mn-lt"/>
            </a:endParaRPr>
          </a:p>
          <a:p>
            <a:pPr lvl="1"/>
            <a:endParaRPr lang="nb-NO" sz="2400" dirty="0" smtClean="0">
              <a:latin typeface="+mn-lt"/>
            </a:endParaRPr>
          </a:p>
        </p:txBody>
      </p:sp>
      <p:grpSp>
        <p:nvGrpSpPr>
          <p:cNvPr id="4" name="Gruppe 3"/>
          <p:cNvGrpSpPr/>
          <p:nvPr/>
        </p:nvGrpSpPr>
        <p:grpSpPr>
          <a:xfrm>
            <a:off x="8697883" y="2353678"/>
            <a:ext cx="2150645" cy="2150645"/>
            <a:chOff x="8586860" y="1854620"/>
            <a:chExt cx="3148760" cy="3148760"/>
          </a:xfrm>
        </p:grpSpPr>
        <p:pic>
          <p:nvPicPr>
            <p:cNvPr id="5" name="Picture 2" descr="Bild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86860" y="1854620"/>
              <a:ext cx="3148760" cy="3148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6" name="Vinkel 5"/>
            <p:cNvCxnSpPr/>
            <p:nvPr/>
          </p:nvCxnSpPr>
          <p:spPr>
            <a:xfrm rot="16200000" flipH="1">
              <a:off x="9372364" y="2024844"/>
              <a:ext cx="648072" cy="576064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2A307D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Vinkel 6"/>
            <p:cNvCxnSpPr/>
            <p:nvPr/>
          </p:nvCxnSpPr>
          <p:spPr>
            <a:xfrm flipV="1">
              <a:off x="9120336" y="3140968"/>
              <a:ext cx="864096" cy="655185"/>
            </a:xfrm>
            <a:prstGeom prst="bentConnector3">
              <a:avLst>
                <a:gd name="adj1" fmla="val 100391"/>
              </a:avLst>
            </a:prstGeom>
            <a:ln w="19050">
              <a:solidFill>
                <a:srgbClr val="2A307D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Vinkel 7"/>
            <p:cNvCxnSpPr/>
            <p:nvPr/>
          </p:nvCxnSpPr>
          <p:spPr>
            <a:xfrm rot="5400000">
              <a:off x="10036832" y="2833328"/>
              <a:ext cx="1296144" cy="1047328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2A307D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5703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986" y="1259777"/>
            <a:ext cx="8088283" cy="43924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b="1" dirty="0" smtClean="0">
                <a:latin typeface="+mn-lt"/>
              </a:rPr>
              <a:t>Oppsummering</a:t>
            </a:r>
          </a:p>
          <a:p>
            <a:pPr marL="0" indent="0">
              <a:buNone/>
            </a:pPr>
            <a:endParaRPr lang="nb-NO" sz="2400" dirty="0">
              <a:latin typeface="+mn-lt"/>
            </a:endParaRPr>
          </a:p>
          <a:p>
            <a:r>
              <a:rPr lang="nb-NO" sz="2400" dirty="0" smtClean="0">
                <a:latin typeface="+mn-lt"/>
              </a:rPr>
              <a:t>Helseplattformen kommer med funksjonalitet som ivaretar behov for kommunikasjon om pasienter internt i egen organisasjon og mellom ulike aktører i helsetjenesten</a:t>
            </a:r>
          </a:p>
          <a:p>
            <a:r>
              <a:rPr lang="nb-NO" sz="2400" dirty="0" smtClean="0">
                <a:latin typeface="+mn-lt"/>
              </a:rPr>
              <a:t>Du skal ikke behøve å tenke på om den du skal kommunisere med bruker </a:t>
            </a:r>
            <a:r>
              <a:rPr lang="nb-NO" sz="2400" dirty="0">
                <a:latin typeface="+mn-lt"/>
              </a:rPr>
              <a:t>H</a:t>
            </a:r>
            <a:r>
              <a:rPr lang="nb-NO" sz="2400" dirty="0" smtClean="0">
                <a:latin typeface="+mn-lt"/>
              </a:rPr>
              <a:t>elseplattformen eller ikke</a:t>
            </a:r>
          </a:p>
          <a:p>
            <a:r>
              <a:rPr lang="nb-NO" sz="2400" dirty="0" smtClean="0">
                <a:latin typeface="+mn-lt"/>
              </a:rPr>
              <a:t>Automatisk lagde notat og automatisk sendte e-meldinger er avhengig av strukturert dokumentasjon</a:t>
            </a:r>
          </a:p>
          <a:p>
            <a:endParaRPr lang="nb-NO" sz="2400" dirty="0">
              <a:latin typeface="+mn-lt"/>
            </a:endParaRPr>
          </a:p>
          <a:p>
            <a:pPr lvl="2"/>
            <a:endParaRPr lang="nb-NO" sz="2400" dirty="0" smtClean="0">
              <a:latin typeface="+mn-lt"/>
            </a:endParaRPr>
          </a:p>
          <a:p>
            <a:pPr lvl="2"/>
            <a:endParaRPr lang="nb-NO" sz="2400" dirty="0" smtClean="0">
              <a:latin typeface="+mn-lt"/>
            </a:endParaRPr>
          </a:p>
          <a:p>
            <a:pPr lvl="1"/>
            <a:endParaRPr lang="nb-NO" sz="2400" dirty="0">
              <a:latin typeface="+mn-lt"/>
            </a:endParaRPr>
          </a:p>
          <a:p>
            <a:pPr lvl="1"/>
            <a:endParaRPr lang="nb-NO" sz="2400" dirty="0" smtClean="0">
              <a:latin typeface="+mn-lt"/>
            </a:endParaRPr>
          </a:p>
        </p:txBody>
      </p:sp>
      <p:pic>
        <p:nvPicPr>
          <p:cNvPr id="9" name="Picture 8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7157" y="2587709"/>
            <a:ext cx="1777395" cy="1777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8596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545553" y="1630929"/>
            <a:ext cx="10092781" cy="1800199"/>
          </a:xfrm>
        </p:spPr>
        <p:txBody>
          <a:bodyPr/>
          <a:lstStyle/>
          <a:p>
            <a:pPr marL="0" indent="0">
              <a:buNone/>
            </a:pPr>
            <a:r>
              <a:rPr lang="nb-NO" sz="2400" b="1" dirty="0">
                <a:latin typeface="+mn-lt"/>
              </a:rPr>
              <a:t>Elektronisk </a:t>
            </a:r>
            <a:r>
              <a:rPr lang="nb-NO" sz="2400" b="1" dirty="0" smtClean="0">
                <a:latin typeface="+mn-lt"/>
              </a:rPr>
              <a:t>meldingsutveksling</a:t>
            </a:r>
          </a:p>
          <a:p>
            <a:pPr marL="0" indent="0">
              <a:buNone/>
            </a:pPr>
            <a:endParaRPr lang="nb-NO" sz="2400" b="1" dirty="0">
              <a:latin typeface="+mn-lt"/>
            </a:endParaRPr>
          </a:p>
          <a:p>
            <a:pPr marL="0" indent="0">
              <a:buNone/>
            </a:pPr>
            <a:r>
              <a:rPr lang="nb-NO" sz="2400" dirty="0" smtClean="0">
                <a:latin typeface="+mn-lt"/>
              </a:rPr>
              <a:t>Bruk </a:t>
            </a:r>
            <a:r>
              <a:rPr lang="nb-NO" sz="2400" dirty="0">
                <a:latin typeface="+mn-lt"/>
              </a:rPr>
              <a:t>av e-meldinger er en sentral del av dagens samhandling mellom </a:t>
            </a:r>
            <a:r>
              <a:rPr lang="nb-NO" sz="2400" dirty="0" smtClean="0">
                <a:latin typeface="+mn-lt"/>
              </a:rPr>
              <a:t>sykehus, kommune og fastlege, mellom ulike sykehus og innad i kommunen</a:t>
            </a:r>
          </a:p>
          <a:p>
            <a:endParaRPr lang="nb-NO" sz="2400" dirty="0">
              <a:latin typeface="+mn-lt"/>
            </a:endParaRPr>
          </a:p>
          <a:p>
            <a:pPr marL="0" indent="0">
              <a:buNone/>
            </a:pPr>
            <a:endParaRPr lang="nb-NO" sz="2400" dirty="0">
              <a:latin typeface="+mn-lt"/>
            </a:endParaRPr>
          </a:p>
        </p:txBody>
      </p:sp>
      <p:grpSp>
        <p:nvGrpSpPr>
          <p:cNvPr id="4" name="Gruppe 3"/>
          <p:cNvGrpSpPr/>
          <p:nvPr/>
        </p:nvGrpSpPr>
        <p:grpSpPr>
          <a:xfrm>
            <a:off x="1108392" y="4039881"/>
            <a:ext cx="9452104" cy="4332145"/>
            <a:chOff x="1108392" y="4039881"/>
            <a:chExt cx="9452104" cy="4332145"/>
          </a:xfrm>
        </p:grpSpPr>
        <p:sp>
          <p:nvSpPr>
            <p:cNvPr id="14" name="Bue 13"/>
            <p:cNvSpPr/>
            <p:nvPr/>
          </p:nvSpPr>
          <p:spPr>
            <a:xfrm rot="18890805">
              <a:off x="2672163" y="4879359"/>
              <a:ext cx="1440000" cy="1440000"/>
            </a:xfrm>
            <a:prstGeom prst="arc">
              <a:avLst/>
            </a:prstGeom>
            <a:ln w="19050">
              <a:solidFill>
                <a:srgbClr val="2CB5B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5" name="Bue 14"/>
            <p:cNvSpPr/>
            <p:nvPr/>
          </p:nvSpPr>
          <p:spPr>
            <a:xfrm rot="19049498">
              <a:off x="3439409" y="4513566"/>
              <a:ext cx="3858460" cy="3858460"/>
            </a:xfrm>
            <a:prstGeom prst="arc">
              <a:avLst/>
            </a:prstGeom>
            <a:ln w="19050">
              <a:solidFill>
                <a:srgbClr val="2CB5B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6" name="Bue 15"/>
            <p:cNvSpPr/>
            <p:nvPr/>
          </p:nvSpPr>
          <p:spPr>
            <a:xfrm rot="18890805">
              <a:off x="1430125" y="4887826"/>
              <a:ext cx="1440000" cy="1440000"/>
            </a:xfrm>
            <a:prstGeom prst="arc">
              <a:avLst/>
            </a:prstGeom>
            <a:ln w="19050">
              <a:solidFill>
                <a:srgbClr val="2CB5B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0" name="Bue 19"/>
            <p:cNvSpPr/>
            <p:nvPr/>
          </p:nvSpPr>
          <p:spPr>
            <a:xfrm rot="19049498">
              <a:off x="6702036" y="4500827"/>
              <a:ext cx="3858460" cy="3858460"/>
            </a:xfrm>
            <a:prstGeom prst="arc">
              <a:avLst/>
            </a:prstGeom>
            <a:ln w="19050">
              <a:solidFill>
                <a:srgbClr val="2CB5B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1030" name="Picture 6" descr="Bild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2250" b="100000" l="0" r="96750">
                          <a14:foregroundMark x1="22250" y1="39750" x2="73000" y2="40500"/>
                          <a14:foregroundMark x1="73000" y1="41250" x2="76750" y2="82000"/>
                          <a14:foregroundMark x1="76750" y1="82000" x2="21500" y2="71250"/>
                          <a14:foregroundMark x1="21500" y1="71250" x2="22250" y2="39000"/>
                          <a14:foregroundMark x1="22250" y1="39000" x2="48250" y2="24500"/>
                          <a14:foregroundMark x1="45250" y1="16000" x2="79750" y2="50500"/>
                          <a14:foregroundMark x1="83750" y1="44500" x2="81250" y2="56000"/>
                          <a14:foregroundMark x1="66750" y1="73500" x2="27000" y2="46000"/>
                          <a14:foregroundMark x1="17000" y1="88250" x2="71500" y2="39750"/>
                          <a14:foregroundMark x1="83750" y1="39750" x2="81250" y2="605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8392" y="4725144"/>
              <a:ext cx="1103622" cy="11036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Bilde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00000" l="0" r="100000">
                          <a14:foregroundMark x1="9500" y1="41500" x2="91250" y2="93000"/>
                          <a14:foregroundMark x1="89000" y1="24000" x2="90500" y2="91750"/>
                          <a14:foregroundMark x1="90500" y1="89500" x2="60500" y2="27500"/>
                          <a14:foregroundMark x1="60500" y1="27500" x2="32500" y2="75750"/>
                          <a14:foregroundMark x1="32500" y1="75750" x2="73000" y2="91000"/>
                          <a14:foregroundMark x1="28250" y1="47000" x2="11750" y2="93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58669" y="4525947"/>
              <a:ext cx="1213985" cy="12139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Bilde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11439" y="4117467"/>
              <a:ext cx="566333" cy="5663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8" descr="Bilde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6110" y="4078021"/>
              <a:ext cx="685263" cy="6852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8" descr="Bilde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27151" y="4039881"/>
              <a:ext cx="685263" cy="6852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8" descr="Bilde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9481" y="4117467"/>
              <a:ext cx="566333" cy="5663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6" descr="Bilde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2250" b="100000" l="0" r="96750">
                          <a14:foregroundMark x1="22250" y1="39750" x2="73000" y2="40500"/>
                          <a14:foregroundMark x1="73000" y1="41250" x2="76750" y2="82000"/>
                          <a14:foregroundMark x1="76750" y1="82000" x2="21500" y2="71250"/>
                          <a14:foregroundMark x1="21500" y1="71250" x2="22250" y2="39000"/>
                          <a14:foregroundMark x1="22250" y1="39000" x2="48250" y2="24500"/>
                          <a14:foregroundMark x1="45250" y1="16000" x2="79750" y2="50500"/>
                          <a14:foregroundMark x1="83750" y1="44500" x2="81250" y2="56000"/>
                          <a14:foregroundMark x1="66750" y1="73500" x2="27000" y2="46000"/>
                          <a14:foregroundMark x1="17000" y1="88250" x2="71500" y2="39750"/>
                          <a14:foregroundMark x1="83750" y1="39750" x2="81250" y2="605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0520" y="4725144"/>
              <a:ext cx="1103622" cy="11036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8" descr="Bilde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0522" y="4117467"/>
              <a:ext cx="566333" cy="5663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Picture 2" descr="Bilde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backgroundRemoval t="10000" b="90000" l="10000" r="90000">
                          <a14:foregroundMark x1="49000" y1="16000" x2="49000" y2="85750"/>
                          <a14:foregroundMark x1="18750" y1="57750" x2="84250" y2="60750"/>
                          <a14:foregroundMark x1="84250" y1="60750" x2="83500" y2="42250"/>
                          <a14:foregroundMark x1="83500" y1="42250" x2="21000" y2="84250"/>
                          <a14:foregroundMark x1="21000" y1="84250" x2="67250" y2="30500"/>
                          <a14:foregroundMark x1="67250" y1="30500" x2="32750" y2="32000"/>
                          <a14:foregroundMark x1="32750" y1="32000" x2="81250" y2="87250"/>
                          <a14:foregroundMark x1="81250" y1="87250" x2="79750" y2="59250"/>
                          <a14:foregroundMark x1="81250" y1="45250" x2="62250" y2="29750"/>
                          <a14:foregroundMark x1="62250" y1="29750" x2="80500" y2="42250"/>
                          <a14:foregroundMark x1="42250" y1="29250" x2="21000" y2="46000"/>
                          <a14:foregroundMark x1="21000" y1="46000" x2="43750" y2="57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4142" y="4676638"/>
              <a:ext cx="1152128" cy="11521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4" descr="Bilde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backgroundRemoval t="0" b="100000" l="0" r="100000">
                          <a14:foregroundMark x1="9500" y1="41500" x2="91250" y2="93000"/>
                          <a14:foregroundMark x1="89000" y1="24000" x2="90500" y2="91750"/>
                          <a14:foregroundMark x1="90500" y1="89500" x2="60500" y2="27500"/>
                          <a14:foregroundMark x1="60500" y1="27500" x2="32500" y2="75750"/>
                          <a14:foregroundMark x1="32500" y1="75750" x2="73000" y2="91000"/>
                          <a14:foregroundMark x1="28250" y1="47000" x2="11750" y2="93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4782" y="4526054"/>
              <a:ext cx="1213985" cy="12139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Rektangel 2"/>
            <p:cNvSpPr/>
            <p:nvPr/>
          </p:nvSpPr>
          <p:spPr>
            <a:xfrm>
              <a:off x="9710897" y="4939929"/>
              <a:ext cx="374637" cy="21602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324932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623392" y="1268760"/>
            <a:ext cx="10092781" cy="4896544"/>
          </a:xfrm>
        </p:spPr>
        <p:txBody>
          <a:bodyPr/>
          <a:lstStyle/>
          <a:p>
            <a:pPr marL="0" indent="0">
              <a:buNone/>
            </a:pPr>
            <a:r>
              <a:rPr lang="nb-NO" sz="2400" b="1" dirty="0" smtClean="0">
                <a:latin typeface="+mn-lt"/>
              </a:rPr>
              <a:t>Ulike e-meldingstyper er </a:t>
            </a:r>
          </a:p>
          <a:p>
            <a:pPr marL="0" indent="0">
              <a:buNone/>
            </a:pPr>
            <a:endParaRPr lang="nb-NO" sz="2400" dirty="0" smtClean="0">
              <a:latin typeface="+mn-lt"/>
            </a:endParaRPr>
          </a:p>
          <a:p>
            <a:pPr lvl="1"/>
            <a:r>
              <a:rPr lang="nb-NO" sz="2400" dirty="0" smtClean="0">
                <a:latin typeface="+mn-lt"/>
              </a:rPr>
              <a:t>Epikriser</a:t>
            </a:r>
          </a:p>
          <a:p>
            <a:pPr lvl="1"/>
            <a:r>
              <a:rPr lang="nb-NO" sz="2400" dirty="0" smtClean="0">
                <a:latin typeface="+mn-lt"/>
              </a:rPr>
              <a:t>Henvisninger</a:t>
            </a:r>
          </a:p>
          <a:p>
            <a:pPr lvl="1"/>
            <a:r>
              <a:rPr lang="nb-NO" sz="2400" dirty="0" smtClean="0">
                <a:latin typeface="+mn-lt"/>
              </a:rPr>
              <a:t>e-Resept</a:t>
            </a:r>
          </a:p>
          <a:p>
            <a:pPr lvl="1"/>
            <a:r>
              <a:rPr lang="nb-NO" sz="2400" dirty="0" smtClean="0">
                <a:latin typeface="+mn-lt"/>
              </a:rPr>
              <a:t>Laboratorie- og røntgenrekvisisjoner og –svar</a:t>
            </a:r>
          </a:p>
          <a:p>
            <a:pPr lvl="1"/>
            <a:r>
              <a:rPr lang="nb-NO" sz="2400" dirty="0" smtClean="0">
                <a:latin typeface="+mn-lt"/>
              </a:rPr>
              <a:t>PLO (pleie og omsorgs)-meldinger mellom sykehus, fastlege, kommune og internt i kommunen</a:t>
            </a:r>
          </a:p>
          <a:p>
            <a:pPr lvl="2"/>
            <a:r>
              <a:rPr lang="nb-NO" sz="2000" dirty="0" smtClean="0">
                <a:latin typeface="+mn-lt"/>
              </a:rPr>
              <a:t>Fagmeldinger og dialogmeldinger inneholder helsefaglig informasjon</a:t>
            </a:r>
          </a:p>
          <a:p>
            <a:pPr lvl="2"/>
            <a:r>
              <a:rPr lang="nb-NO" sz="2000" dirty="0">
                <a:latin typeface="+mn-lt"/>
              </a:rPr>
              <a:t>P</a:t>
            </a:r>
            <a:r>
              <a:rPr lang="nb-NO" sz="2000" dirty="0" smtClean="0">
                <a:latin typeface="+mn-lt"/>
              </a:rPr>
              <a:t>asientlogistikkmeldinger</a:t>
            </a:r>
            <a:endParaRPr lang="nb-NO" sz="2000" dirty="0">
              <a:latin typeface="+mn-lt"/>
            </a:endParaRPr>
          </a:p>
          <a:p>
            <a:endParaRPr lang="nb-NO" sz="2400" dirty="0">
              <a:latin typeface="+mn-lt"/>
            </a:endParaRPr>
          </a:p>
        </p:txBody>
      </p:sp>
      <p:pic>
        <p:nvPicPr>
          <p:cNvPr id="3" name="Picture 8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0256" y="1844824"/>
            <a:ext cx="1777395" cy="1777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6047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650589" y="1340768"/>
            <a:ext cx="7999684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>
                <a:latin typeface="+mn-lt"/>
              </a:rPr>
              <a:t>Elektronisk </a:t>
            </a:r>
            <a:r>
              <a:rPr lang="nb-NO" sz="2400" b="1" dirty="0" smtClean="0">
                <a:latin typeface="+mn-lt"/>
              </a:rPr>
              <a:t>meldingsutveksling</a:t>
            </a:r>
          </a:p>
          <a:p>
            <a:pPr marL="0" indent="0">
              <a:buNone/>
            </a:pPr>
            <a:endParaRPr lang="nb-NO" sz="2400" b="1" dirty="0">
              <a:latin typeface="+mn-lt"/>
            </a:endParaRPr>
          </a:p>
          <a:p>
            <a:r>
              <a:rPr lang="nb-NO" sz="2400" dirty="0" smtClean="0">
                <a:latin typeface="+mn-lt"/>
              </a:rPr>
              <a:t>Støtte </a:t>
            </a:r>
            <a:r>
              <a:rPr lang="nb-NO" sz="2400" dirty="0">
                <a:latin typeface="+mn-lt"/>
              </a:rPr>
              <a:t>for sending og mottak av e-meldinger er en lov- og forskriftsfestet </a:t>
            </a:r>
            <a:r>
              <a:rPr lang="nb-NO" sz="2400" dirty="0" smtClean="0">
                <a:latin typeface="+mn-lt"/>
              </a:rPr>
              <a:t>plikt</a:t>
            </a:r>
          </a:p>
          <a:p>
            <a:r>
              <a:rPr lang="nb-NO" sz="2400" dirty="0">
                <a:latin typeface="+mn-lt"/>
              </a:rPr>
              <a:t>Løsningen sikrer at man oppfyller krav til nasjonal standard og regionale avtaler</a:t>
            </a:r>
          </a:p>
          <a:p>
            <a:pPr marL="0" indent="0">
              <a:buNone/>
            </a:pPr>
            <a:endParaRPr lang="nb-NO" sz="2400" dirty="0">
              <a:latin typeface="+mn-lt"/>
            </a:endParaRPr>
          </a:p>
          <a:p>
            <a:r>
              <a:rPr lang="nb-NO" sz="2400" dirty="0" smtClean="0">
                <a:latin typeface="+mn-lt"/>
              </a:rPr>
              <a:t>Det er et førende </a:t>
            </a:r>
            <a:r>
              <a:rPr lang="nb-NO" sz="2400" dirty="0">
                <a:latin typeface="+mn-lt"/>
              </a:rPr>
              <a:t>prinsipp at sluttbruker ikke må tenke på om mottaker er innenfor eller utenfor </a:t>
            </a:r>
            <a:r>
              <a:rPr lang="nb-NO" sz="2400" dirty="0" smtClean="0">
                <a:latin typeface="+mn-lt"/>
              </a:rPr>
              <a:t>Helseplattformen</a:t>
            </a:r>
            <a:endParaRPr lang="nb-NO" sz="2400" dirty="0">
              <a:latin typeface="+mn-lt"/>
            </a:endParaRP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19" t="-4164" r="11203" b="-4500"/>
          <a:stretch/>
        </p:blipFill>
        <p:spPr>
          <a:xfrm>
            <a:off x="9052832" y="2738740"/>
            <a:ext cx="1867704" cy="1914396"/>
          </a:xfrm>
          <a:prstGeom prst="rect">
            <a:avLst/>
          </a:prstGeom>
        </p:spPr>
      </p:pic>
      <p:pic>
        <p:nvPicPr>
          <p:cNvPr id="2050" name="Picture 2" descr="Bild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1500" r="100000">
                        <a14:foregroundMark x1="44500" y1="7500" x2="61250" y2="46000"/>
                        <a14:foregroundMark x1="61500" y1="43750" x2="65750" y2="16500"/>
                        <a14:foregroundMark x1="65000" y1="16500" x2="31750" y2="30500"/>
                        <a14:foregroundMark x1="31500" y1="30500" x2="44500" y2="7500"/>
                        <a14:foregroundMark x1="44500" y1="12500" x2="49000" y2="50000"/>
                        <a14:foregroundMark x1="36750" y1="57750" x2="28500" y2="98250"/>
                        <a14:foregroundMark x1="14750" y1="93250" x2="83250" y2="78250"/>
                        <a14:foregroundMark x1="86750" y1="98500" x2="22250" y2="61000"/>
                        <a14:foregroundMark x1="19000" y1="70500" x2="74000" y2="99750"/>
                        <a14:foregroundMark x1="48750" y1="88750" x2="43750" y2="99500"/>
                        <a14:foregroundMark x1="55000" y1="80250" x2="72250" y2="57500"/>
                        <a14:foregroundMark x1="71750" y1="58000" x2="81750" y2="79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5475" y="3767230"/>
            <a:ext cx="622966" cy="622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Bild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1500" r="100000">
                        <a14:foregroundMark x1="44500" y1="7500" x2="61250" y2="46000"/>
                        <a14:foregroundMark x1="61500" y1="43750" x2="65750" y2="16500"/>
                        <a14:foregroundMark x1="65000" y1="16500" x2="31750" y2="30500"/>
                        <a14:foregroundMark x1="31500" y1="30500" x2="44500" y2="7500"/>
                        <a14:foregroundMark x1="44500" y1="12500" x2="49000" y2="50000"/>
                        <a14:foregroundMark x1="36750" y1="57750" x2="28500" y2="98250"/>
                        <a14:foregroundMark x1="14750" y1="93250" x2="83250" y2="78250"/>
                        <a14:foregroundMark x1="86750" y1="98500" x2="22250" y2="61000"/>
                        <a14:foregroundMark x1="19000" y1="70500" x2="74000" y2="99750"/>
                        <a14:foregroundMark x1="48750" y1="88750" x2="43750" y2="99500"/>
                        <a14:foregroundMark x1="55000" y1="80250" x2="72250" y2="57500"/>
                        <a14:foregroundMark x1="71750" y1="58000" x2="81750" y2="79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4006" y="4252790"/>
            <a:ext cx="622966" cy="622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8024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2392" y="839798"/>
            <a:ext cx="8438728" cy="12200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 smtClean="0">
                <a:latin typeface="+mn-lt"/>
              </a:rPr>
              <a:t>Helseplattformen kommer med funksjonalitet som omfatter det som i dag dekkes av e-meldinger / </a:t>
            </a:r>
            <a:r>
              <a:rPr lang="nb-NO" sz="2400" dirty="0" err="1" smtClean="0">
                <a:latin typeface="+mn-lt"/>
              </a:rPr>
              <a:t>eLink</a:t>
            </a:r>
            <a:endParaRPr lang="nb-NO" sz="2400" dirty="0" smtClean="0">
              <a:latin typeface="+mn-lt"/>
            </a:endParaRPr>
          </a:p>
        </p:txBody>
      </p:sp>
      <p:grpSp>
        <p:nvGrpSpPr>
          <p:cNvPr id="6" name="Gruppe 5"/>
          <p:cNvGrpSpPr/>
          <p:nvPr/>
        </p:nvGrpSpPr>
        <p:grpSpPr>
          <a:xfrm>
            <a:off x="9624392" y="2318313"/>
            <a:ext cx="2160240" cy="2507425"/>
            <a:chOff x="9624392" y="2318313"/>
            <a:chExt cx="2160240" cy="2507425"/>
          </a:xfrm>
        </p:grpSpPr>
        <p:grpSp>
          <p:nvGrpSpPr>
            <p:cNvPr id="22" name="Gruppe 21"/>
            <p:cNvGrpSpPr/>
            <p:nvPr/>
          </p:nvGrpSpPr>
          <p:grpSpPr>
            <a:xfrm>
              <a:off x="9624392" y="2318313"/>
              <a:ext cx="2160240" cy="2507425"/>
              <a:chOff x="9908152" y="2348880"/>
              <a:chExt cx="2160240" cy="2507425"/>
            </a:xfrm>
          </p:grpSpPr>
          <p:grpSp>
            <p:nvGrpSpPr>
              <p:cNvPr id="29" name="Gruppe 28"/>
              <p:cNvGrpSpPr/>
              <p:nvPr/>
            </p:nvGrpSpPr>
            <p:grpSpPr>
              <a:xfrm>
                <a:off x="9908152" y="3433659"/>
                <a:ext cx="2160240" cy="1422646"/>
                <a:chOff x="2385451" y="2857675"/>
                <a:chExt cx="2160240" cy="1422646"/>
              </a:xfrm>
            </p:grpSpPr>
            <p:sp>
              <p:nvSpPr>
                <p:cNvPr id="31" name="Avrundet rektangel 30"/>
                <p:cNvSpPr/>
                <p:nvPr/>
              </p:nvSpPr>
              <p:spPr>
                <a:xfrm>
                  <a:off x="2385451" y="2857675"/>
                  <a:ext cx="1948487" cy="1422645"/>
                </a:xfrm>
                <a:prstGeom prst="roundRect">
                  <a:avLst/>
                </a:prstGeom>
                <a:solidFill>
                  <a:srgbClr val="2CB5B5">
                    <a:alpha val="18824"/>
                  </a:srgbClr>
                </a:solidFill>
                <a:ln>
                  <a:solidFill>
                    <a:srgbClr val="2CB5B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32" name="TekstSylinder 31"/>
                <p:cNvSpPr txBox="1"/>
                <p:nvPr/>
              </p:nvSpPr>
              <p:spPr>
                <a:xfrm>
                  <a:off x="2555771" y="2956882"/>
                  <a:ext cx="1989920" cy="13234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nb-NO" sz="2000" dirty="0" smtClean="0"/>
                    <a:t>Flyt av pasient-opplysninger </a:t>
                  </a:r>
                  <a:r>
                    <a:rPr lang="nb-NO" sz="2000" dirty="0" smtClean="0"/>
                    <a:t>ml. </a:t>
                  </a:r>
                  <a:r>
                    <a:rPr lang="nb-NO" sz="2000" dirty="0" smtClean="0"/>
                    <a:t>kommune og fastlege</a:t>
                  </a:r>
                  <a:endParaRPr lang="nb-NO" sz="2000" dirty="0"/>
                </a:p>
              </p:txBody>
            </p:sp>
          </p:grpSp>
          <p:sp>
            <p:nvSpPr>
              <p:cNvPr id="28" name="Ellipse 27"/>
              <p:cNvSpPr/>
              <p:nvPr/>
            </p:nvSpPr>
            <p:spPr>
              <a:xfrm>
                <a:off x="10562182" y="2348880"/>
                <a:ext cx="720000" cy="720000"/>
              </a:xfrm>
              <a:prstGeom prst="ellipse">
                <a:avLst/>
              </a:prstGeom>
              <a:solidFill>
                <a:srgbClr val="2CB5B5"/>
              </a:solidFill>
              <a:ln>
                <a:solidFill>
                  <a:srgbClr val="2CB5B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>
                  <a:solidFill>
                    <a:schemeClr val="bg1"/>
                  </a:solidFill>
                </a:endParaRPr>
              </a:p>
            </p:txBody>
          </p:sp>
        </p:grpSp>
        <p:pic>
          <p:nvPicPr>
            <p:cNvPr id="4098" name="Picture 2" descr="Bild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250" b="100000" l="0" r="100000">
                          <a14:foregroundMark x1="42500" y1="10750" x2="58500" y2="44000"/>
                          <a14:foregroundMark x1="62250" y1="12250" x2="40000" y2="3175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04400" y="2406918"/>
              <a:ext cx="468044" cy="4680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" name="Gruppe 4"/>
          <p:cNvGrpSpPr/>
          <p:nvPr/>
        </p:nvGrpSpPr>
        <p:grpSpPr>
          <a:xfrm>
            <a:off x="7024122" y="2308629"/>
            <a:ext cx="2072125" cy="2547754"/>
            <a:chOff x="7024122" y="2308629"/>
            <a:chExt cx="2072125" cy="2547754"/>
          </a:xfrm>
        </p:grpSpPr>
        <p:grpSp>
          <p:nvGrpSpPr>
            <p:cNvPr id="24" name="Gruppe 23"/>
            <p:cNvGrpSpPr/>
            <p:nvPr/>
          </p:nvGrpSpPr>
          <p:grpSpPr>
            <a:xfrm>
              <a:off x="7024122" y="2318313"/>
              <a:ext cx="2072125" cy="2538070"/>
              <a:chOff x="7408663" y="2344220"/>
              <a:chExt cx="2072125" cy="2538070"/>
            </a:xfrm>
          </p:grpSpPr>
          <p:grpSp>
            <p:nvGrpSpPr>
              <p:cNvPr id="25" name="Gruppe 24"/>
              <p:cNvGrpSpPr/>
              <p:nvPr/>
            </p:nvGrpSpPr>
            <p:grpSpPr>
              <a:xfrm>
                <a:off x="7408663" y="3429000"/>
                <a:ext cx="2072125" cy="1453290"/>
                <a:chOff x="2111545" y="2857676"/>
                <a:chExt cx="2072125" cy="1453290"/>
              </a:xfrm>
            </p:grpSpPr>
            <p:sp>
              <p:nvSpPr>
                <p:cNvPr id="26" name="Avrundet rektangel 25"/>
                <p:cNvSpPr/>
                <p:nvPr/>
              </p:nvSpPr>
              <p:spPr>
                <a:xfrm>
                  <a:off x="2111545" y="2857676"/>
                  <a:ext cx="2072125" cy="1453290"/>
                </a:xfrm>
                <a:prstGeom prst="roundRect">
                  <a:avLst/>
                </a:prstGeom>
                <a:solidFill>
                  <a:srgbClr val="2CB5B5">
                    <a:alpha val="18824"/>
                  </a:srgbClr>
                </a:solidFill>
                <a:ln>
                  <a:solidFill>
                    <a:srgbClr val="2CB5B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27" name="TekstSylinder 26"/>
                <p:cNvSpPr txBox="1"/>
                <p:nvPr/>
              </p:nvSpPr>
              <p:spPr>
                <a:xfrm>
                  <a:off x="2149683" y="3215054"/>
                  <a:ext cx="1989919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sz="2000" dirty="0" smtClean="0"/>
                    <a:t>Pasientlogistikk mellom aktører</a:t>
                  </a:r>
                  <a:endParaRPr lang="nb-NO" sz="2000" dirty="0"/>
                </a:p>
              </p:txBody>
            </p:sp>
          </p:grpSp>
          <p:sp>
            <p:nvSpPr>
              <p:cNvPr id="23" name="Ellipse 22"/>
              <p:cNvSpPr/>
              <p:nvPr/>
            </p:nvSpPr>
            <p:spPr>
              <a:xfrm>
                <a:off x="8084725" y="2344220"/>
                <a:ext cx="720000" cy="720000"/>
              </a:xfrm>
              <a:prstGeom prst="ellipse">
                <a:avLst/>
              </a:prstGeom>
              <a:solidFill>
                <a:srgbClr val="2CB5B5"/>
              </a:solidFill>
              <a:ln>
                <a:solidFill>
                  <a:srgbClr val="2CB5B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>
                  <a:solidFill>
                    <a:schemeClr val="bg1"/>
                  </a:solidFill>
                </a:endParaRPr>
              </a:p>
            </p:txBody>
          </p:sp>
        </p:grpSp>
        <p:pic>
          <p:nvPicPr>
            <p:cNvPr id="66" name="Picture 2" descr="Bilde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00000" l="0" r="100000">
                          <a14:foregroundMark x1="17000" y1="75500" x2="17750" y2="53250"/>
                          <a14:foregroundMark x1="10750" y1="49500" x2="53000" y2="79000"/>
                          <a14:foregroundMark x1="23500" y1="79000" x2="77000" y2="64500"/>
                          <a14:foregroundMark x1="81000" y1="72250" x2="41250" y2="65750"/>
                          <a14:foregroundMark x1="22000" y1="70500" x2="77500" y2="76000"/>
                          <a14:foregroundMark x1="83750" y1="72250" x2="76750" y2="65250"/>
                          <a14:foregroundMark x1="75750" y1="65500" x2="89500" y2="65750"/>
                          <a14:foregroundMark x1="90250" y1="76000" x2="73250" y2="75250"/>
                          <a14:foregroundMark x1="39250" y1="71500" x2="14500" y2="56250"/>
                          <a14:foregroundMark x1="34500" y1="74750" x2="16250" y2="71000"/>
                          <a14:foregroundMark x1="43750" y1="42500" x2="48000" y2="44500"/>
                          <a14:foregroundMark x1="43750" y1="47250" x2="47250" y2="47250"/>
                          <a14:foregroundMark x1="46000" y1="38250" x2="45500" y2="5125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74052" y="2308629"/>
              <a:ext cx="566333" cy="5663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" name="Gruppe 7"/>
          <p:cNvGrpSpPr/>
          <p:nvPr/>
        </p:nvGrpSpPr>
        <p:grpSpPr>
          <a:xfrm>
            <a:off x="479377" y="2318313"/>
            <a:ext cx="1800200" cy="2538072"/>
            <a:chOff x="479377" y="2318313"/>
            <a:chExt cx="1800200" cy="2538072"/>
          </a:xfrm>
        </p:grpSpPr>
        <p:sp>
          <p:nvSpPr>
            <p:cNvPr id="15" name="TekstSylinder 14"/>
            <p:cNvSpPr txBox="1"/>
            <p:nvPr/>
          </p:nvSpPr>
          <p:spPr>
            <a:xfrm>
              <a:off x="479377" y="3532946"/>
              <a:ext cx="180020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2000" dirty="0" smtClean="0"/>
                <a:t>Innleggelse av personer med kommunale tjenester</a:t>
              </a:r>
              <a:endParaRPr lang="nb-NO" sz="2000" dirty="0"/>
            </a:p>
          </p:txBody>
        </p:sp>
        <p:grpSp>
          <p:nvGrpSpPr>
            <p:cNvPr id="13" name="Gruppe 12"/>
            <p:cNvGrpSpPr/>
            <p:nvPr/>
          </p:nvGrpSpPr>
          <p:grpSpPr>
            <a:xfrm>
              <a:off x="479377" y="2318313"/>
              <a:ext cx="1800199" cy="2538070"/>
              <a:chOff x="479377" y="2344220"/>
              <a:chExt cx="1800199" cy="2538070"/>
            </a:xfrm>
          </p:grpSpPr>
          <p:sp>
            <p:nvSpPr>
              <p:cNvPr id="12" name="Avrundet rektangel 11"/>
              <p:cNvSpPr/>
              <p:nvPr/>
            </p:nvSpPr>
            <p:spPr>
              <a:xfrm>
                <a:off x="479377" y="3454906"/>
                <a:ext cx="1800199" cy="1427384"/>
              </a:xfrm>
              <a:prstGeom prst="roundRect">
                <a:avLst/>
              </a:prstGeom>
              <a:solidFill>
                <a:srgbClr val="2CB5B5">
                  <a:alpha val="18824"/>
                </a:srgbClr>
              </a:solidFill>
              <a:ln>
                <a:solidFill>
                  <a:srgbClr val="2CB5B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3" name="Ellipse 2"/>
              <p:cNvSpPr/>
              <p:nvPr/>
            </p:nvSpPr>
            <p:spPr>
              <a:xfrm>
                <a:off x="1019476" y="2344220"/>
                <a:ext cx="720000" cy="720000"/>
              </a:xfrm>
              <a:prstGeom prst="ellipse">
                <a:avLst/>
              </a:prstGeom>
              <a:solidFill>
                <a:srgbClr val="2CB5B5"/>
              </a:solidFill>
              <a:ln>
                <a:solidFill>
                  <a:srgbClr val="2CB5B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>
                  <a:solidFill>
                    <a:schemeClr val="bg1"/>
                  </a:solidFill>
                </a:endParaRPr>
              </a:p>
            </p:txBody>
          </p:sp>
        </p:grpSp>
        <p:pic>
          <p:nvPicPr>
            <p:cNvPr id="67" name="Picture 2" descr="Bilde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10000" b="90000" l="10000" r="90000">
                          <a14:foregroundMark x1="49000" y1="16000" x2="49000" y2="85750"/>
                          <a14:foregroundMark x1="18750" y1="57750" x2="84250" y2="60750"/>
                          <a14:foregroundMark x1="84250" y1="60750" x2="83500" y2="42250"/>
                          <a14:foregroundMark x1="83500" y1="42250" x2="21000" y2="84250"/>
                          <a14:foregroundMark x1="21000" y1="84250" x2="67250" y2="30500"/>
                          <a14:foregroundMark x1="67250" y1="30500" x2="32750" y2="32000"/>
                          <a14:foregroundMark x1="32750" y1="32000" x2="81250" y2="87250"/>
                          <a14:foregroundMark x1="81250" y1="87250" x2="79750" y2="59250"/>
                          <a14:foregroundMark x1="81250" y1="45250" x2="62250" y2="29750"/>
                          <a14:foregroundMark x1="62250" y1="29750" x2="80500" y2="42250"/>
                          <a14:foregroundMark x1="42250" y1="29250" x2="21000" y2="46000"/>
                          <a14:foregroundMark x1="21000" y1="46000" x2="43750" y2="57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4122" y="2352128"/>
              <a:ext cx="591224" cy="5912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" name="Gruppe 3"/>
          <p:cNvGrpSpPr/>
          <p:nvPr/>
        </p:nvGrpSpPr>
        <p:grpSpPr>
          <a:xfrm>
            <a:off x="4907532" y="2318313"/>
            <a:ext cx="1588446" cy="2538070"/>
            <a:chOff x="4907532" y="2318313"/>
            <a:chExt cx="1588446" cy="2538070"/>
          </a:xfrm>
        </p:grpSpPr>
        <p:grpSp>
          <p:nvGrpSpPr>
            <p:cNvPr id="14" name="Gruppe 13"/>
            <p:cNvGrpSpPr/>
            <p:nvPr/>
          </p:nvGrpSpPr>
          <p:grpSpPr>
            <a:xfrm>
              <a:off x="4907532" y="2318313"/>
              <a:ext cx="1588446" cy="2538070"/>
              <a:chOff x="5392853" y="2344220"/>
              <a:chExt cx="1588446" cy="2538070"/>
            </a:xfrm>
          </p:grpSpPr>
          <p:grpSp>
            <p:nvGrpSpPr>
              <p:cNvPr id="19" name="Gruppe 18"/>
              <p:cNvGrpSpPr/>
              <p:nvPr/>
            </p:nvGrpSpPr>
            <p:grpSpPr>
              <a:xfrm>
                <a:off x="5392853" y="3429000"/>
                <a:ext cx="1588446" cy="1453290"/>
                <a:chOff x="2385452" y="2857676"/>
                <a:chExt cx="1588446" cy="841220"/>
              </a:xfrm>
            </p:grpSpPr>
            <p:sp>
              <p:nvSpPr>
                <p:cNvPr id="20" name="Avrundet rektangel 19"/>
                <p:cNvSpPr/>
                <p:nvPr/>
              </p:nvSpPr>
              <p:spPr>
                <a:xfrm>
                  <a:off x="2385452" y="2857676"/>
                  <a:ext cx="1550308" cy="841220"/>
                </a:xfrm>
                <a:prstGeom prst="roundRect">
                  <a:avLst/>
                </a:prstGeom>
                <a:solidFill>
                  <a:srgbClr val="2CB5B5">
                    <a:alpha val="18824"/>
                  </a:srgbClr>
                </a:solidFill>
                <a:ln>
                  <a:solidFill>
                    <a:srgbClr val="2CB5B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21" name="TekstSylinder 20"/>
                <p:cNvSpPr txBox="1"/>
                <p:nvPr/>
              </p:nvSpPr>
              <p:spPr>
                <a:xfrm>
                  <a:off x="2423590" y="3149178"/>
                  <a:ext cx="1550308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sz="2000" dirty="0" smtClean="0"/>
                    <a:t>Epikrise</a:t>
                  </a:r>
                  <a:endParaRPr lang="nb-NO" sz="2000" dirty="0"/>
                </a:p>
              </p:txBody>
            </p:sp>
          </p:grpSp>
          <p:sp>
            <p:nvSpPr>
              <p:cNvPr id="10" name="Ellipse 9"/>
              <p:cNvSpPr/>
              <p:nvPr/>
            </p:nvSpPr>
            <p:spPr>
              <a:xfrm>
                <a:off x="5827077" y="2344220"/>
                <a:ext cx="720000" cy="720000"/>
              </a:xfrm>
              <a:prstGeom prst="ellipse">
                <a:avLst/>
              </a:prstGeom>
              <a:solidFill>
                <a:srgbClr val="2CB5B5"/>
              </a:solidFill>
              <a:ln>
                <a:solidFill>
                  <a:srgbClr val="2CB5B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>
                  <a:solidFill>
                    <a:schemeClr val="bg1"/>
                  </a:solidFill>
                </a:endParaRPr>
              </a:p>
            </p:txBody>
          </p:sp>
        </p:grpSp>
        <p:pic>
          <p:nvPicPr>
            <p:cNvPr id="68" name="Picture 4" descr="Bilde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0" b="100000" l="1000" r="100000">
                          <a14:foregroundMark x1="42500" y1="20750" x2="53750" y2="40250"/>
                          <a14:foregroundMark x1="52250" y1="34750" x2="52250" y2="20000"/>
                          <a14:foregroundMark x1="53000" y1="20750" x2="62500" y2="28750"/>
                          <a14:foregroundMark x1="63750" y1="29000" x2="63750" y2="29000"/>
                          <a14:foregroundMark x1="44250" y1="21500" x2="33500" y2="39500"/>
                          <a14:foregroundMark x1="60750" y1="38750" x2="67000" y2="36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86503" y="2465565"/>
              <a:ext cx="425495" cy="4254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" name="Gruppe 1"/>
          <p:cNvGrpSpPr/>
          <p:nvPr/>
        </p:nvGrpSpPr>
        <p:grpSpPr>
          <a:xfrm>
            <a:off x="2807720" y="2318313"/>
            <a:ext cx="1571668" cy="2538070"/>
            <a:chOff x="2807720" y="2318313"/>
            <a:chExt cx="1571668" cy="2538070"/>
          </a:xfrm>
        </p:grpSpPr>
        <p:grpSp>
          <p:nvGrpSpPr>
            <p:cNvPr id="11" name="Gruppe 10"/>
            <p:cNvGrpSpPr/>
            <p:nvPr/>
          </p:nvGrpSpPr>
          <p:grpSpPr>
            <a:xfrm>
              <a:off x="2807720" y="2318313"/>
              <a:ext cx="1571668" cy="2538070"/>
              <a:chOff x="3355683" y="2318313"/>
              <a:chExt cx="1571668" cy="2538070"/>
            </a:xfrm>
          </p:grpSpPr>
          <p:grpSp>
            <p:nvGrpSpPr>
              <p:cNvPr id="18" name="Gruppe 17"/>
              <p:cNvGrpSpPr/>
              <p:nvPr/>
            </p:nvGrpSpPr>
            <p:grpSpPr>
              <a:xfrm>
                <a:off x="3355683" y="3428999"/>
                <a:ext cx="1571668" cy="1427384"/>
                <a:chOff x="2364092" y="2857675"/>
                <a:chExt cx="1571668" cy="1427384"/>
              </a:xfrm>
            </p:grpSpPr>
            <p:sp>
              <p:nvSpPr>
                <p:cNvPr id="16" name="Avrundet rektangel 15"/>
                <p:cNvSpPr/>
                <p:nvPr/>
              </p:nvSpPr>
              <p:spPr>
                <a:xfrm>
                  <a:off x="2385452" y="2857675"/>
                  <a:ext cx="1550308" cy="1427384"/>
                </a:xfrm>
                <a:prstGeom prst="roundRect">
                  <a:avLst/>
                </a:prstGeom>
                <a:solidFill>
                  <a:srgbClr val="2CB5B5">
                    <a:alpha val="18824"/>
                  </a:srgbClr>
                </a:solidFill>
                <a:ln>
                  <a:solidFill>
                    <a:srgbClr val="2CB5B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17" name="TekstSylinder 16"/>
                <p:cNvSpPr txBox="1"/>
                <p:nvPr/>
              </p:nvSpPr>
              <p:spPr>
                <a:xfrm>
                  <a:off x="2364092" y="3335368"/>
                  <a:ext cx="1550308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sz="2000" dirty="0" smtClean="0"/>
                    <a:t>Henvisning</a:t>
                  </a:r>
                  <a:endParaRPr lang="nb-NO" sz="2000" dirty="0"/>
                </a:p>
              </p:txBody>
            </p:sp>
          </p:grpSp>
          <p:sp>
            <p:nvSpPr>
              <p:cNvPr id="7" name="Ellipse 6"/>
              <p:cNvSpPr/>
              <p:nvPr/>
            </p:nvSpPr>
            <p:spPr>
              <a:xfrm>
                <a:off x="3792197" y="2318313"/>
                <a:ext cx="720000" cy="720000"/>
              </a:xfrm>
              <a:prstGeom prst="ellipse">
                <a:avLst/>
              </a:prstGeom>
              <a:solidFill>
                <a:srgbClr val="2CB5B5"/>
              </a:solidFill>
              <a:ln>
                <a:solidFill>
                  <a:srgbClr val="2CB5B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>
                  <a:solidFill>
                    <a:schemeClr val="bg1"/>
                  </a:solidFill>
                </a:endParaRPr>
              </a:p>
            </p:txBody>
          </p:sp>
        </p:grpSp>
        <p:pic>
          <p:nvPicPr>
            <p:cNvPr id="69" name="Picture 2" descr="Bilde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backgroundRemoval t="0" b="100000" l="1500" r="100000">
                          <a14:foregroundMark x1="44500" y1="7500" x2="61250" y2="46000"/>
                          <a14:foregroundMark x1="61500" y1="43750" x2="65750" y2="16500"/>
                          <a14:foregroundMark x1="65000" y1="16500" x2="31750" y2="30500"/>
                          <a14:foregroundMark x1="31500" y1="30500" x2="44500" y2="7500"/>
                          <a14:foregroundMark x1="44500" y1="12500" x2="49000" y2="50000"/>
                          <a14:foregroundMark x1="36750" y1="57750" x2="28500" y2="98250"/>
                          <a14:foregroundMark x1="14750" y1="93250" x2="83250" y2="78250"/>
                          <a14:foregroundMark x1="86750" y1="98500" x2="22250" y2="61000"/>
                          <a14:foregroundMark x1="19000" y1="70500" x2="74000" y2="99750"/>
                          <a14:foregroundMark x1="48750" y1="88750" x2="43750" y2="99500"/>
                          <a14:foregroundMark x1="55000" y1="80250" x2="72250" y2="57500"/>
                          <a14:foregroundMark x1="71750" y1="58000" x2="81750" y2="79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70212" y="2444290"/>
              <a:ext cx="468044" cy="4680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50759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908720"/>
            <a:ext cx="10092781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 smtClean="0">
                <a:latin typeface="+mn-lt"/>
              </a:rPr>
              <a:t>Innhold: </a:t>
            </a:r>
            <a:r>
              <a:rPr lang="nb-NO" sz="2400" dirty="0" smtClean="0">
                <a:latin typeface="+mn-lt"/>
              </a:rPr>
              <a:t>Helseplattformen konfigureres for automatisk gjenbruk av journalinformasjon der det er mulig og/eller hensiktsmessig</a:t>
            </a:r>
          </a:p>
          <a:p>
            <a:pPr marL="0" indent="0">
              <a:buNone/>
            </a:pPr>
            <a:endParaRPr lang="nb-NO" sz="2400" b="1" dirty="0" smtClean="0">
              <a:latin typeface="+mn-lt"/>
            </a:endParaRPr>
          </a:p>
          <a:p>
            <a:r>
              <a:rPr lang="nb-NO" sz="2400" dirty="0" smtClean="0">
                <a:latin typeface="+mn-lt"/>
              </a:rPr>
              <a:t>Strukturert informasjon i pasientens journal vil fylles ut i meldingene av systemet, sluttbruker trenger ikke å lete opp og legge inn informasjonen manuelt</a:t>
            </a:r>
          </a:p>
        </p:txBody>
      </p:sp>
      <p:pic>
        <p:nvPicPr>
          <p:cNvPr id="4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9596" y="3392996"/>
            <a:ext cx="2772308" cy="2772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Vinkel 4"/>
          <p:cNvCxnSpPr/>
          <p:nvPr/>
        </p:nvCxnSpPr>
        <p:spPr>
          <a:xfrm>
            <a:off x="3856346" y="3797649"/>
            <a:ext cx="1202851" cy="570722"/>
          </a:xfrm>
          <a:prstGeom prst="bentConnector3">
            <a:avLst/>
          </a:prstGeom>
          <a:ln w="19050">
            <a:solidFill>
              <a:srgbClr val="2A307D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Vinkel 5"/>
          <p:cNvCxnSpPr/>
          <p:nvPr/>
        </p:nvCxnSpPr>
        <p:spPr>
          <a:xfrm rot="10800000" flipV="1">
            <a:off x="6099584" y="3797650"/>
            <a:ext cx="1186971" cy="570721"/>
          </a:xfrm>
          <a:prstGeom prst="bentConnector3">
            <a:avLst/>
          </a:prstGeom>
          <a:ln w="19050">
            <a:solidFill>
              <a:srgbClr val="2A307D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uppe 6"/>
          <p:cNvGrpSpPr/>
          <p:nvPr/>
        </p:nvGrpSpPr>
        <p:grpSpPr>
          <a:xfrm>
            <a:off x="5059197" y="4120921"/>
            <a:ext cx="1040387" cy="843414"/>
            <a:chOff x="3361832" y="272170"/>
            <a:chExt cx="859824" cy="697037"/>
          </a:xfrm>
        </p:grpSpPr>
        <p:sp>
          <p:nvSpPr>
            <p:cNvPr id="22" name="Ellipse 21"/>
            <p:cNvSpPr/>
            <p:nvPr/>
          </p:nvSpPr>
          <p:spPr>
            <a:xfrm>
              <a:off x="3443225" y="272170"/>
              <a:ext cx="697037" cy="697037"/>
            </a:xfrm>
            <a:prstGeom prst="ellipse">
              <a:avLst/>
            </a:prstGeom>
            <a:solidFill>
              <a:srgbClr val="2CB5B5"/>
            </a:solidFill>
            <a:ln>
              <a:solidFill>
                <a:srgbClr val="2C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3" name="TekstSylinder 22"/>
            <p:cNvSpPr txBox="1"/>
            <p:nvPr/>
          </p:nvSpPr>
          <p:spPr>
            <a:xfrm>
              <a:off x="3361832" y="451411"/>
              <a:ext cx="859824" cy="2797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600" dirty="0">
                  <a:solidFill>
                    <a:schemeClr val="bg1"/>
                  </a:solidFill>
                </a:rPr>
                <a:t>e</a:t>
              </a:r>
              <a:r>
                <a:rPr lang="nb-NO" sz="1600" dirty="0" smtClean="0">
                  <a:solidFill>
                    <a:schemeClr val="bg1"/>
                  </a:solidFill>
                </a:rPr>
                <a:t>-melding</a:t>
              </a:r>
              <a:endParaRPr lang="nb-NO" sz="16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8" name="Vinkel 7"/>
          <p:cNvCxnSpPr/>
          <p:nvPr/>
        </p:nvCxnSpPr>
        <p:spPr>
          <a:xfrm>
            <a:off x="3856346" y="4494686"/>
            <a:ext cx="1202851" cy="261389"/>
          </a:xfrm>
          <a:prstGeom prst="bentConnector3">
            <a:avLst/>
          </a:prstGeom>
          <a:ln w="19050">
            <a:solidFill>
              <a:srgbClr val="2A307D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Vinkel 8"/>
          <p:cNvCxnSpPr/>
          <p:nvPr/>
        </p:nvCxnSpPr>
        <p:spPr>
          <a:xfrm rot="10800000" flipV="1">
            <a:off x="6099584" y="4494686"/>
            <a:ext cx="1186971" cy="261389"/>
          </a:xfrm>
          <a:prstGeom prst="bentConnector3">
            <a:avLst/>
          </a:prstGeom>
          <a:ln w="19050">
            <a:solidFill>
              <a:srgbClr val="2A307D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uppe 9"/>
          <p:cNvGrpSpPr/>
          <p:nvPr/>
        </p:nvGrpSpPr>
        <p:grpSpPr>
          <a:xfrm>
            <a:off x="2207568" y="3916400"/>
            <a:ext cx="1829723" cy="451971"/>
            <a:chOff x="6629534" y="976530"/>
            <a:chExt cx="1512168" cy="373530"/>
          </a:xfrm>
        </p:grpSpPr>
        <p:sp>
          <p:nvSpPr>
            <p:cNvPr id="20" name="Avrundet rektangel 19"/>
            <p:cNvSpPr/>
            <p:nvPr/>
          </p:nvSpPr>
          <p:spPr>
            <a:xfrm>
              <a:off x="6629534" y="976530"/>
              <a:ext cx="1512168" cy="360040"/>
            </a:xfrm>
            <a:prstGeom prst="roundRect">
              <a:avLst/>
            </a:prstGeom>
            <a:solidFill>
              <a:srgbClr val="2CB5B5"/>
            </a:solidFill>
            <a:ln>
              <a:solidFill>
                <a:srgbClr val="2C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1" name="TekstSylinder 20"/>
            <p:cNvSpPr txBox="1"/>
            <p:nvPr/>
          </p:nvSpPr>
          <p:spPr>
            <a:xfrm>
              <a:off x="6773551" y="980728"/>
              <a:ext cx="1152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smtClean="0">
                  <a:solidFill>
                    <a:schemeClr val="bg1"/>
                  </a:solidFill>
                </a:rPr>
                <a:t>diagnoser</a:t>
              </a:r>
              <a:endParaRPr lang="nb-NO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Gruppe 10"/>
          <p:cNvGrpSpPr/>
          <p:nvPr/>
        </p:nvGrpSpPr>
        <p:grpSpPr>
          <a:xfrm>
            <a:off x="2207568" y="4628286"/>
            <a:ext cx="1836956" cy="435648"/>
            <a:chOff x="6617352" y="976530"/>
            <a:chExt cx="1518146" cy="360040"/>
          </a:xfrm>
        </p:grpSpPr>
        <p:sp>
          <p:nvSpPr>
            <p:cNvPr id="18" name="Avrundet rektangel 17"/>
            <p:cNvSpPr/>
            <p:nvPr/>
          </p:nvSpPr>
          <p:spPr>
            <a:xfrm>
              <a:off x="6617353" y="976530"/>
              <a:ext cx="1512168" cy="360040"/>
            </a:xfrm>
            <a:prstGeom prst="roundRect">
              <a:avLst/>
            </a:prstGeom>
            <a:solidFill>
              <a:srgbClr val="2CB5B5"/>
            </a:solidFill>
            <a:ln>
              <a:solidFill>
                <a:srgbClr val="2C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9" name="TekstSylinder 18"/>
            <p:cNvSpPr txBox="1"/>
            <p:nvPr/>
          </p:nvSpPr>
          <p:spPr>
            <a:xfrm>
              <a:off x="6617352" y="1004344"/>
              <a:ext cx="1518146" cy="3052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>
                  <a:solidFill>
                    <a:schemeClr val="bg1"/>
                  </a:solidFill>
                </a:rPr>
                <a:t>s</a:t>
              </a:r>
              <a:r>
                <a:rPr lang="nb-NO" dirty="0" smtClean="0">
                  <a:solidFill>
                    <a:schemeClr val="bg1"/>
                  </a:solidFill>
                </a:rPr>
                <a:t>trukturert info</a:t>
              </a:r>
              <a:endParaRPr lang="nb-NO" dirty="0">
                <a:solidFill>
                  <a:schemeClr val="bg1"/>
                </a:solidFill>
              </a:endParaRPr>
            </a:p>
          </p:txBody>
        </p:sp>
      </p:grpSp>
      <p:sp>
        <p:nvSpPr>
          <p:cNvPr id="16" name="Avrundet rektangel 15"/>
          <p:cNvSpPr/>
          <p:nvPr/>
        </p:nvSpPr>
        <p:spPr>
          <a:xfrm>
            <a:off x="7067354" y="3925852"/>
            <a:ext cx="1829723" cy="435648"/>
          </a:xfrm>
          <a:prstGeom prst="roundRect">
            <a:avLst/>
          </a:prstGeom>
          <a:solidFill>
            <a:srgbClr val="2CB5B5"/>
          </a:solidFill>
          <a:ln>
            <a:solidFill>
              <a:srgbClr val="2CB5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4" name="Avrundet rektangel 13"/>
          <p:cNvSpPr/>
          <p:nvPr/>
        </p:nvSpPr>
        <p:spPr>
          <a:xfrm>
            <a:off x="7070030" y="4637739"/>
            <a:ext cx="1829723" cy="435648"/>
          </a:xfrm>
          <a:prstGeom prst="roundRect">
            <a:avLst/>
          </a:prstGeom>
          <a:solidFill>
            <a:srgbClr val="2CB5B5"/>
          </a:solidFill>
          <a:ln>
            <a:solidFill>
              <a:srgbClr val="2CB5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4" name="TekstSylinder 23"/>
          <p:cNvSpPr txBox="1"/>
          <p:nvPr/>
        </p:nvSpPr>
        <p:spPr>
          <a:xfrm>
            <a:off x="7067355" y="4681944"/>
            <a:ext cx="1836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dirty="0">
                <a:solidFill>
                  <a:schemeClr val="bg1"/>
                </a:solidFill>
              </a:rPr>
              <a:t>s</a:t>
            </a:r>
            <a:r>
              <a:rPr lang="nb-NO" dirty="0" smtClean="0">
                <a:solidFill>
                  <a:schemeClr val="bg1"/>
                </a:solidFill>
              </a:rPr>
              <a:t>trukturert info</a:t>
            </a:r>
            <a:endParaRPr lang="nb-NO" dirty="0">
              <a:solidFill>
                <a:schemeClr val="bg1"/>
              </a:solidFill>
            </a:endParaRPr>
          </a:p>
        </p:txBody>
      </p:sp>
      <p:sp>
        <p:nvSpPr>
          <p:cNvPr id="25" name="TekstSylinder 24"/>
          <p:cNvSpPr txBox="1"/>
          <p:nvPr/>
        </p:nvSpPr>
        <p:spPr>
          <a:xfrm>
            <a:off x="7067355" y="3956155"/>
            <a:ext cx="1836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dirty="0">
                <a:solidFill>
                  <a:schemeClr val="bg1"/>
                </a:solidFill>
              </a:rPr>
              <a:t>s</a:t>
            </a:r>
            <a:r>
              <a:rPr lang="nb-NO" dirty="0" smtClean="0">
                <a:solidFill>
                  <a:schemeClr val="bg1"/>
                </a:solidFill>
              </a:rPr>
              <a:t>trukturert </a:t>
            </a:r>
            <a:r>
              <a:rPr lang="nb-NO" dirty="0" smtClean="0">
                <a:solidFill>
                  <a:schemeClr val="bg1"/>
                </a:solidFill>
              </a:rPr>
              <a:t>info</a:t>
            </a:r>
            <a:endParaRPr lang="nb-NO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224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5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5" y="2132856"/>
            <a:ext cx="8640960" cy="3888432"/>
          </a:xfrm>
        </p:spPr>
        <p:txBody>
          <a:bodyPr>
            <a:normAutofit/>
          </a:bodyPr>
          <a:lstStyle/>
          <a:p>
            <a:r>
              <a:rPr lang="nb-NO" sz="2400" dirty="0" smtClean="0">
                <a:latin typeface="+mn-lt"/>
              </a:rPr>
              <a:t>Det vil alltid være behov for at sluttbruker tilføyer relevant informasjon som skal utveksles, men den vil ikke måtte kopiere inn informasjon som allerede er dokumentert strukturert i pasientens journal</a:t>
            </a:r>
          </a:p>
          <a:p>
            <a:endParaRPr lang="nb-NO" sz="2400" dirty="0" smtClean="0">
              <a:latin typeface="+mn-lt"/>
            </a:endParaRPr>
          </a:p>
          <a:p>
            <a:r>
              <a:rPr lang="nb-NO" sz="2400" dirty="0" smtClean="0">
                <a:latin typeface="+mn-lt"/>
              </a:rPr>
              <a:t>Sluttbrukere vil alltid ha mulighet til å se over og kontrollere informasjonen som hentes inn av systemet, før det sendes</a:t>
            </a:r>
          </a:p>
          <a:p>
            <a:endParaRPr lang="nb-NO" sz="2400" dirty="0">
              <a:latin typeface="+mn-lt"/>
            </a:endParaRPr>
          </a:p>
        </p:txBody>
      </p:sp>
      <p:pic>
        <p:nvPicPr>
          <p:cNvPr id="3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8308" y="1988840"/>
            <a:ext cx="2772308" cy="2772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Sylinder 4"/>
          <p:cNvSpPr txBox="1"/>
          <p:nvPr/>
        </p:nvSpPr>
        <p:spPr>
          <a:xfrm>
            <a:off x="9264352" y="2933647"/>
            <a:ext cx="19442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000" dirty="0" smtClean="0"/>
              <a:t>E-melding</a:t>
            </a: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132935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545" y="304071"/>
            <a:ext cx="9942935" cy="34129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b="1" dirty="0" smtClean="0">
                <a:latin typeface="+mn-lt"/>
              </a:rPr>
              <a:t>Automatiserte meldinger </a:t>
            </a:r>
          </a:p>
          <a:p>
            <a:pPr marL="0" indent="0">
              <a:buNone/>
            </a:pPr>
            <a:r>
              <a:rPr lang="nb-NO" sz="2400" dirty="0" smtClean="0">
                <a:latin typeface="+mn-lt"/>
              </a:rPr>
              <a:t>Der det er mulig og hensiktsmessig, vil informasjonsflyten skje automatisk basert på for hva sluttbruker gjør og dokumenterer som en naturlig del av arbeidsflyten</a:t>
            </a:r>
          </a:p>
          <a:p>
            <a:pPr lvl="1"/>
            <a:r>
              <a:rPr lang="nb-NO" dirty="0" smtClean="0">
                <a:latin typeface="+mn-lt"/>
              </a:rPr>
              <a:t>Dokumentering av at en pasient har kommunale tjenester når pasienten legges inn vil automatisk medføre at en melding om innlagt pasient sendes pasientens hjemkommune</a:t>
            </a:r>
          </a:p>
          <a:p>
            <a:pPr lvl="1"/>
            <a:r>
              <a:rPr lang="nb-NO" dirty="0" smtClean="0">
                <a:latin typeface="+mn-lt"/>
              </a:rPr>
              <a:t>Sluttbruker trenger ikke utføre egne steg i tillegg for å sende meldingen</a:t>
            </a:r>
          </a:p>
          <a:p>
            <a:endParaRPr lang="nb-NO" sz="2400" dirty="0" smtClean="0">
              <a:latin typeface="+mn-lt"/>
            </a:endParaRPr>
          </a:p>
          <a:p>
            <a:r>
              <a:rPr lang="nb-NO" sz="2400" dirty="0" smtClean="0">
                <a:latin typeface="+mn-lt"/>
              </a:rPr>
              <a:t>Eksempler på type meldinger som kan gå automatisk </a:t>
            </a:r>
          </a:p>
        </p:txBody>
      </p:sp>
      <p:grpSp>
        <p:nvGrpSpPr>
          <p:cNvPr id="4" name="Gruppe 3"/>
          <p:cNvGrpSpPr/>
          <p:nvPr/>
        </p:nvGrpSpPr>
        <p:grpSpPr>
          <a:xfrm>
            <a:off x="1074972" y="4192593"/>
            <a:ext cx="5995272" cy="1849018"/>
            <a:chOff x="1074972" y="4192593"/>
            <a:chExt cx="5995272" cy="1849018"/>
          </a:xfrm>
        </p:grpSpPr>
        <p:grpSp>
          <p:nvGrpSpPr>
            <p:cNvPr id="7" name="Gruppe 6"/>
            <p:cNvGrpSpPr/>
            <p:nvPr/>
          </p:nvGrpSpPr>
          <p:grpSpPr>
            <a:xfrm>
              <a:off x="5443658" y="4192593"/>
              <a:ext cx="1626586" cy="1849017"/>
              <a:chOff x="5392853" y="2621549"/>
              <a:chExt cx="1626586" cy="1849017"/>
            </a:xfrm>
          </p:grpSpPr>
          <p:grpSp>
            <p:nvGrpSpPr>
              <p:cNvPr id="8" name="Gruppe 7"/>
              <p:cNvGrpSpPr/>
              <p:nvPr/>
            </p:nvGrpSpPr>
            <p:grpSpPr>
              <a:xfrm>
                <a:off x="5392853" y="3428999"/>
                <a:ext cx="1626586" cy="1041567"/>
                <a:chOff x="2385452" y="2857676"/>
                <a:chExt cx="1626586" cy="602899"/>
              </a:xfrm>
            </p:grpSpPr>
            <p:sp>
              <p:nvSpPr>
                <p:cNvPr id="10" name="Avrundet rektangel 9"/>
                <p:cNvSpPr/>
                <p:nvPr/>
              </p:nvSpPr>
              <p:spPr>
                <a:xfrm>
                  <a:off x="2385452" y="2857676"/>
                  <a:ext cx="1550308" cy="602899"/>
                </a:xfrm>
                <a:prstGeom prst="roundRect">
                  <a:avLst/>
                </a:prstGeom>
                <a:solidFill>
                  <a:srgbClr val="2CB5B5">
                    <a:alpha val="18824"/>
                  </a:srgbClr>
                </a:solidFill>
                <a:ln>
                  <a:solidFill>
                    <a:srgbClr val="2CB5B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11" name="TekstSylinder 10"/>
                <p:cNvSpPr txBox="1"/>
                <p:nvPr/>
              </p:nvSpPr>
              <p:spPr>
                <a:xfrm>
                  <a:off x="2461730" y="2872670"/>
                  <a:ext cx="1550308" cy="58790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nb-NO" sz="2000" dirty="0" smtClean="0"/>
                    <a:t>Melding om utskrevet pasient</a:t>
                  </a:r>
                  <a:endParaRPr lang="nb-NO" sz="2000" dirty="0"/>
                </a:p>
              </p:txBody>
            </p:sp>
          </p:grpSp>
          <p:sp>
            <p:nvSpPr>
              <p:cNvPr id="9" name="Ellipse 8"/>
              <p:cNvSpPr/>
              <p:nvPr/>
            </p:nvSpPr>
            <p:spPr>
              <a:xfrm>
                <a:off x="5827077" y="2621549"/>
                <a:ext cx="720000" cy="720000"/>
              </a:xfrm>
              <a:prstGeom prst="ellipse">
                <a:avLst/>
              </a:prstGeom>
              <a:solidFill>
                <a:srgbClr val="2CB5B5"/>
              </a:solidFill>
              <a:ln>
                <a:solidFill>
                  <a:srgbClr val="2CB5B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" name="Gruppe 11"/>
            <p:cNvGrpSpPr/>
            <p:nvPr/>
          </p:nvGrpSpPr>
          <p:grpSpPr>
            <a:xfrm>
              <a:off x="3303614" y="4221088"/>
              <a:ext cx="1560988" cy="1820523"/>
              <a:chOff x="3366363" y="2624137"/>
              <a:chExt cx="1560988" cy="1820523"/>
            </a:xfrm>
          </p:grpSpPr>
          <p:grpSp>
            <p:nvGrpSpPr>
              <p:cNvPr id="13" name="Gruppe 12"/>
              <p:cNvGrpSpPr/>
              <p:nvPr/>
            </p:nvGrpSpPr>
            <p:grpSpPr>
              <a:xfrm>
                <a:off x="3366363" y="3428997"/>
                <a:ext cx="1560988" cy="1015663"/>
                <a:chOff x="2374772" y="2857673"/>
                <a:chExt cx="1560988" cy="1015663"/>
              </a:xfrm>
            </p:grpSpPr>
            <p:sp>
              <p:nvSpPr>
                <p:cNvPr id="15" name="Avrundet rektangel 14"/>
                <p:cNvSpPr/>
                <p:nvPr/>
              </p:nvSpPr>
              <p:spPr>
                <a:xfrm>
                  <a:off x="2385452" y="2857675"/>
                  <a:ext cx="1550308" cy="1015661"/>
                </a:xfrm>
                <a:prstGeom prst="roundRect">
                  <a:avLst/>
                </a:prstGeom>
                <a:solidFill>
                  <a:srgbClr val="2CB5B5">
                    <a:alpha val="18824"/>
                  </a:srgbClr>
                </a:solidFill>
                <a:ln>
                  <a:solidFill>
                    <a:srgbClr val="2CB5B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16" name="TekstSylinder 15"/>
                <p:cNvSpPr txBox="1"/>
                <p:nvPr/>
              </p:nvSpPr>
              <p:spPr>
                <a:xfrm>
                  <a:off x="2374772" y="2857673"/>
                  <a:ext cx="1550308" cy="10156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sz="2000" dirty="0" smtClean="0"/>
                    <a:t>Melding om utskrivings-klar pasient</a:t>
                  </a:r>
                  <a:endParaRPr lang="nb-NO" sz="2000" dirty="0"/>
                </a:p>
              </p:txBody>
            </p:sp>
          </p:grpSp>
          <p:sp>
            <p:nvSpPr>
              <p:cNvPr id="14" name="Ellipse 13"/>
              <p:cNvSpPr/>
              <p:nvPr/>
            </p:nvSpPr>
            <p:spPr>
              <a:xfrm>
                <a:off x="3792197" y="2624137"/>
                <a:ext cx="720000" cy="720000"/>
              </a:xfrm>
              <a:prstGeom prst="ellipse">
                <a:avLst/>
              </a:prstGeom>
              <a:solidFill>
                <a:srgbClr val="2CB5B5"/>
              </a:solidFill>
              <a:ln>
                <a:solidFill>
                  <a:srgbClr val="2CB5B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>
                  <a:solidFill>
                    <a:schemeClr val="bg1"/>
                  </a:solidFill>
                </a:endParaRPr>
              </a:p>
            </p:txBody>
          </p:sp>
        </p:grpSp>
        <p:pic>
          <p:nvPicPr>
            <p:cNvPr id="27" name="Picture 2" descr="Bild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250" b="100000" l="0" r="100000">
                          <a14:foregroundMark x1="42500" y1="10750" x2="58500" y2="44000"/>
                          <a14:foregroundMark x1="62250" y1="12250" x2="40000" y2="3175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05118" y="4329108"/>
              <a:ext cx="468044" cy="4680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33" name="Gruppe 32"/>
            <p:cNvGrpSpPr/>
            <p:nvPr/>
          </p:nvGrpSpPr>
          <p:grpSpPr>
            <a:xfrm>
              <a:off x="1074972" y="4221168"/>
              <a:ext cx="1649586" cy="1820442"/>
              <a:chOff x="1074972" y="4221168"/>
              <a:chExt cx="1649586" cy="1820442"/>
            </a:xfrm>
          </p:grpSpPr>
          <p:sp>
            <p:nvSpPr>
              <p:cNvPr id="5" name="Avrundet rektangel 4"/>
              <p:cNvSpPr/>
              <p:nvPr/>
            </p:nvSpPr>
            <p:spPr>
              <a:xfrm>
                <a:off x="1074972" y="5025950"/>
                <a:ext cx="1624113" cy="1015660"/>
              </a:xfrm>
              <a:prstGeom prst="roundRect">
                <a:avLst/>
              </a:prstGeom>
              <a:solidFill>
                <a:srgbClr val="2CB5B5">
                  <a:alpha val="18824"/>
                </a:srgbClr>
              </a:solidFill>
              <a:ln>
                <a:solidFill>
                  <a:srgbClr val="2CB5B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3" name="TekstSylinder 2"/>
              <p:cNvSpPr txBox="1"/>
              <p:nvPr/>
            </p:nvSpPr>
            <p:spPr>
              <a:xfrm>
                <a:off x="1100445" y="5025946"/>
                <a:ext cx="1624113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2000" dirty="0" smtClean="0"/>
                  <a:t>Melding om innlagt pasient</a:t>
                </a:r>
                <a:endParaRPr lang="nb-NO" sz="2000" dirty="0"/>
              </a:p>
            </p:txBody>
          </p:sp>
          <p:sp>
            <p:nvSpPr>
              <p:cNvPr id="6" name="Ellipse 5"/>
              <p:cNvSpPr/>
              <p:nvPr/>
            </p:nvSpPr>
            <p:spPr>
              <a:xfrm>
                <a:off x="1527028" y="4221168"/>
                <a:ext cx="720000" cy="720000"/>
              </a:xfrm>
              <a:prstGeom prst="ellipse">
                <a:avLst/>
              </a:prstGeom>
              <a:solidFill>
                <a:srgbClr val="2CB5B5"/>
              </a:solidFill>
              <a:ln>
                <a:solidFill>
                  <a:srgbClr val="2CB5B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>
                  <a:solidFill>
                    <a:schemeClr val="bg1"/>
                  </a:solidFill>
                </a:endParaRPr>
              </a:p>
            </p:txBody>
          </p:sp>
          <p:pic>
            <p:nvPicPr>
              <p:cNvPr id="29" name="Picture 2" descr="Bilde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ackgroundRemoval t="10000" b="90000" l="10000" r="90000">
                            <a14:foregroundMark x1="49000" y1="16000" x2="49000" y2="85750"/>
                            <a14:foregroundMark x1="18750" y1="57750" x2="84250" y2="60750"/>
                            <a14:foregroundMark x1="84250" y1="60750" x2="83500" y2="42250"/>
                            <a14:foregroundMark x1="83500" y1="42250" x2="21000" y2="84250"/>
                            <a14:foregroundMark x1="21000" y1="84250" x2="67250" y2="30500"/>
                            <a14:foregroundMark x1="67250" y1="30500" x2="32750" y2="32000"/>
                            <a14:foregroundMark x1="32750" y1="32000" x2="81250" y2="87250"/>
                            <a14:foregroundMark x1="81250" y1="87250" x2="79750" y2="59250"/>
                            <a14:foregroundMark x1="81250" y1="45250" x2="62250" y2="29750"/>
                            <a14:foregroundMark x1="62250" y1="29750" x2="80500" y2="42250"/>
                            <a14:foregroundMark x1="42250" y1="29250" x2="21000" y2="46000"/>
                            <a14:foregroundMark x1="21000" y1="46000" x2="43750" y2="57000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91416" y="4277936"/>
                <a:ext cx="591224" cy="59122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31" name="Picture 2" descr="Bilde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0" b="100000" l="1500" r="100000">
                          <a14:foregroundMark x1="44500" y1="7500" x2="61250" y2="46000"/>
                          <a14:foregroundMark x1="61500" y1="43750" x2="65750" y2="16500"/>
                          <a14:foregroundMark x1="65000" y1="16500" x2="31750" y2="30500"/>
                          <a14:foregroundMark x1="31500" y1="30500" x2="44500" y2="7500"/>
                          <a14:foregroundMark x1="44500" y1="12500" x2="49000" y2="50000"/>
                          <a14:foregroundMark x1="36750" y1="57750" x2="28500" y2="98250"/>
                          <a14:foregroundMark x1="14750" y1="93250" x2="83250" y2="78250"/>
                          <a14:foregroundMark x1="86750" y1="98500" x2="22250" y2="61000"/>
                          <a14:foregroundMark x1="19000" y1="70500" x2="74000" y2="99750"/>
                          <a14:foregroundMark x1="48750" y1="88750" x2="43750" y2="99500"/>
                          <a14:foregroundMark x1="55000" y1="80250" x2="72250" y2="57500"/>
                          <a14:foregroundMark x1="71750" y1="58000" x2="81750" y2="79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8713" y="4329108"/>
              <a:ext cx="468044" cy="4680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024391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484784"/>
            <a:ext cx="10153128" cy="3600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dirty="0" smtClean="0">
                <a:latin typeface="+mn-lt"/>
              </a:rPr>
              <a:t>Meldingen </a:t>
            </a:r>
            <a:r>
              <a:rPr lang="nb-NO" sz="2400" b="1" dirty="0" smtClean="0">
                <a:latin typeface="+mn-lt"/>
              </a:rPr>
              <a:t>«Helseopplysninger» </a:t>
            </a:r>
            <a:r>
              <a:rPr lang="nb-NO" sz="2400" dirty="0" smtClean="0">
                <a:latin typeface="+mn-lt"/>
              </a:rPr>
              <a:t>behandles i systemet som en henvisning til kommunen</a:t>
            </a:r>
          </a:p>
          <a:p>
            <a:endParaRPr lang="nb-NO" sz="2400" dirty="0" smtClean="0">
              <a:latin typeface="+mn-lt"/>
            </a:endParaRPr>
          </a:p>
          <a:p>
            <a:r>
              <a:rPr lang="nb-NO" sz="2400" dirty="0" smtClean="0">
                <a:latin typeface="+mn-lt"/>
              </a:rPr>
              <a:t>Meldingen havner i en </a:t>
            </a:r>
            <a:r>
              <a:rPr lang="nb-NO" sz="2400" dirty="0" err="1" smtClean="0">
                <a:latin typeface="+mn-lt"/>
              </a:rPr>
              <a:t>arbeidskø</a:t>
            </a:r>
            <a:r>
              <a:rPr lang="nb-NO" sz="2400" dirty="0">
                <a:latin typeface="+mn-lt"/>
              </a:rPr>
              <a:t> </a:t>
            </a:r>
            <a:r>
              <a:rPr lang="nb-NO" sz="2400" dirty="0" smtClean="0">
                <a:latin typeface="+mn-lt"/>
              </a:rPr>
              <a:t>til saksbehandlertjenesten i kommunen</a:t>
            </a:r>
          </a:p>
          <a:p>
            <a:r>
              <a:rPr lang="nb-NO" sz="2400" dirty="0" smtClean="0">
                <a:latin typeface="+mn-lt"/>
              </a:rPr>
              <a:t>Systemet vil behandle meldingen som om den var en henvisning</a:t>
            </a:r>
          </a:p>
          <a:p>
            <a:pPr lvl="1"/>
            <a:r>
              <a:rPr lang="nb-NO" sz="2400" dirty="0" smtClean="0">
                <a:latin typeface="+mn-lt"/>
              </a:rPr>
              <a:t>Det vil si at funksjonalitet som brukes for saksbehandling og vurdering av henvisninger også benyttes for saksbehandling og vurdering søknad om kommunale tjenester</a:t>
            </a:r>
          </a:p>
          <a:p>
            <a:pPr marL="0" indent="0">
              <a:buNone/>
            </a:pPr>
            <a:endParaRPr lang="nb-NO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295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P Infopakke Blue" id="{C5785D4F-E34D-3443-B210-FFBA47AD1FB5}" vid="{DC52AF06-1FD4-DF45-B629-0B46E17A88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DC5E2D6AC280D44AEC3088CF33F574A" ma:contentTypeVersion="10" ma:contentTypeDescription="Opprett et nytt dokument." ma:contentTypeScope="" ma:versionID="a0609f53b9860b60fbed98472d5ae903">
  <xsd:schema xmlns:xsd="http://www.w3.org/2001/XMLSchema" xmlns:xs="http://www.w3.org/2001/XMLSchema" xmlns:p="http://schemas.microsoft.com/office/2006/metadata/properties" xmlns:ns1="http://schemas.microsoft.com/sharepoint/v3" xmlns:ns2="b603126b-9a6a-4a96-a155-86030506eeda" targetNamespace="http://schemas.microsoft.com/office/2006/metadata/properties" ma:root="true" ma:fieldsID="143ca3cb373fe752a255ef69deed0ca7" ns1:_="" ns2:_="">
    <xsd:import namespace="http://schemas.microsoft.com/sharepoint/v3"/>
    <xsd:import namespace="b603126b-9a6a-4a96-a155-86030506eeda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3126b-9a6a-4a96-a155-86030506eeda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6d5a0216-66ad-49a7-941c-e0f2b294da9b}" ma:internalName="TaxCatchAll" ma:showField="CatchAllData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6d5a0216-66ad-49a7-941c-e0f2b294da9b}" ma:internalName="TaxCatchAllLabel" ma:readOnly="true" ma:showField="CatchAllDataLabel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03126b-9a6a-4a96-a155-86030506eeda"/>
    <TaxKeywordTaxHTField xmlns="b603126b-9a6a-4a96-a155-86030506eeda">
      <Terms xmlns="http://schemas.microsoft.com/office/infopath/2007/PartnerControls"/>
    </TaxKeywordTaxHTField>
    <FNSPRollUpIngress xmlns="b603126b-9a6a-4a96-a155-86030506eeda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haredContentType xmlns="Microsoft.SharePoint.Taxonomy.ContentTypeSync" SourceId="7c5b94b3-4627-4b94-8e01-5c3f1d68846f" ContentTypeId="0x0101005AB320DFA956044EB6C92C981D9868C1" PreviousValue="false"/>
</file>

<file path=customXml/item5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Props1.xml><?xml version="1.0" encoding="utf-8"?>
<ds:datastoreItem xmlns:ds="http://schemas.openxmlformats.org/officeDocument/2006/customXml" ds:itemID="{04D64EF8-94F4-40B3-B7CE-7ED50CF30A17}"/>
</file>

<file path=customXml/itemProps2.xml><?xml version="1.0" encoding="utf-8"?>
<ds:datastoreItem xmlns:ds="http://schemas.openxmlformats.org/officeDocument/2006/customXml" ds:itemID="{86FA711F-697B-4308-8E66-8184D6E65663}"/>
</file>

<file path=customXml/itemProps3.xml><?xml version="1.0" encoding="utf-8"?>
<ds:datastoreItem xmlns:ds="http://schemas.openxmlformats.org/officeDocument/2006/customXml" ds:itemID="{810C7004-3340-4795-BC26-17FEC289EF3C}"/>
</file>

<file path=customXml/itemProps4.xml><?xml version="1.0" encoding="utf-8"?>
<ds:datastoreItem xmlns:ds="http://schemas.openxmlformats.org/officeDocument/2006/customXml" ds:itemID="{03DEEA86-E0A0-4642-AC23-C2A895F39029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86B6C98F-06B7-4E8F-B0C9-D32B1DC96E08}">
  <ds:schemaRefs>
    <ds:schemaRef ds:uri="http://schemas.microsoft.com/office/2006/metadata/customXs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HP Infopakke Mal 2306</Template>
  <TotalTime>296</TotalTime>
  <Words>597</Words>
  <Application>Microsoft Office PowerPoint</Application>
  <PresentationFormat>Widescreen</PresentationFormat>
  <Paragraphs>97</Paragraphs>
  <Slides>15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Comic Sans MS</vt:lpstr>
      <vt:lpstr>Courier New</vt:lpstr>
      <vt:lpstr>Office-tema</vt:lpstr>
      <vt:lpstr>E-meldinger 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Helse Midt-Norge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Strukturert journal</dc:title>
  <dc:creator>Basso, Trude</dc:creator>
  <cp:keywords>_£Bilde</cp:keywords>
  <cp:lastModifiedBy>Christensen, Liv Quist</cp:lastModifiedBy>
  <cp:revision>39</cp:revision>
  <dcterms:created xsi:type="dcterms:W3CDTF">2021-06-23T13:32:41Z</dcterms:created>
  <dcterms:modified xsi:type="dcterms:W3CDTF">2021-08-12T12:26:43Z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0x0101008DC5E2D6AC280D44AEC3088CF33F574A</vt:lpwstr>
  </property>
  <property fmtid="{D5CDD505-2E9C-101B-9397-08002B2CF9AE}" pid="3" name="GtProjectPhase">
    <vt:lpwstr/>
  </property>
  <property fmtid="{D5CDD505-2E9C-101B-9397-08002B2CF9AE}" pid="4" name="j25543a5815d485da9a5e0773ad762e9">
    <vt:lpwstr/>
  </property>
  <property fmtid="{D5CDD505-2E9C-101B-9397-08002B2CF9AE}" pid="5" name="TaxCatchAll">
    <vt:lpwstr>116;#Programkontor|eceaf68d-69f1-4ae9-9590-035e77d0c91b</vt:lpwstr>
  </property>
  <property fmtid="{D5CDD505-2E9C-101B-9397-08002B2CF9AE}" pid="6" name="Pilottester">
    <vt:lpwstr/>
  </property>
  <property fmtid="{D5CDD505-2E9C-101B-9397-08002B2CF9AE}" pid="7" name="Kategori">
    <vt:lpwstr>116;#Programkontor|eceaf68d-69f1-4ae9-9590-035e77d0c91b</vt:lpwstr>
  </property>
  <property fmtid="{D5CDD505-2E9C-101B-9397-08002B2CF9AE}" pid="8" name="Emneknagg">
    <vt:lpwstr/>
  </property>
</Properties>
</file>