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392" r:id="rId7"/>
    <p:sldId id="395" r:id="rId8"/>
    <p:sldId id="428" r:id="rId9"/>
    <p:sldId id="393" r:id="rId10"/>
    <p:sldId id="426" r:id="rId11"/>
    <p:sldId id="394" r:id="rId12"/>
    <p:sldId id="427" r:id="rId13"/>
    <p:sldId id="429" r:id="rId1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D3CF"/>
    <a:srgbClr val="F0FCFB"/>
    <a:srgbClr val="565A98"/>
    <a:srgbClr val="2CB5B5"/>
    <a:srgbClr val="4FDDD6"/>
    <a:srgbClr val="E0F9F8"/>
    <a:srgbClr val="40C3D5"/>
    <a:srgbClr val="208482"/>
    <a:srgbClr val="A8EC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–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ys stil 3 – utheving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6327" autoAdjust="0"/>
  </p:normalViewPr>
  <p:slideViewPr>
    <p:cSldViewPr showGuides="1">
      <p:cViewPr varScale="1">
        <p:scale>
          <a:sx n="51" d="100"/>
          <a:sy n="51" d="100"/>
        </p:scale>
        <p:origin x="96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14" Type="http://schemas.openxmlformats.org/officeDocument/2006/relationships/slide" Target="slides/slide8.xml"/><Relationship Id="rId9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tel og innhold">
  <p:cSld name="5_Tittel og innhol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body" idx="1"/>
          </p:nvPr>
        </p:nvSpPr>
        <p:spPr>
          <a:xfrm>
            <a:off x="609600" y="1600202"/>
            <a:ext cx="9950896" cy="4133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Tx/>
              <a:buSzPts val="2400"/>
              <a:buFont typeface="Arial" panose="020B0604020202020204" pitchFamily="34" charset="0"/>
              <a:buChar char="•"/>
              <a:defRPr sz="2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6FAAD8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6FAAD8"/>
              </a:buClr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609600" y="620688"/>
            <a:ext cx="9950896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283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" name="Rektangel 1"/>
          <p:cNvSpPr/>
          <p:nvPr userDrawn="1"/>
        </p:nvSpPr>
        <p:spPr>
          <a:xfrm>
            <a:off x="468923" y="1094154"/>
            <a:ext cx="10277231" cy="187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262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38200" y="2780928"/>
            <a:ext cx="10515600" cy="648072"/>
          </a:xfrm>
        </p:spPr>
        <p:txBody>
          <a:bodyPr>
            <a:normAutofit/>
          </a:bodyPr>
          <a:lstStyle/>
          <a:p>
            <a:pPr marL="0" indent="0"/>
            <a:r>
              <a:rPr lang="nb-NO" dirty="0"/>
              <a:t>e</a:t>
            </a:r>
            <a:r>
              <a:rPr lang="nb-NO" dirty="0" smtClean="0"/>
              <a:t>-Resept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9271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8942784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Etter innføring av Helseplattformen vil det kun komme mindre endringer ved arbeid med e-resept 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Det vil være lite </a:t>
            </a:r>
            <a:r>
              <a:rPr lang="nb-NO" sz="2400" dirty="0"/>
              <a:t>endring fra dagens praksis i selve forskrivningen</a:t>
            </a:r>
          </a:p>
          <a:p>
            <a:r>
              <a:rPr lang="nb-NO" sz="2400" dirty="0" smtClean="0"/>
              <a:t>Mer beslutningsstøtte vil være tilgjengelig</a:t>
            </a:r>
          </a:p>
          <a:p>
            <a:r>
              <a:rPr lang="nb-NO" sz="2400" dirty="0" smtClean="0"/>
              <a:t>All forskrivning foregår i samme system for sykehus og kommuner</a:t>
            </a:r>
          </a:p>
        </p:txBody>
      </p:sp>
    </p:spTree>
    <p:extLst>
      <p:ext uri="{BB962C8B-B14F-4D97-AF65-F5344CB8AC3E}">
        <p14:creationId xmlns:p14="http://schemas.microsoft.com/office/powerpoint/2010/main" val="42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564904"/>
            <a:ext cx="8942784" cy="3096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Selv om det kun kommer mindre endringer i selve forskrivningen, er det nyttig å vite noe om hvordan alt henger sammen med alt. Det er også nyttig å vite litt om hva som skjer av utvikling på nasjonalt nivå så her kommer en kjapp gjennomgang</a:t>
            </a:r>
          </a:p>
        </p:txBody>
      </p:sp>
    </p:spTree>
    <p:extLst>
      <p:ext uri="{BB962C8B-B14F-4D97-AF65-F5344CB8AC3E}">
        <p14:creationId xmlns:p14="http://schemas.microsoft.com/office/powerpoint/2010/main" val="27622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2060848"/>
            <a:ext cx="7718647" cy="28083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Når legen eller en annen med forskrivningsrett skriver </a:t>
            </a:r>
            <a:r>
              <a:rPr lang="nb-NO" sz="2400" dirty="0"/>
              <a:t>ut en </a:t>
            </a:r>
            <a:r>
              <a:rPr lang="nb-NO" sz="2400" dirty="0" smtClean="0"/>
              <a:t>elektronisk resept </a:t>
            </a:r>
            <a:r>
              <a:rPr lang="nb-NO" sz="2400" dirty="0"/>
              <a:t>til </a:t>
            </a:r>
            <a:r>
              <a:rPr lang="nb-NO" sz="2400" dirty="0" smtClean="0"/>
              <a:t>pasienten </a:t>
            </a:r>
            <a:r>
              <a:rPr lang="nb-NO" sz="2400" dirty="0"/>
              <a:t>sendes den til en sentral </a:t>
            </a:r>
            <a:r>
              <a:rPr lang="nb-NO" sz="2400" dirty="0" smtClean="0"/>
              <a:t>reseptdatabase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Etter at resepten er lagt i den sentrale databasen kan pasienten </a:t>
            </a:r>
            <a:r>
              <a:rPr lang="nb-NO" sz="2400" dirty="0"/>
              <a:t>hente ut varene på apoteket eller hos bandasjister over hele </a:t>
            </a:r>
            <a:r>
              <a:rPr lang="nb-NO" sz="2400" dirty="0" smtClean="0"/>
              <a:t>landet</a:t>
            </a:r>
            <a:endParaRPr lang="nb-NO" sz="2400" dirty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100000">
                        <a14:foregroundMark x1="8250" y1="19000" x2="30500" y2="41250"/>
                        <a14:backgroundMark x1="41750" y1="23000" x2="73500" y2="23500"/>
                        <a14:backgroundMark x1="73500" y1="23500" x2="81500" y2="27500"/>
                        <a14:backgroundMark x1="78500" y1="27000" x2="78750" y2="40000"/>
                        <a14:backgroundMark x1="79500" y1="39500" x2="79500" y2="41750"/>
                        <a14:backgroundMark x1="77000" y1="41750" x2="81000" y2="44000"/>
                        <a14:backgroundMark x1="31250" y1="23250" x2="44250" y2="23500"/>
                        <a14:backgroundMark x1="12250" y1="44250" x2="13500" y2="65250"/>
                        <a14:backgroundMark x1="15000" y1="65750" x2="14000" y2="65750"/>
                        <a14:backgroundMark x1="14250" y1="66000" x2="17750" y2="66000"/>
                        <a14:backgroundMark x1="11500" y1="44000" x2="11500" y2="44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268202"/>
            <a:ext cx="1955132" cy="195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53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564904"/>
            <a:ext cx="7646639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De fleste resepter forskrives elektronisk i dag, men ved innføring av Helseplattformen vil det bli økt prosess-støtte, og en bedre sammenheng i legemiddelkjeden</a:t>
            </a:r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0" r="100000">
                        <a14:foregroundMark x1="8250" y1="19000" x2="30500" y2="41250"/>
                        <a14:backgroundMark x1="41750" y1="23000" x2="73500" y2="23500"/>
                        <a14:backgroundMark x1="73500" y1="23500" x2="81500" y2="27500"/>
                        <a14:backgroundMark x1="78500" y1="27000" x2="78750" y2="40000"/>
                        <a14:backgroundMark x1="79500" y1="39500" x2="79500" y2="41750"/>
                        <a14:backgroundMark x1="77000" y1="41750" x2="81000" y2="44000"/>
                        <a14:backgroundMark x1="31250" y1="23250" x2="44250" y2="23500"/>
                        <a14:backgroundMark x1="12250" y1="44250" x2="13500" y2="65250"/>
                        <a14:backgroundMark x1="15000" y1="65750" x2="14000" y2="65750"/>
                        <a14:backgroundMark x1="14250" y1="66000" x2="17750" y2="66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883" y="2170446"/>
            <a:ext cx="2150645" cy="215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29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980728"/>
            <a:ext cx="11017224" cy="28083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/>
              <a:t>Helseplattformen skal ta i bruk </a:t>
            </a:r>
            <a:r>
              <a:rPr lang="nb-NO" sz="2400" b="1" dirty="0"/>
              <a:t>Sentral forskrivningsmodul (SFM) </a:t>
            </a:r>
            <a:r>
              <a:rPr lang="nb-NO" sz="2400" dirty="0"/>
              <a:t>som første i Norge</a:t>
            </a:r>
          </a:p>
          <a:p>
            <a:endParaRPr lang="nb-NO" sz="2400" dirty="0" smtClean="0"/>
          </a:p>
          <a:p>
            <a:r>
              <a:rPr lang="nb-NO" sz="2400" dirty="0" smtClean="0"/>
              <a:t>SFM vil gi direkte </a:t>
            </a:r>
            <a:r>
              <a:rPr lang="nb-NO" sz="2400" dirty="0"/>
              <a:t>tilgang til informasjon i </a:t>
            </a:r>
            <a:r>
              <a:rPr lang="nb-NO" sz="2400" dirty="0" smtClean="0"/>
              <a:t>kjernejournal </a:t>
            </a:r>
            <a:r>
              <a:rPr lang="nb-NO" sz="2400" dirty="0"/>
              <a:t>og i </a:t>
            </a:r>
            <a:r>
              <a:rPr lang="nb-NO" sz="2400" dirty="0" smtClean="0"/>
              <a:t>reseptformidleren</a:t>
            </a:r>
            <a:endParaRPr lang="nb-NO" sz="2400" dirty="0"/>
          </a:p>
          <a:p>
            <a:r>
              <a:rPr lang="nb-NO" sz="2400" dirty="0" smtClean="0"/>
              <a:t>SFM skal bidra </a:t>
            </a:r>
            <a:r>
              <a:rPr lang="nb-NO" sz="2400" dirty="0"/>
              <a:t>til bedre kvalitet i reseptformidleren i form av færre dobbeltforskrivninger og resepter på legemidler som ikke skal brukes lenger</a:t>
            </a:r>
          </a:p>
          <a:p>
            <a:r>
              <a:rPr lang="nb-NO" sz="2400" dirty="0" smtClean="0"/>
              <a:t>Funksjonaliteten i Helseplattformen vil utvikles videre i takt med nasjonal utvikling</a:t>
            </a:r>
          </a:p>
        </p:txBody>
      </p:sp>
      <p:grpSp>
        <p:nvGrpSpPr>
          <p:cNvPr id="46" name="Gruppe 45"/>
          <p:cNvGrpSpPr/>
          <p:nvPr/>
        </p:nvGrpSpPr>
        <p:grpSpPr>
          <a:xfrm>
            <a:off x="679131" y="4283276"/>
            <a:ext cx="10041784" cy="1963856"/>
            <a:chOff x="679131" y="4283276"/>
            <a:chExt cx="10041784" cy="1963856"/>
          </a:xfrm>
        </p:grpSpPr>
        <p:grpSp>
          <p:nvGrpSpPr>
            <p:cNvPr id="37" name="Gruppe 36"/>
            <p:cNvGrpSpPr/>
            <p:nvPr/>
          </p:nvGrpSpPr>
          <p:grpSpPr>
            <a:xfrm>
              <a:off x="679131" y="4283277"/>
              <a:ext cx="986281" cy="1963855"/>
              <a:chOff x="577412" y="4077072"/>
              <a:chExt cx="1193400" cy="2376264"/>
            </a:xfrm>
          </p:grpSpPr>
          <p:grpSp>
            <p:nvGrpSpPr>
              <p:cNvPr id="13" name="Gruppe 12"/>
              <p:cNvGrpSpPr/>
              <p:nvPr/>
            </p:nvGrpSpPr>
            <p:grpSpPr>
              <a:xfrm>
                <a:off x="623512" y="4077072"/>
                <a:ext cx="1103050" cy="1080000"/>
                <a:chOff x="839416" y="4509120"/>
                <a:chExt cx="1103050" cy="1080000"/>
              </a:xfrm>
            </p:grpSpPr>
            <p:sp>
              <p:nvSpPr>
                <p:cNvPr id="11" name="Ellipse 10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2" name="TekstSylinder 11"/>
                <p:cNvSpPr txBox="1"/>
                <p:nvPr/>
              </p:nvSpPr>
              <p:spPr>
                <a:xfrm>
                  <a:off x="862466" y="4651266"/>
                  <a:ext cx="1080000" cy="7820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Kjerne-journal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14" name="Gruppe 13"/>
              <p:cNvGrpSpPr/>
              <p:nvPr/>
            </p:nvGrpSpPr>
            <p:grpSpPr>
              <a:xfrm>
                <a:off x="577412" y="5373336"/>
                <a:ext cx="1193400" cy="1080000"/>
                <a:chOff x="793316" y="4509120"/>
                <a:chExt cx="1193400" cy="1080000"/>
              </a:xfrm>
            </p:grpSpPr>
            <p:sp>
              <p:nvSpPr>
                <p:cNvPr id="15" name="Ellipse 14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16" name="TekstSylinder 15"/>
                <p:cNvSpPr txBox="1"/>
                <p:nvPr/>
              </p:nvSpPr>
              <p:spPr>
                <a:xfrm>
                  <a:off x="793316" y="4807252"/>
                  <a:ext cx="1193400" cy="4468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err="1" smtClean="0">
                      <a:solidFill>
                        <a:schemeClr val="bg1"/>
                      </a:solidFill>
                    </a:rPr>
                    <a:t>eResept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17" name="Gruppe 16"/>
            <p:cNvGrpSpPr/>
            <p:nvPr/>
          </p:nvGrpSpPr>
          <p:grpSpPr>
            <a:xfrm>
              <a:off x="2013315" y="4818923"/>
              <a:ext cx="892562" cy="892562"/>
              <a:chOff x="839416" y="4509120"/>
              <a:chExt cx="1080000" cy="1080000"/>
            </a:xfrm>
          </p:grpSpPr>
          <p:sp>
            <p:nvSpPr>
              <p:cNvPr id="18" name="Ellipse 17"/>
              <p:cNvSpPr/>
              <p:nvPr/>
            </p:nvSpPr>
            <p:spPr>
              <a:xfrm>
                <a:off x="839416" y="4509120"/>
                <a:ext cx="1080000" cy="108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TekstSylinder 18"/>
              <p:cNvSpPr txBox="1"/>
              <p:nvPr/>
            </p:nvSpPr>
            <p:spPr>
              <a:xfrm>
                <a:off x="839416" y="4806608"/>
                <a:ext cx="1080000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>
                    <a:solidFill>
                      <a:schemeClr val="bg1"/>
                    </a:solidFill>
                  </a:rPr>
                  <a:t>SFM</a:t>
                </a:r>
                <a:endParaRPr lang="nb-NO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Gruppe 19"/>
            <p:cNvGrpSpPr/>
            <p:nvPr/>
          </p:nvGrpSpPr>
          <p:grpSpPr>
            <a:xfrm>
              <a:off x="8494155" y="4818923"/>
              <a:ext cx="892562" cy="892562"/>
              <a:chOff x="839416" y="4509120"/>
              <a:chExt cx="1080000" cy="1080000"/>
            </a:xfrm>
          </p:grpSpPr>
          <p:sp>
            <p:nvSpPr>
              <p:cNvPr id="21" name="Ellipse 20"/>
              <p:cNvSpPr/>
              <p:nvPr/>
            </p:nvSpPr>
            <p:spPr>
              <a:xfrm>
                <a:off x="839416" y="4509120"/>
                <a:ext cx="1080000" cy="1080000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CB5B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22" name="TekstSylinder 21"/>
              <p:cNvSpPr txBox="1"/>
              <p:nvPr/>
            </p:nvSpPr>
            <p:spPr>
              <a:xfrm>
                <a:off x="839416" y="4795083"/>
                <a:ext cx="1080000" cy="400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2000" dirty="0" smtClean="0">
                    <a:solidFill>
                      <a:schemeClr val="bg1"/>
                    </a:solidFill>
                  </a:rPr>
                  <a:t>SFM</a:t>
                </a:r>
                <a:endParaRPr lang="nb-NO" sz="20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4" name="Gruppe 23"/>
            <p:cNvGrpSpPr/>
            <p:nvPr/>
          </p:nvGrpSpPr>
          <p:grpSpPr>
            <a:xfrm>
              <a:off x="3287688" y="4935835"/>
              <a:ext cx="1353291" cy="955174"/>
              <a:chOff x="3071903" y="4966470"/>
              <a:chExt cx="1637483" cy="1155761"/>
            </a:xfrm>
          </p:grpSpPr>
          <p:pic>
            <p:nvPicPr>
              <p:cNvPr id="7" name="Bilde 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19" t="-4164" r="11203" b="-4500"/>
              <a:stretch/>
            </p:blipFill>
            <p:spPr>
              <a:xfrm>
                <a:off x="3503712" y="4966470"/>
                <a:ext cx="792088" cy="811891"/>
              </a:xfrm>
              <a:prstGeom prst="rect">
                <a:avLst/>
              </a:prstGeom>
            </p:spPr>
          </p:pic>
          <p:sp>
            <p:nvSpPr>
              <p:cNvPr id="23" name="TekstSylinder 22"/>
              <p:cNvSpPr txBox="1"/>
              <p:nvPr/>
            </p:nvSpPr>
            <p:spPr>
              <a:xfrm>
                <a:off x="3071903" y="5712580"/>
                <a:ext cx="1637483" cy="409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samstemming</a:t>
                </a:r>
                <a:endParaRPr lang="nb-NO" sz="1600" dirty="0"/>
              </a:p>
            </p:txBody>
          </p:sp>
        </p:grpSp>
        <p:grpSp>
          <p:nvGrpSpPr>
            <p:cNvPr id="25" name="Gruppe 24"/>
            <p:cNvGrpSpPr/>
            <p:nvPr/>
          </p:nvGrpSpPr>
          <p:grpSpPr>
            <a:xfrm>
              <a:off x="6744072" y="4935835"/>
              <a:ext cx="1393295" cy="955174"/>
              <a:chOff x="3071758" y="4966470"/>
              <a:chExt cx="1685888" cy="1155761"/>
            </a:xfrm>
          </p:grpSpPr>
          <p:pic>
            <p:nvPicPr>
              <p:cNvPr id="26" name="Bild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19" t="-4164" r="11203" b="-4500"/>
              <a:stretch/>
            </p:blipFill>
            <p:spPr>
              <a:xfrm>
                <a:off x="3503712" y="4966470"/>
                <a:ext cx="792088" cy="811891"/>
              </a:xfrm>
              <a:prstGeom prst="rect">
                <a:avLst/>
              </a:prstGeom>
            </p:spPr>
          </p:pic>
          <p:sp>
            <p:nvSpPr>
              <p:cNvPr id="27" name="TekstSylinder 26"/>
              <p:cNvSpPr txBox="1"/>
              <p:nvPr/>
            </p:nvSpPr>
            <p:spPr>
              <a:xfrm>
                <a:off x="3071758" y="5712580"/>
                <a:ext cx="1685888" cy="4096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samstemming</a:t>
                </a:r>
                <a:endParaRPr lang="nb-NO" sz="1600" dirty="0"/>
              </a:p>
            </p:txBody>
          </p:sp>
        </p:grpSp>
        <p:grpSp>
          <p:nvGrpSpPr>
            <p:cNvPr id="28" name="Gruppe 27"/>
            <p:cNvGrpSpPr/>
            <p:nvPr/>
          </p:nvGrpSpPr>
          <p:grpSpPr>
            <a:xfrm>
              <a:off x="5075154" y="4935839"/>
              <a:ext cx="1249725" cy="955175"/>
              <a:chOff x="3143552" y="4966470"/>
              <a:chExt cx="1512168" cy="1155761"/>
            </a:xfrm>
          </p:grpSpPr>
          <p:pic>
            <p:nvPicPr>
              <p:cNvPr id="29" name="Bild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619" t="-4164" r="11203" b="-4500"/>
              <a:stretch/>
            </p:blipFill>
            <p:spPr>
              <a:xfrm>
                <a:off x="3503712" y="4966470"/>
                <a:ext cx="792088" cy="811891"/>
              </a:xfrm>
              <a:prstGeom prst="rect">
                <a:avLst/>
              </a:prstGeom>
            </p:spPr>
          </p:pic>
          <p:sp>
            <p:nvSpPr>
              <p:cNvPr id="30" name="TekstSylinder 29"/>
              <p:cNvSpPr txBox="1"/>
              <p:nvPr/>
            </p:nvSpPr>
            <p:spPr>
              <a:xfrm>
                <a:off x="3143552" y="5712581"/>
                <a:ext cx="1512168" cy="409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b-NO" sz="1600" dirty="0" smtClean="0"/>
                  <a:t>behandling</a:t>
                </a:r>
                <a:endParaRPr lang="nb-NO" sz="1600" dirty="0"/>
              </a:p>
            </p:txBody>
          </p:sp>
        </p:grpSp>
        <p:grpSp>
          <p:nvGrpSpPr>
            <p:cNvPr id="38" name="Gruppe 37"/>
            <p:cNvGrpSpPr/>
            <p:nvPr/>
          </p:nvGrpSpPr>
          <p:grpSpPr>
            <a:xfrm>
              <a:off x="9761678" y="4283276"/>
              <a:ext cx="959237" cy="1963854"/>
              <a:chOff x="9661945" y="4077072"/>
              <a:chExt cx="1160675" cy="2376264"/>
            </a:xfrm>
          </p:grpSpPr>
          <p:grpSp>
            <p:nvGrpSpPr>
              <p:cNvPr id="31" name="Gruppe 30"/>
              <p:cNvGrpSpPr/>
              <p:nvPr/>
            </p:nvGrpSpPr>
            <p:grpSpPr>
              <a:xfrm>
                <a:off x="9696520" y="4077072"/>
                <a:ext cx="1103050" cy="1080000"/>
                <a:chOff x="839416" y="4509120"/>
                <a:chExt cx="1103050" cy="1080000"/>
              </a:xfrm>
            </p:grpSpPr>
            <p:sp>
              <p:nvSpPr>
                <p:cNvPr id="32" name="Ellipse 31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3" name="TekstSylinder 32"/>
                <p:cNvSpPr txBox="1"/>
                <p:nvPr/>
              </p:nvSpPr>
              <p:spPr>
                <a:xfrm>
                  <a:off x="862466" y="4690568"/>
                  <a:ext cx="1080000" cy="7820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smtClean="0">
                      <a:solidFill>
                        <a:schemeClr val="bg1"/>
                      </a:solidFill>
                    </a:rPr>
                    <a:t>Kjerne-journal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  <p:grpSp>
            <p:nvGrpSpPr>
              <p:cNvPr id="34" name="Gruppe 33"/>
              <p:cNvGrpSpPr/>
              <p:nvPr/>
            </p:nvGrpSpPr>
            <p:grpSpPr>
              <a:xfrm>
                <a:off x="9661945" y="5373336"/>
                <a:ext cx="1160675" cy="1080000"/>
                <a:chOff x="804841" y="4509120"/>
                <a:chExt cx="1160675" cy="1080000"/>
              </a:xfrm>
            </p:grpSpPr>
            <p:sp>
              <p:nvSpPr>
                <p:cNvPr id="35" name="Ellipse 34"/>
                <p:cNvSpPr/>
                <p:nvPr/>
              </p:nvSpPr>
              <p:spPr>
                <a:xfrm>
                  <a:off x="839416" y="4509120"/>
                  <a:ext cx="1080000" cy="1080000"/>
                </a:xfrm>
                <a:prstGeom prst="ellipse">
                  <a:avLst/>
                </a:prstGeom>
                <a:solidFill>
                  <a:srgbClr val="2CB5B5"/>
                </a:solidFill>
                <a:ln>
                  <a:solidFill>
                    <a:srgbClr val="2CB5B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36" name="TekstSylinder 35"/>
                <p:cNvSpPr txBox="1"/>
                <p:nvPr/>
              </p:nvSpPr>
              <p:spPr>
                <a:xfrm>
                  <a:off x="804841" y="4807252"/>
                  <a:ext cx="1160675" cy="4468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nb-NO" dirty="0" err="1" smtClean="0">
                      <a:solidFill>
                        <a:schemeClr val="bg1"/>
                      </a:solidFill>
                    </a:rPr>
                    <a:t>eResept</a:t>
                  </a:r>
                  <a:endParaRPr lang="nb-NO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cxnSp>
          <p:nvCxnSpPr>
            <p:cNvPr id="40" name="Rett pilkobling 39"/>
            <p:cNvCxnSpPr/>
            <p:nvPr/>
          </p:nvCxnSpPr>
          <p:spPr>
            <a:xfrm>
              <a:off x="1405955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tt pilkobling 40"/>
            <p:cNvCxnSpPr/>
            <p:nvPr/>
          </p:nvCxnSpPr>
          <p:spPr>
            <a:xfrm>
              <a:off x="3071664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tt pilkobling 41"/>
            <p:cNvCxnSpPr/>
            <p:nvPr/>
          </p:nvCxnSpPr>
          <p:spPr>
            <a:xfrm>
              <a:off x="4610933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tt pilkobling 42"/>
            <p:cNvCxnSpPr/>
            <p:nvPr/>
          </p:nvCxnSpPr>
          <p:spPr>
            <a:xfrm>
              <a:off x="6339125" y="5263108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tt pilkobling 43"/>
            <p:cNvCxnSpPr/>
            <p:nvPr/>
          </p:nvCxnSpPr>
          <p:spPr>
            <a:xfrm>
              <a:off x="7851293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tt pilkobling 44"/>
            <p:cNvCxnSpPr/>
            <p:nvPr/>
          </p:nvCxnSpPr>
          <p:spPr>
            <a:xfrm>
              <a:off x="9480376" y="5267300"/>
              <a:ext cx="476955" cy="0"/>
            </a:xfrm>
            <a:prstGeom prst="straightConnector1">
              <a:avLst/>
            </a:prstGeom>
            <a:ln w="19050">
              <a:solidFill>
                <a:srgbClr val="2CB5B5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07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204864"/>
            <a:ext cx="10945216" cy="3168352"/>
          </a:xfrm>
        </p:spPr>
        <p:txBody>
          <a:bodyPr>
            <a:noAutofit/>
          </a:bodyPr>
          <a:lstStyle/>
          <a:p>
            <a:r>
              <a:rPr lang="nb-NO" sz="2400" dirty="0" smtClean="0"/>
              <a:t>Forskrivnings- og ekspedisjonsstøtte (</a:t>
            </a:r>
            <a:r>
              <a:rPr lang="nb-NO" sz="2400" b="1" dirty="0" smtClean="0"/>
              <a:t>FEST</a:t>
            </a:r>
            <a:r>
              <a:rPr lang="nb-NO" sz="2400" dirty="0" smtClean="0"/>
              <a:t>) ble </a:t>
            </a:r>
            <a:r>
              <a:rPr lang="nb-NO" sz="2400" dirty="0"/>
              <a:t>i sin tid utviklet i forbindelse med e-resept for å tilby én kilde til legemiddelinformasjon om alt du kan få på resept i Norge</a:t>
            </a:r>
          </a:p>
          <a:p>
            <a:r>
              <a:rPr lang="nb-NO" sz="2400" dirty="0" smtClean="0"/>
              <a:t>Det er Legemiddelverket som har ansvar for FEST</a:t>
            </a:r>
            <a:endParaRPr lang="nb-NO" sz="2400" dirty="0"/>
          </a:p>
          <a:p>
            <a:endParaRPr lang="nb-NO" sz="2400" dirty="0" smtClean="0"/>
          </a:p>
          <a:p>
            <a:r>
              <a:rPr lang="nb-NO" sz="2400" dirty="0" smtClean="0"/>
              <a:t>Kortdoser tilsvarende de som er oppført i FEST blir bygd inn som </a:t>
            </a:r>
            <a:r>
              <a:rPr lang="nb-NO" sz="2400" dirty="0"/>
              <a:t>strukturert </a:t>
            </a:r>
            <a:r>
              <a:rPr lang="nb-NO" sz="2400" dirty="0" smtClean="0"/>
              <a:t>dosering</a:t>
            </a:r>
          </a:p>
        </p:txBody>
      </p:sp>
    </p:spTree>
    <p:extLst>
      <p:ext uri="{BB962C8B-B14F-4D97-AF65-F5344CB8AC3E}">
        <p14:creationId xmlns:p14="http://schemas.microsoft.com/office/powerpoint/2010/main" val="23660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2204864"/>
            <a:ext cx="10945216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r>
              <a:rPr lang="nb-NO" sz="2400" dirty="0" smtClean="0"/>
              <a:t>Helseplattformen blir koplet opp til Sentral forskrivningsmodul og får gjennom denne informasjon fra Reseptformidleren og fra kjernejournal</a:t>
            </a:r>
          </a:p>
          <a:p>
            <a:r>
              <a:rPr lang="nb-NO" sz="2400" dirty="0" smtClean="0"/>
              <a:t>Kortdoser tilsvarende de som er oppført i FEST blir bygd inn som </a:t>
            </a:r>
            <a:r>
              <a:rPr lang="nb-NO" sz="2400" dirty="0"/>
              <a:t>strukturert </a:t>
            </a:r>
            <a:r>
              <a:rPr lang="nb-NO" sz="2400" dirty="0" smtClean="0"/>
              <a:t>dosering</a:t>
            </a:r>
          </a:p>
          <a:p>
            <a:r>
              <a:rPr lang="nb-NO" sz="2400" dirty="0" smtClean="0"/>
              <a:t>For sluttbrukere som skal skrive e-resept vil ikke overgang til Helseplattformen by på store endringer</a:t>
            </a:r>
          </a:p>
        </p:txBody>
      </p:sp>
    </p:spTree>
    <p:extLst>
      <p:ext uri="{BB962C8B-B14F-4D97-AF65-F5344CB8AC3E}">
        <p14:creationId xmlns:p14="http://schemas.microsoft.com/office/powerpoint/2010/main" val="334457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kumentstatus xmlns="a6ef3412-d541-4fd2-ac4e-5f144c52b56e">Ferdig/Godkjent</Dokumentstatus>
    <TaxCatchAll xmlns="a6ef3412-d541-4fd2-ac4e-5f144c52b56e"/>
    <Delprosjekt xmlns="a6ef3412-d541-4fd2-ac4e-5f144c52b56e">Kommunikasjon</Delprosjekt>
    <Prosjekt xmlns="a6ef3412-d541-4fd2-ac4e-5f144c52b56e">Helseplattformen</Prosjekt>
    <p4c6da884860474cb19a57641ae17e17 xmlns="a6ef3412-d541-4fd2-ac4e-5f144c52b56e">
      <Terms xmlns="http://schemas.microsoft.com/office/infopath/2007/PartnerControls"/>
    </p4c6da884860474cb19a57641ae17e17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0D90168-FDB8-4EB0-AEFD-CE9159F5F718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86FA711F-697B-4308-8E66-8184D6E6566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a6ef3412-d541-4fd2-ac4e-5f144c52b56e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864</TotalTime>
  <Words>323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Office-tema</vt:lpstr>
      <vt:lpstr>e-Resept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95</cp:revision>
  <dcterms:created xsi:type="dcterms:W3CDTF">2021-06-23T13:32:41Z</dcterms:created>
  <dcterms:modified xsi:type="dcterms:W3CDTF">2021-08-12T11:11:54Z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