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306" r:id="rId7"/>
    <p:sldId id="307" r:id="rId8"/>
    <p:sldId id="314" r:id="rId9"/>
    <p:sldId id="308" r:id="rId10"/>
    <p:sldId id="317" r:id="rId11"/>
    <p:sldId id="318" r:id="rId12"/>
    <p:sldId id="319" r:id="rId13"/>
    <p:sldId id="311" r:id="rId14"/>
    <p:sldId id="315" r:id="rId15"/>
    <p:sldId id="320" r:id="rId16"/>
    <p:sldId id="321" r:id="rId17"/>
    <p:sldId id="316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cilia Carstedt" initials="" lastIdx="1" clrIdx="0"/>
  <p:cmAuthor id="1" name="Sylvi Sand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B7"/>
    <a:srgbClr val="208482"/>
    <a:srgbClr val="40C3D5"/>
    <a:srgbClr val="2A307D"/>
    <a:srgbClr val="41C3D3"/>
    <a:srgbClr val="A8ECEA"/>
    <a:srgbClr val="2CB5B5"/>
    <a:srgbClr val="043585"/>
    <a:srgbClr val="90B6E6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23" Type="http://schemas.openxmlformats.org/officeDocument/2006/relationships/viewProps" Target="view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12612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3337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5894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278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82404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4020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32470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31971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99452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5286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cxnSp>
        <p:nvCxnSpPr>
          <p:cNvPr id="17" name="Google Shape;17;p12"/>
          <p:cNvCxnSpPr/>
          <p:nvPr/>
        </p:nvCxnSpPr>
        <p:spPr>
          <a:xfrm>
            <a:off x="609600" y="1196752"/>
            <a:ext cx="995089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87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tel og innhold">
  <p:cSld name="9_Tittel og innhold"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609600" y="542197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232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microsoft.com/office/2007/relationships/hdphoto" Target="../media/hdphoto7.wdp"/><Relationship Id="rId3" Type="http://schemas.openxmlformats.org/officeDocument/2006/relationships/image" Target="../media/image7.jpeg"/><Relationship Id="rId7" Type="http://schemas.microsoft.com/office/2007/relationships/hdphoto" Target="../media/hdphoto4.wdp"/><Relationship Id="rId12" Type="http://schemas.openxmlformats.org/officeDocument/2006/relationships/image" Target="../media/image15.png"/><Relationship Id="rId17" Type="http://schemas.microsoft.com/office/2007/relationships/hdphoto" Target="../media/hdphoto9.wdp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microsoft.com/office/2007/relationships/hdphoto" Target="../media/hdphoto6.wdp"/><Relationship Id="rId15" Type="http://schemas.microsoft.com/office/2007/relationships/hdphoto" Target="../media/hdphoto8.wdp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6.png"/><Relationship Id="rId3" Type="http://schemas.openxmlformats.org/officeDocument/2006/relationships/image" Target="../media/image7.jpeg"/><Relationship Id="rId7" Type="http://schemas.microsoft.com/office/2007/relationships/hdphoto" Target="../media/hdphoto4.wdp"/><Relationship Id="rId12" Type="http://schemas.microsoft.com/office/2007/relationships/hdphoto" Target="../media/hdphoto7.wdp"/><Relationship Id="rId2" Type="http://schemas.openxmlformats.org/officeDocument/2006/relationships/notesSlide" Target="../notesSlides/notesSlide6.xml"/><Relationship Id="rId16" Type="http://schemas.microsoft.com/office/2007/relationships/hdphoto" Target="../media/hdphoto9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5.png"/><Relationship Id="rId5" Type="http://schemas.microsoft.com/office/2007/relationships/hdphoto" Target="../media/hdphoto1.wdp"/><Relationship Id="rId15" Type="http://schemas.openxmlformats.org/officeDocument/2006/relationships/image" Target="../media/image17.png"/><Relationship Id="rId10" Type="http://schemas.microsoft.com/office/2007/relationships/hdphoto" Target="../media/hdphoto6.wdp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263352" y="2780928"/>
            <a:ext cx="11593288" cy="648072"/>
          </a:xfrm>
        </p:spPr>
        <p:txBody>
          <a:bodyPr/>
          <a:lstStyle/>
          <a:p>
            <a:r>
              <a:rPr lang="nb-NO" dirty="0" smtClean="0"/>
              <a:t>Felles journal mellom enhetene i kommunen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7471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r>
              <a:rPr lang="nb-NO" sz="2400" b="1" dirty="0" smtClean="0"/>
              <a:t>Med felles journal mellom tjenestene i kommunen vil </a:t>
            </a:r>
            <a:r>
              <a:rPr lang="no-NO" sz="2400" b="1" dirty="0" smtClean="0"/>
              <a:t>pasientbehandling</a:t>
            </a:r>
            <a:r>
              <a:rPr lang="nb-NO" sz="2400" b="1" dirty="0" smtClean="0"/>
              <a:t>en bli bedre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endParaRPr sz="2400" b="1" dirty="0"/>
          </a:p>
          <a:p>
            <a:pPr marL="1143000" indent="-1143000">
              <a:spcBef>
                <a:spcPts val="1000"/>
              </a:spcBef>
              <a:buSzPct val="117791"/>
            </a:pPr>
            <a:r>
              <a:rPr lang="no-NO" sz="2400" dirty="0"/>
              <a:t>Pasienten </a:t>
            </a:r>
            <a:r>
              <a:rPr lang="no-NO" sz="2400" dirty="0" smtClean="0"/>
              <a:t>få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en mer sammenhengende helsetjeneste fordi vi har og finner de opplysningene vi </a:t>
            </a:r>
            <a:r>
              <a:rPr lang="no-NO" sz="2400" dirty="0" smtClean="0"/>
              <a:t>trenger</a:t>
            </a:r>
            <a:endParaRPr sz="2400" dirty="0"/>
          </a:p>
          <a:p>
            <a:pPr marL="1143000" indent="-1143000">
              <a:spcBef>
                <a:spcPts val="1000"/>
              </a:spcBef>
              <a:buSzPct val="117791"/>
            </a:pPr>
            <a:r>
              <a:rPr lang="nb-NO" sz="2400" dirty="0" smtClean="0"/>
              <a:t>Helsepersonell vil bruke k</a:t>
            </a:r>
            <a:r>
              <a:rPr lang="no-NO" sz="2400" dirty="0" smtClean="0"/>
              <a:t>ortere </a:t>
            </a:r>
            <a:r>
              <a:rPr lang="no-NO" sz="2400" dirty="0"/>
              <a:t>tid på å skaffe seg helseinformasjon </a:t>
            </a:r>
            <a:r>
              <a:rPr lang="nb-NO" sz="2400" dirty="0" smtClean="0"/>
              <a:t>og dette </a:t>
            </a:r>
            <a:r>
              <a:rPr lang="no-NO" sz="2400" dirty="0" smtClean="0"/>
              <a:t>gi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mindre tidsbrudd  i </a:t>
            </a:r>
            <a:r>
              <a:rPr lang="no-NO" sz="2400" dirty="0" smtClean="0"/>
              <a:t>pasientbehandlingen</a:t>
            </a:r>
            <a:endParaRPr lang="nb-NO" sz="2400" dirty="0" smtClean="0"/>
          </a:p>
          <a:p>
            <a:pPr marL="0" indent="0">
              <a:spcBef>
                <a:spcPts val="1000"/>
              </a:spcBef>
              <a:buSzPct val="117791"/>
              <a:buNone/>
            </a:pPr>
            <a:endParaRPr sz="2400" dirty="0"/>
          </a:p>
          <a:p>
            <a:pPr marL="3429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r>
              <a:rPr lang="no-NO" sz="2400" dirty="0"/>
              <a:t>	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3998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17791"/>
              <a:buNone/>
            </a:pPr>
            <a:r>
              <a:rPr lang="no-NO" sz="2400" b="1" dirty="0" smtClean="0"/>
              <a:t>Bedre </a:t>
            </a:r>
            <a:r>
              <a:rPr lang="no-NO" sz="2400" b="1" dirty="0"/>
              <a:t>pasientsikkerhet</a:t>
            </a:r>
            <a:endParaRPr sz="2400" b="1" dirty="0"/>
          </a:p>
          <a:p>
            <a:pPr marL="1143000" indent="-1143000">
              <a:buSzPct val="117791"/>
            </a:pPr>
            <a:endParaRPr lang="nb-NO" sz="2400" dirty="0" smtClean="0"/>
          </a:p>
          <a:p>
            <a:pPr marL="1143000" indent="-1143000">
              <a:buSzPct val="117791"/>
            </a:pPr>
            <a:r>
              <a:rPr lang="no-NO" sz="2400" dirty="0" smtClean="0"/>
              <a:t>Journalopplysninger </a:t>
            </a:r>
            <a:r>
              <a:rPr lang="no-NO" sz="2400" dirty="0"/>
              <a:t>i sanntid vil øke </a:t>
            </a:r>
            <a:r>
              <a:rPr lang="no-NO" sz="2400" dirty="0" smtClean="0"/>
              <a:t>pasientsikkerheten</a:t>
            </a:r>
            <a:endParaRPr lang="nb-NO" sz="2400" dirty="0"/>
          </a:p>
          <a:p>
            <a:pPr marL="1714500" lvl="1" indent="-1143000">
              <a:buSzPct val="117791"/>
            </a:pPr>
            <a:r>
              <a:rPr lang="no-NO" sz="2400" dirty="0" smtClean="0"/>
              <a:t>For </a:t>
            </a:r>
            <a:r>
              <a:rPr lang="no-NO" sz="2400" dirty="0"/>
              <a:t>eksempel vil sykepleierne på helsehuset kunne se at hjemmetjenesten har gitt pasienten morgenmedisin i forbindelse med </a:t>
            </a:r>
            <a:r>
              <a:rPr lang="no-NO" sz="2400" dirty="0" smtClean="0"/>
              <a:t>innleggelsen</a:t>
            </a:r>
            <a:endParaRPr sz="2400" dirty="0"/>
          </a:p>
          <a:p>
            <a:pPr marL="1143000" lvl="0" indent="-11430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45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6858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1695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idx="1"/>
          </p:nvPr>
        </p:nvSpPr>
        <p:spPr>
          <a:xfrm>
            <a:off x="609600" y="1628801"/>
            <a:ext cx="10454952" cy="3672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r>
              <a:rPr lang="nb-NO" sz="2400" b="1" dirty="0" smtClean="0"/>
              <a:t>Oppsummering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endParaRPr sz="2400" b="1" dirty="0"/>
          </a:p>
          <a:p>
            <a:pPr>
              <a:spcBef>
                <a:spcPts val="1000"/>
              </a:spcBef>
              <a:buSzPct val="117791"/>
            </a:pPr>
            <a:r>
              <a:rPr lang="no-NO" sz="2400" dirty="0"/>
              <a:t>Pasienten </a:t>
            </a:r>
            <a:r>
              <a:rPr lang="no-NO" sz="2400" dirty="0" smtClean="0"/>
              <a:t>få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en mer sammenhengende helsetjeneste fordi </a:t>
            </a:r>
            <a:r>
              <a:rPr lang="nb-NO" sz="2400" dirty="0" smtClean="0"/>
              <a:t>sluttbrukere innen helse- og omsorgstjenester </a:t>
            </a:r>
            <a:r>
              <a:rPr lang="no-NO" sz="2400" dirty="0" smtClean="0"/>
              <a:t>har</a:t>
            </a:r>
            <a:r>
              <a:rPr lang="nb-NO" sz="2400" dirty="0" smtClean="0"/>
              <a:t> tilgang til </a:t>
            </a:r>
            <a:r>
              <a:rPr lang="no-NO" sz="2400" dirty="0" smtClean="0"/>
              <a:t>de </a:t>
            </a:r>
            <a:r>
              <a:rPr lang="nb-NO" sz="2400" dirty="0" smtClean="0"/>
              <a:t>fleste </a:t>
            </a:r>
            <a:r>
              <a:rPr lang="no-NO" sz="2400" dirty="0" smtClean="0"/>
              <a:t>opplysningene </a:t>
            </a:r>
            <a:r>
              <a:rPr lang="nb-NO" sz="2400" dirty="0" smtClean="0"/>
              <a:t>de</a:t>
            </a:r>
            <a:r>
              <a:rPr lang="no-NO" sz="2400" dirty="0" smtClean="0"/>
              <a:t> trenger</a:t>
            </a:r>
            <a:r>
              <a:rPr lang="nb-NO" sz="2400" dirty="0" smtClean="0"/>
              <a:t> gjennom ett felles journalsystem</a:t>
            </a:r>
          </a:p>
          <a:p>
            <a:pPr>
              <a:spcBef>
                <a:spcPts val="1000"/>
              </a:spcBef>
              <a:buSzPct val="117791"/>
            </a:pPr>
            <a:r>
              <a:rPr lang="nb-NO" sz="2400" dirty="0" smtClean="0"/>
              <a:t>Selv om alle jobber i det samme systemet, vil skjermbildet til hver enkelt og hvilke opplysninger hver enkelt har tilgang til være spesialtilpasset tjenstlig behov</a:t>
            </a:r>
            <a:endParaRPr sz="2400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6858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21235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xfrm>
            <a:off x="623392" y="2348880"/>
            <a:ext cx="10310936" cy="1296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no-NO" sz="2400" dirty="0" smtClean="0"/>
              <a:t>Ved </a:t>
            </a:r>
            <a:r>
              <a:rPr lang="no-NO" sz="2400" dirty="0"/>
              <a:t>valget av </a:t>
            </a:r>
            <a:r>
              <a:rPr lang="no-NO" sz="2400" dirty="0" smtClean="0"/>
              <a:t>Epic</a:t>
            </a:r>
            <a:r>
              <a:rPr lang="nb-NO" sz="2400" dirty="0" smtClean="0"/>
              <a:t> som leverandør for </a:t>
            </a:r>
            <a:r>
              <a:rPr lang="no-NO" sz="2400" dirty="0" smtClean="0"/>
              <a:t>Helseplattformen </a:t>
            </a:r>
            <a:r>
              <a:rPr lang="no-NO" sz="2400" dirty="0"/>
              <a:t>valgte vi en løsning der alle aktørene i helsevesenet i Midt-Norge benytter samme journalløsning. Dette betyr også at alle </a:t>
            </a:r>
            <a:r>
              <a:rPr lang="no-NO" sz="2400" dirty="0" smtClean="0"/>
              <a:t>tjenesteområde</a:t>
            </a:r>
            <a:r>
              <a:rPr lang="nb-NO" sz="2400" dirty="0" smtClean="0"/>
              <a:t>ne</a:t>
            </a:r>
            <a:r>
              <a:rPr lang="no-NO" sz="2400" dirty="0" smtClean="0"/>
              <a:t> </a:t>
            </a:r>
            <a:r>
              <a:rPr lang="no-NO" sz="2400" dirty="0"/>
              <a:t>i en kommune nå vil </a:t>
            </a:r>
            <a:r>
              <a:rPr lang="nb-NO" sz="2400" dirty="0" smtClean="0"/>
              <a:t>jobbe</a:t>
            </a:r>
            <a:r>
              <a:rPr lang="no-NO" sz="2400" dirty="0" smtClean="0"/>
              <a:t> </a:t>
            </a:r>
            <a:r>
              <a:rPr lang="no-NO" sz="2400" dirty="0"/>
              <a:t>i det samme </a:t>
            </a:r>
            <a:r>
              <a:rPr lang="no-NO" sz="2400" dirty="0" smtClean="0"/>
              <a:t>systemet</a:t>
            </a:r>
            <a:endParaRPr lang="nb-NO" sz="2400" dirty="0"/>
          </a:p>
          <a:p>
            <a:pPr marL="0" indent="0">
              <a:spcBef>
                <a:spcPts val="0"/>
              </a:spcBef>
              <a:buSzPct val="117647"/>
              <a:buNone/>
            </a:pPr>
            <a:endParaRPr lang="nb-NO" sz="2400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64090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xfrm>
            <a:off x="1343472" y="1988841"/>
            <a:ext cx="851073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ct val="117647"/>
              <a:buNone/>
            </a:pPr>
            <a:r>
              <a:rPr lang="nb-NO" sz="2400" dirty="0" smtClean="0"/>
              <a:t>Gjennom </a:t>
            </a:r>
            <a:r>
              <a:rPr lang="nb-NO" sz="2400" dirty="0"/>
              <a:t>Helseplattformen er Midt-Norge regional </a:t>
            </a:r>
            <a:r>
              <a:rPr lang="nb-NO" sz="2400" dirty="0" smtClean="0"/>
              <a:t>utprøvingsarena </a:t>
            </a:r>
            <a:r>
              <a:rPr lang="nb-NO" sz="2400" dirty="0"/>
              <a:t>for det nasjonale målbildet «Én innbygger - én journal»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  <p:grpSp>
        <p:nvGrpSpPr>
          <p:cNvPr id="5" name="Gruppe 4"/>
          <p:cNvGrpSpPr/>
          <p:nvPr/>
        </p:nvGrpSpPr>
        <p:grpSpPr>
          <a:xfrm>
            <a:off x="3791744" y="3605999"/>
            <a:ext cx="3565697" cy="2343281"/>
            <a:chOff x="4535889" y="3429000"/>
            <a:chExt cx="3565697" cy="2343281"/>
          </a:xfrm>
        </p:grpSpPr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5889" y="3429000"/>
              <a:ext cx="2322000" cy="232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3109" y="5018492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Bild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73202" y="3501008"/>
              <a:ext cx="773603" cy="773603"/>
            </a:xfrm>
            <a:prstGeom prst="rect">
              <a:avLst/>
            </a:prstGeom>
          </p:spPr>
        </p:pic>
        <p:pic>
          <p:nvPicPr>
            <p:cNvPr id="1030" name="Picture 6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7797" y="4269657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676837" y="4363385"/>
              <a:ext cx="566333" cy="5663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12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r>
              <a:rPr lang="no-NO" dirty="0"/>
              <a:t>En av de største tidstyvene som ble identifisert </a:t>
            </a:r>
            <a:r>
              <a:rPr lang="nb-NO" dirty="0" smtClean="0"/>
              <a:t>tidlig i prosessen</a:t>
            </a:r>
            <a:r>
              <a:rPr lang="no-NO" dirty="0" smtClean="0"/>
              <a:t>, </a:t>
            </a:r>
            <a:r>
              <a:rPr lang="no-NO" dirty="0"/>
              <a:t>var tid brukt til </a:t>
            </a:r>
            <a:r>
              <a:rPr lang="nb-NO" dirty="0" smtClean="0"/>
              <a:t>å </a:t>
            </a:r>
            <a:r>
              <a:rPr lang="no-NO" dirty="0" smtClean="0"/>
              <a:t>lete etter</a:t>
            </a:r>
            <a:r>
              <a:rPr lang="nb-NO" dirty="0" smtClean="0"/>
              <a:t>,</a:t>
            </a:r>
            <a:r>
              <a:rPr lang="no-NO" dirty="0" smtClean="0"/>
              <a:t> </a:t>
            </a:r>
            <a:r>
              <a:rPr lang="no-NO" dirty="0"/>
              <a:t>og å etterspørre nødvendige helseopplysninger for å kunne gi riktig </a:t>
            </a:r>
            <a:r>
              <a:rPr lang="no-NO" dirty="0" smtClean="0"/>
              <a:t>helsehjelp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dirty="0"/>
          </a:p>
          <a:p>
            <a:pPr marL="0" lvl="0" indent="0">
              <a:spcBef>
                <a:spcPts val="360"/>
              </a:spcBef>
              <a:buSzPct val="117647"/>
              <a:buNone/>
            </a:pPr>
            <a:r>
              <a:rPr lang="nb-NO" dirty="0"/>
              <a:t>I de fleste av dagens kommunale journalsystem er det mest fritekst og vi leser og dokumenterer på samme </a:t>
            </a:r>
            <a:r>
              <a:rPr lang="nb-NO" dirty="0" smtClean="0"/>
              <a:t>sted. </a:t>
            </a:r>
            <a:r>
              <a:rPr lang="no-NO" dirty="0" smtClean="0"/>
              <a:t>Et </a:t>
            </a:r>
            <a:r>
              <a:rPr lang="no-NO" dirty="0"/>
              <a:t>strukturert journalsystem </a:t>
            </a:r>
            <a:r>
              <a:rPr lang="no-NO" dirty="0" smtClean="0"/>
              <a:t>gi</a:t>
            </a:r>
            <a:r>
              <a:rPr lang="nb-NO" dirty="0" smtClean="0"/>
              <a:t>r</a:t>
            </a:r>
            <a:r>
              <a:rPr lang="no-NO" dirty="0" smtClean="0"/>
              <a:t> </a:t>
            </a:r>
            <a:r>
              <a:rPr lang="no-NO" dirty="0"/>
              <a:t>oss mulighet for å finne aktuell helseinformasjon </a:t>
            </a:r>
            <a:r>
              <a:rPr lang="no-NO" dirty="0" smtClean="0"/>
              <a:t>raskt</a:t>
            </a:r>
            <a:r>
              <a:rPr lang="nb-NO" dirty="0" smtClean="0"/>
              <a:t> og også </a:t>
            </a:r>
            <a:r>
              <a:rPr lang="no-NO" dirty="0" smtClean="0"/>
              <a:t>gjenbruk</a:t>
            </a:r>
            <a:r>
              <a:rPr lang="nb-NO" dirty="0" smtClean="0"/>
              <a:t>e</a:t>
            </a:r>
            <a:r>
              <a:rPr lang="no-NO" dirty="0" smtClean="0"/>
              <a:t> </a:t>
            </a:r>
            <a:r>
              <a:rPr lang="nb-NO" dirty="0" smtClean="0"/>
              <a:t>relevant </a:t>
            </a:r>
            <a:r>
              <a:rPr lang="no-NO" dirty="0" smtClean="0"/>
              <a:t>informasjonen</a:t>
            </a:r>
            <a:r>
              <a:rPr lang="nb-NO" dirty="0" smtClean="0"/>
              <a:t> som andre har journalført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  <p:grpSp>
        <p:nvGrpSpPr>
          <p:cNvPr id="5" name="Gruppe 4"/>
          <p:cNvGrpSpPr/>
          <p:nvPr/>
        </p:nvGrpSpPr>
        <p:grpSpPr>
          <a:xfrm>
            <a:off x="5015880" y="4365104"/>
            <a:ext cx="1473749" cy="1700333"/>
            <a:chOff x="4406107" y="4481825"/>
            <a:chExt cx="1473749" cy="1700333"/>
          </a:xfrm>
        </p:grpSpPr>
        <p:grpSp>
          <p:nvGrpSpPr>
            <p:cNvPr id="4" name="Gruppe 3"/>
            <p:cNvGrpSpPr/>
            <p:nvPr/>
          </p:nvGrpSpPr>
          <p:grpSpPr>
            <a:xfrm>
              <a:off x="4799856" y="4481825"/>
              <a:ext cx="1080000" cy="1323439"/>
              <a:chOff x="4799856" y="4481825"/>
              <a:chExt cx="1080000" cy="1323439"/>
            </a:xfrm>
          </p:grpSpPr>
          <p:sp>
            <p:nvSpPr>
              <p:cNvPr id="2" name="Ellipse 1"/>
              <p:cNvSpPr/>
              <p:nvPr/>
            </p:nvSpPr>
            <p:spPr>
              <a:xfrm>
                <a:off x="4799856" y="4581128"/>
                <a:ext cx="1080000" cy="1080117"/>
              </a:xfrm>
              <a:prstGeom prst="ellipse">
                <a:avLst/>
              </a:prstGeom>
              <a:solidFill>
                <a:srgbClr val="00B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" name="TekstSylinder 2"/>
              <p:cNvSpPr txBox="1"/>
              <p:nvPr/>
            </p:nvSpPr>
            <p:spPr>
              <a:xfrm>
                <a:off x="5058215" y="4481825"/>
                <a:ext cx="5760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8000" dirty="0" smtClean="0">
                    <a:solidFill>
                      <a:schemeClr val="bg1"/>
                    </a:solidFill>
                  </a:rPr>
                  <a:t>?</a:t>
                </a:r>
                <a:endParaRPr lang="nb-NO" sz="8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63536" y1="77348" x2="63536" y2="77348"/>
                          <a14:foregroundMark x1="69613" y1="71271" x2="69613" y2="71271"/>
                          <a14:foregroundMark x1="69613" y1="74586" x2="69613" y2="74586"/>
                          <a14:foregroundMark x1="35912" y1="76796" x2="35912" y2="767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107" y="5428369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51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spcBef>
                <a:spcPts val="360"/>
              </a:spcBef>
              <a:buSzPct val="117647"/>
            </a:pPr>
            <a:r>
              <a:rPr lang="nb-NO" sz="2400" dirty="0" smtClean="0"/>
              <a:t>I </a:t>
            </a:r>
            <a:r>
              <a:rPr lang="nb-NO" sz="2400" dirty="0"/>
              <a:t>de fleste av dagens kommunale journalsystem er det mest fritekst og vi leser og dokumenterer på samme </a:t>
            </a:r>
            <a:r>
              <a:rPr lang="nb-NO" sz="2400" dirty="0" smtClean="0"/>
              <a:t>sted</a:t>
            </a:r>
          </a:p>
          <a:p>
            <a:pPr lvl="0">
              <a:spcBef>
                <a:spcPts val="360"/>
              </a:spcBef>
              <a:buSzPct val="117647"/>
            </a:pPr>
            <a:endParaRPr lang="nb-NO" sz="2400" dirty="0" smtClean="0"/>
          </a:p>
          <a:p>
            <a:pPr lvl="0">
              <a:spcBef>
                <a:spcPts val="360"/>
              </a:spcBef>
              <a:buSzPct val="117647"/>
            </a:pPr>
            <a:r>
              <a:rPr lang="no-NO" sz="2400" dirty="0" smtClean="0"/>
              <a:t>Et </a:t>
            </a:r>
            <a:r>
              <a:rPr lang="no-NO" sz="2400" dirty="0"/>
              <a:t>strukturert journalsystem </a:t>
            </a:r>
            <a:r>
              <a:rPr lang="no-NO" sz="2400" dirty="0" smtClean="0"/>
              <a:t>gi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oss mulighet for å finne aktuell helseinformasjon </a:t>
            </a:r>
            <a:r>
              <a:rPr lang="no-NO" sz="2400" dirty="0" smtClean="0"/>
              <a:t>raskt</a:t>
            </a:r>
            <a:r>
              <a:rPr lang="nb-NO" sz="2400" dirty="0" smtClean="0"/>
              <a:t> og også </a:t>
            </a:r>
            <a:r>
              <a:rPr lang="no-NO" sz="2400" dirty="0" smtClean="0"/>
              <a:t>gjenbruk</a:t>
            </a:r>
            <a:r>
              <a:rPr lang="nb-NO" sz="2400" dirty="0" smtClean="0"/>
              <a:t>e</a:t>
            </a:r>
            <a:r>
              <a:rPr lang="no-NO" sz="2400" dirty="0" smtClean="0"/>
              <a:t> </a:t>
            </a:r>
            <a:r>
              <a:rPr lang="nb-NO" sz="2400" dirty="0" smtClean="0"/>
              <a:t>relevant </a:t>
            </a:r>
            <a:r>
              <a:rPr lang="no-NO" sz="2400" dirty="0" smtClean="0"/>
              <a:t>informasjonen</a:t>
            </a:r>
            <a:r>
              <a:rPr lang="nb-NO" sz="2400" dirty="0" smtClean="0"/>
              <a:t> som andre har journalført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  <p:grpSp>
        <p:nvGrpSpPr>
          <p:cNvPr id="5" name="Gruppe 4"/>
          <p:cNvGrpSpPr/>
          <p:nvPr/>
        </p:nvGrpSpPr>
        <p:grpSpPr>
          <a:xfrm>
            <a:off x="5015880" y="4354471"/>
            <a:ext cx="1473749" cy="1710966"/>
            <a:chOff x="4406107" y="4471192"/>
            <a:chExt cx="1473749" cy="1710966"/>
          </a:xfrm>
        </p:grpSpPr>
        <p:grpSp>
          <p:nvGrpSpPr>
            <p:cNvPr id="4" name="Gruppe 3"/>
            <p:cNvGrpSpPr/>
            <p:nvPr/>
          </p:nvGrpSpPr>
          <p:grpSpPr>
            <a:xfrm>
              <a:off x="4799856" y="4471192"/>
              <a:ext cx="1080000" cy="1323439"/>
              <a:chOff x="4799856" y="4471192"/>
              <a:chExt cx="1080000" cy="1323439"/>
            </a:xfrm>
          </p:grpSpPr>
          <p:sp>
            <p:nvSpPr>
              <p:cNvPr id="2" name="Ellipse 1"/>
              <p:cNvSpPr/>
              <p:nvPr/>
            </p:nvSpPr>
            <p:spPr>
              <a:xfrm>
                <a:off x="4799856" y="4581128"/>
                <a:ext cx="1080000" cy="1080117"/>
              </a:xfrm>
              <a:prstGeom prst="ellipse">
                <a:avLst/>
              </a:prstGeom>
              <a:solidFill>
                <a:srgbClr val="00B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" name="TekstSylinder 2"/>
              <p:cNvSpPr txBox="1"/>
              <p:nvPr/>
            </p:nvSpPr>
            <p:spPr>
              <a:xfrm>
                <a:off x="5036949" y="4471192"/>
                <a:ext cx="5760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8000" dirty="0" smtClean="0">
                    <a:solidFill>
                      <a:schemeClr val="bg1"/>
                    </a:solidFill>
                  </a:rPr>
                  <a:t>!</a:t>
                </a:r>
                <a:endParaRPr lang="nb-NO" sz="8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63536" y1="77348" x2="63536" y2="77348"/>
                          <a14:foregroundMark x1="69613" y1="71271" x2="69613" y2="71271"/>
                          <a14:foregroundMark x1="69613" y1="74586" x2="69613" y2="74586"/>
                          <a14:foregroundMark x1="35912" y1="76796" x2="35912" y2="767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107" y="5428369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097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idx="1"/>
          </p:nvPr>
        </p:nvSpPr>
        <p:spPr>
          <a:xfrm>
            <a:off x="609601" y="1196752"/>
            <a:ext cx="5492959" cy="4968552"/>
          </a:xfrm>
        </p:spPr>
        <p:txBody>
          <a:bodyPr/>
          <a:lstStyle/>
          <a:p>
            <a:pPr marL="76200" indent="0">
              <a:buNone/>
            </a:pPr>
            <a:r>
              <a:rPr lang="nb-NO" sz="2400" b="1" dirty="0" smtClean="0"/>
              <a:t>Som </a:t>
            </a:r>
            <a:r>
              <a:rPr lang="nb-NO" sz="2400" b="1" dirty="0"/>
              <a:t>sluttbruker må man venne seg til en ny måte å arbeide med pasientopplysninger</a:t>
            </a:r>
          </a:p>
          <a:p>
            <a:endParaRPr lang="nb-NO" sz="2400" dirty="0"/>
          </a:p>
          <a:p>
            <a:pPr marL="76200" indent="0">
              <a:buNone/>
            </a:pPr>
            <a:r>
              <a:rPr lang="nb-NO" sz="2400" dirty="0"/>
              <a:t>Vi får egne </a:t>
            </a:r>
            <a:r>
              <a:rPr lang="nb-NO" sz="2400" dirty="0" smtClean="0"/>
              <a:t>faner </a:t>
            </a:r>
            <a:r>
              <a:rPr lang="nb-NO" sz="2400" dirty="0"/>
              <a:t>eller arbeidsflater for </a:t>
            </a:r>
          </a:p>
          <a:p>
            <a:r>
              <a:rPr lang="nb-NO" sz="2400" dirty="0"/>
              <a:t>å lese og innhente informasjon</a:t>
            </a:r>
          </a:p>
          <a:p>
            <a:r>
              <a:rPr lang="nb-NO" sz="2400" dirty="0"/>
              <a:t>dokumentering og registrering av informasjon</a:t>
            </a:r>
          </a:p>
          <a:p>
            <a:r>
              <a:rPr lang="nb-NO" sz="2400" dirty="0"/>
              <a:t>for å forordne (fellesbegrep for rekvisisjoner, henvisninger, bestille </a:t>
            </a:r>
            <a:r>
              <a:rPr lang="nb-NO" sz="2400" dirty="0" smtClean="0"/>
              <a:t>seng </a:t>
            </a:r>
            <a:r>
              <a:rPr lang="nb-NO" sz="2400" dirty="0" smtClean="0"/>
              <a:t>osv.)</a:t>
            </a:r>
            <a:endParaRPr lang="nb-NO" sz="2400" dirty="0"/>
          </a:p>
          <a:p>
            <a:endParaRPr lang="nb-NO" sz="2400" dirty="0"/>
          </a:p>
        </p:txBody>
      </p:sp>
      <p:grpSp>
        <p:nvGrpSpPr>
          <p:cNvPr id="27" name="Gruppe 26"/>
          <p:cNvGrpSpPr/>
          <p:nvPr/>
        </p:nvGrpSpPr>
        <p:grpSpPr>
          <a:xfrm>
            <a:off x="6204993" y="2133436"/>
            <a:ext cx="5939679" cy="2375684"/>
            <a:chOff x="6096000" y="1700808"/>
            <a:chExt cx="5939679" cy="2375684"/>
          </a:xfrm>
        </p:grpSpPr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4C1639DE-E2FE-BE4F-87F7-2BDF114675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r:link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9543"/>
            <a:stretch/>
          </p:blipFill>
          <p:spPr>
            <a:xfrm>
              <a:off x="6096000" y="1700808"/>
              <a:ext cx="5939679" cy="2016224"/>
            </a:xfrm>
            <a:prstGeom prst="rect">
              <a:avLst/>
            </a:prstGeom>
            <a:ln>
              <a:noFill/>
            </a:ln>
          </p:spPr>
        </p:pic>
        <p:sp>
          <p:nvSpPr>
            <p:cNvPr id="17" name="Rektangel 16"/>
            <p:cNvSpPr/>
            <p:nvPr/>
          </p:nvSpPr>
          <p:spPr>
            <a:xfrm>
              <a:off x="6866418" y="2582240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6862635" y="2579573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Knip og avrund ett hjørne i rektangel 9"/>
            <p:cNvSpPr/>
            <p:nvPr/>
          </p:nvSpPr>
          <p:spPr>
            <a:xfrm rot="10800000">
              <a:off x="6333618" y="3240105"/>
              <a:ext cx="5467469" cy="626086"/>
            </a:xfrm>
            <a:prstGeom prst="snipRoundRect">
              <a:avLst>
                <a:gd name="adj1" fmla="val 16667"/>
                <a:gd name="adj2" fmla="val 0"/>
              </a:avLst>
            </a:prstGeom>
            <a:solidFill>
              <a:srgbClr val="E6F1F1"/>
            </a:solidFill>
            <a:ln>
              <a:solidFill>
                <a:srgbClr val="E6F1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6321586" y="3861048"/>
              <a:ext cx="22703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i="1" dirty="0" smtClean="0">
                  <a:solidFill>
                    <a:srgbClr val="579B9A"/>
                  </a:solidFill>
                </a:rPr>
                <a:t>Illustrasjon, ikke skjermdump</a:t>
              </a:r>
              <a:endParaRPr lang="nb-NO" sz="800" i="1" dirty="0">
                <a:solidFill>
                  <a:srgbClr val="579B9A"/>
                </a:solidFill>
              </a:endParaRPr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6859236" y="2633062"/>
              <a:ext cx="8209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Sammen-drag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4" name="TekstSylinder 13"/>
            <p:cNvSpPr txBox="1"/>
            <p:nvPr/>
          </p:nvSpPr>
          <p:spPr>
            <a:xfrm>
              <a:off x="7838062" y="2525340"/>
              <a:ext cx="8836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Journal-gjennom-gang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Rektangel 17"/>
            <p:cNvSpPr/>
            <p:nvPr/>
          </p:nvSpPr>
          <p:spPr>
            <a:xfrm>
              <a:off x="8824116" y="2553572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8824116" y="2656032"/>
              <a:ext cx="7785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Mottak/ oppstart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9" name="Rektangel 18"/>
            <p:cNvSpPr/>
            <p:nvPr/>
          </p:nvSpPr>
          <p:spPr>
            <a:xfrm>
              <a:off x="9786905" y="2549238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TekstSylinder 15"/>
            <p:cNvSpPr txBox="1"/>
            <p:nvPr/>
          </p:nvSpPr>
          <p:spPr>
            <a:xfrm>
              <a:off x="9792655" y="2636912"/>
              <a:ext cx="7821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Opp-følging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cxnSp>
          <p:nvCxnSpPr>
            <p:cNvPr id="24" name="Rett linje 23"/>
            <p:cNvCxnSpPr/>
            <p:nvPr/>
          </p:nvCxnSpPr>
          <p:spPr>
            <a:xfrm>
              <a:off x="7652390" y="3240105"/>
              <a:ext cx="4147885" cy="0"/>
            </a:xfrm>
            <a:prstGeom prst="line">
              <a:avLst/>
            </a:prstGeom>
            <a:ln w="28575">
              <a:solidFill>
                <a:srgbClr val="5D9E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/>
            <p:cNvCxnSpPr/>
            <p:nvPr/>
          </p:nvCxnSpPr>
          <p:spPr>
            <a:xfrm>
              <a:off x="6324119" y="3241026"/>
              <a:ext cx="530241" cy="0"/>
            </a:xfrm>
            <a:prstGeom prst="line">
              <a:avLst/>
            </a:prstGeom>
            <a:ln w="28575">
              <a:solidFill>
                <a:srgbClr val="5D9E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71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idx="1"/>
          </p:nvPr>
        </p:nvSpPr>
        <p:spPr>
          <a:xfrm>
            <a:off x="609600" y="1628801"/>
            <a:ext cx="10092781" cy="2613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no-NO" sz="2400" b="1" dirty="0" smtClean="0"/>
              <a:t>Helsepersonell </a:t>
            </a:r>
            <a:r>
              <a:rPr lang="no-NO" sz="2400" b="1" dirty="0"/>
              <a:t>på tvers av tjenesteområder jobber i samme løsning</a:t>
            </a:r>
            <a:endParaRPr sz="2400" b="1" dirty="0"/>
          </a:p>
          <a:p>
            <a:pPr marL="444500" indent="-342900">
              <a:buSzPts val="2000"/>
            </a:pPr>
            <a:endParaRPr lang="nb-NO" sz="2400" dirty="0" smtClean="0"/>
          </a:p>
          <a:p>
            <a:pPr marL="444500" indent="-342900">
              <a:buSzPts val="2000"/>
            </a:pPr>
            <a:r>
              <a:rPr lang="nb-NO" sz="2400" dirty="0" smtClean="0"/>
              <a:t>D</a:t>
            </a:r>
            <a:r>
              <a:rPr lang="no-NO" sz="2400" dirty="0" smtClean="0"/>
              <a:t>et </a:t>
            </a:r>
            <a:r>
              <a:rPr lang="no-NO" sz="2400" dirty="0"/>
              <a:t>betyr ikke at </a:t>
            </a:r>
            <a:r>
              <a:rPr lang="nb-NO" sz="2400" dirty="0" smtClean="0"/>
              <a:t>alle</a:t>
            </a:r>
            <a:r>
              <a:rPr lang="no-NO" sz="2400" dirty="0" smtClean="0"/>
              <a:t> </a:t>
            </a:r>
            <a:r>
              <a:rPr lang="no-NO" sz="2400" dirty="0"/>
              <a:t>har de samme skjermbildene </a:t>
            </a:r>
            <a:r>
              <a:rPr lang="no-NO" sz="2400" dirty="0" smtClean="0"/>
              <a:t>-</a:t>
            </a:r>
            <a:r>
              <a:rPr lang="nb-NO" sz="2400" dirty="0" smtClean="0"/>
              <a:t> </a:t>
            </a:r>
            <a:r>
              <a:rPr lang="no-NO" sz="2400" dirty="0" smtClean="0"/>
              <a:t>eller </a:t>
            </a:r>
            <a:r>
              <a:rPr lang="no-NO" sz="2400" dirty="0"/>
              <a:t>ser det samme når vi logger oss </a:t>
            </a:r>
            <a:r>
              <a:rPr lang="no-NO" sz="2400" dirty="0" smtClean="0"/>
              <a:t>på</a:t>
            </a:r>
            <a:endParaRPr lang="nb-NO" sz="2400" dirty="0" smtClean="0"/>
          </a:p>
          <a:p>
            <a:pPr marL="444500" indent="-342900">
              <a:buSzPts val="2000"/>
            </a:pPr>
            <a:r>
              <a:rPr lang="nb-NO" sz="2400" dirty="0" smtClean="0"/>
              <a:t>Hva ulike sluttbrukere ser </a:t>
            </a:r>
            <a:r>
              <a:rPr lang="no-NO" sz="2400" dirty="0" smtClean="0"/>
              <a:t>blir </a:t>
            </a:r>
            <a:r>
              <a:rPr lang="no-NO" sz="2400" dirty="0"/>
              <a:t>tilpasset de ulike </a:t>
            </a:r>
            <a:r>
              <a:rPr lang="no-NO" sz="2400" dirty="0" smtClean="0"/>
              <a:t>tjenestene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lang="nb-NO" sz="2400" b="1" dirty="0" smtClean="0"/>
          </a:p>
          <a:p>
            <a:pPr marL="457200" lvl="0" indent="0" algn="l" rtl="0">
              <a:lnSpc>
                <a:spcPct val="80000"/>
              </a:lnSpc>
              <a:spcBef>
                <a:spcPts val="296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endParaRPr sz="2400" dirty="0"/>
          </a:p>
        </p:txBody>
      </p:sp>
      <p:grpSp>
        <p:nvGrpSpPr>
          <p:cNvPr id="11" name="Gruppe 10"/>
          <p:cNvGrpSpPr/>
          <p:nvPr/>
        </p:nvGrpSpPr>
        <p:grpSpPr>
          <a:xfrm>
            <a:off x="3431704" y="4005063"/>
            <a:ext cx="4176464" cy="1555154"/>
            <a:chOff x="3431704" y="4005063"/>
            <a:chExt cx="4176464" cy="1555154"/>
          </a:xfrm>
        </p:grpSpPr>
        <p:grpSp>
          <p:nvGrpSpPr>
            <p:cNvPr id="7" name="Gruppe 6"/>
            <p:cNvGrpSpPr/>
            <p:nvPr/>
          </p:nvGrpSpPr>
          <p:grpSpPr>
            <a:xfrm>
              <a:off x="3431704" y="4005064"/>
              <a:ext cx="2059209" cy="1555153"/>
              <a:chOff x="3143672" y="4005064"/>
              <a:chExt cx="2059209" cy="1555153"/>
            </a:xfrm>
          </p:grpSpPr>
          <p:pic>
            <p:nvPicPr>
              <p:cNvPr id="3" name="Picture 4" descr="Bilde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3672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Bilde 4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647728" y="4005064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050" name="Picture 2" descr="Bild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75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7051" y="4323713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" name="Gruppe 1"/>
            <p:cNvGrpSpPr/>
            <p:nvPr/>
          </p:nvGrpSpPr>
          <p:grpSpPr>
            <a:xfrm>
              <a:off x="5592504" y="4005063"/>
              <a:ext cx="2015664" cy="1555153"/>
              <a:chOff x="5376480" y="4005063"/>
              <a:chExt cx="2015664" cy="1555153"/>
            </a:xfrm>
          </p:grpSpPr>
          <p:pic>
            <p:nvPicPr>
              <p:cNvPr id="4" name="Picture 6" descr="Bild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8355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Bilde 5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376480" y="4005063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052" name="Picture 4" descr="Bilde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4316" y="4395712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054" name="Picture 6" descr="Bilde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4000" b="99250" l="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848" y="4467858"/>
              <a:ext cx="386814" cy="386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100000" l="0" r="100000">
                          <a14:foregroundMark x1="17000" y1="91500" x2="17000" y2="9150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312024" y="4437112"/>
              <a:ext cx="425495" cy="425495"/>
            </a:xfrm>
            <a:prstGeom prst="rect">
              <a:avLst/>
            </a:prstGeom>
          </p:spPr>
        </p:pic>
        <p:pic>
          <p:nvPicPr>
            <p:cNvPr id="15" name="Picture 4" descr="Bilde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91" y="4653136"/>
              <a:ext cx="240181" cy="2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59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idx="1"/>
          </p:nvPr>
        </p:nvSpPr>
        <p:spPr>
          <a:xfrm>
            <a:off x="609600" y="1628801"/>
            <a:ext cx="10092781" cy="1800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no-NO" sz="2400" b="1" dirty="0" smtClean="0"/>
              <a:t>Helsepersonell </a:t>
            </a:r>
            <a:r>
              <a:rPr lang="no-NO" sz="2400" b="1" dirty="0"/>
              <a:t>på tvers av tjenesteområder jobber i samme løsning</a:t>
            </a:r>
            <a:endParaRPr sz="2400" b="1" dirty="0"/>
          </a:p>
          <a:p>
            <a:pPr marL="444500" indent="-342900">
              <a:buSzPts val="2000"/>
            </a:pPr>
            <a:endParaRPr lang="nb-NO" sz="2400" dirty="0" smtClean="0"/>
          </a:p>
          <a:p>
            <a:pPr marL="444500" indent="-342900">
              <a:buSzPts val="2000"/>
            </a:pPr>
            <a:r>
              <a:rPr lang="nb-NO" sz="2400" dirty="0" smtClean="0"/>
              <a:t>D</a:t>
            </a:r>
            <a:r>
              <a:rPr lang="no-NO" sz="2400" dirty="0" smtClean="0"/>
              <a:t>et </a:t>
            </a:r>
            <a:r>
              <a:rPr lang="no-NO" sz="2400" dirty="0"/>
              <a:t>betyr ikke at </a:t>
            </a:r>
            <a:r>
              <a:rPr lang="nb-NO" sz="2400" dirty="0" smtClean="0"/>
              <a:t>alle</a:t>
            </a:r>
            <a:r>
              <a:rPr lang="no-NO" sz="2400" dirty="0" smtClean="0"/>
              <a:t> </a:t>
            </a:r>
            <a:r>
              <a:rPr lang="no-NO" sz="2400" dirty="0"/>
              <a:t>har de samme skjermbildene </a:t>
            </a:r>
            <a:r>
              <a:rPr lang="no-NO" sz="2400" dirty="0" smtClean="0"/>
              <a:t>-</a:t>
            </a:r>
            <a:r>
              <a:rPr lang="nb-NO" sz="2400" dirty="0" smtClean="0"/>
              <a:t> </a:t>
            </a:r>
            <a:r>
              <a:rPr lang="no-NO" sz="2400" dirty="0" smtClean="0"/>
              <a:t>eller </a:t>
            </a:r>
            <a:r>
              <a:rPr lang="no-NO" sz="2400" dirty="0"/>
              <a:t>ser det samme når vi logger oss på. </a:t>
            </a:r>
            <a:r>
              <a:rPr lang="nb-NO" sz="2400" dirty="0" smtClean="0"/>
              <a:t>Hva ulike sluttbrukere ser </a:t>
            </a:r>
            <a:r>
              <a:rPr lang="no-NO" sz="2400" dirty="0" smtClean="0"/>
              <a:t>blir </a:t>
            </a:r>
            <a:r>
              <a:rPr lang="no-NO" sz="2400" dirty="0"/>
              <a:t>tilpasset de ulike </a:t>
            </a:r>
            <a:r>
              <a:rPr lang="no-NO" sz="2400" dirty="0" smtClean="0"/>
              <a:t>tjenestene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lang="nb-NO" sz="2400" b="1" dirty="0" smtClean="0"/>
          </a:p>
          <a:p>
            <a:pPr marL="457200" lvl="0" indent="0" algn="l" rtl="0">
              <a:lnSpc>
                <a:spcPct val="80000"/>
              </a:lnSpc>
              <a:spcBef>
                <a:spcPts val="296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endParaRPr sz="2400" dirty="0"/>
          </a:p>
        </p:txBody>
      </p:sp>
      <p:grpSp>
        <p:nvGrpSpPr>
          <p:cNvPr id="11" name="Gruppe 10"/>
          <p:cNvGrpSpPr/>
          <p:nvPr/>
        </p:nvGrpSpPr>
        <p:grpSpPr>
          <a:xfrm>
            <a:off x="3431704" y="4005063"/>
            <a:ext cx="4176464" cy="1555154"/>
            <a:chOff x="3431704" y="4005063"/>
            <a:chExt cx="4176464" cy="1555154"/>
          </a:xfrm>
        </p:grpSpPr>
        <p:grpSp>
          <p:nvGrpSpPr>
            <p:cNvPr id="7" name="Gruppe 6"/>
            <p:cNvGrpSpPr/>
            <p:nvPr/>
          </p:nvGrpSpPr>
          <p:grpSpPr>
            <a:xfrm>
              <a:off x="3431704" y="4005064"/>
              <a:ext cx="2059209" cy="1555153"/>
              <a:chOff x="3143672" y="4005064"/>
              <a:chExt cx="2059209" cy="1555153"/>
            </a:xfrm>
          </p:grpSpPr>
          <p:pic>
            <p:nvPicPr>
              <p:cNvPr id="3" name="Picture 4" descr="Bilde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3672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Bilde 4"/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647728" y="4005064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050" name="Picture 2" descr="Bild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75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7051" y="4323713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" name="Gruppe 1"/>
            <p:cNvGrpSpPr/>
            <p:nvPr/>
          </p:nvGrpSpPr>
          <p:grpSpPr>
            <a:xfrm>
              <a:off x="5592504" y="4005063"/>
              <a:ext cx="2015664" cy="1555153"/>
              <a:chOff x="5376480" y="4005063"/>
              <a:chExt cx="2015664" cy="1555153"/>
            </a:xfrm>
          </p:grpSpPr>
          <p:pic>
            <p:nvPicPr>
              <p:cNvPr id="4" name="Picture 6" descr="Bild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8355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Bil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376480" y="4005063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052" name="Picture 4" descr="Bilde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4316" y="4395712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054" name="Picture 6" descr="Bilde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4000" b="99250" l="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848" y="4467858"/>
              <a:ext cx="386814" cy="386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6312024" y="4437112"/>
              <a:ext cx="425495" cy="425495"/>
            </a:xfrm>
            <a:prstGeom prst="rect">
              <a:avLst/>
            </a:prstGeom>
          </p:spPr>
        </p:pic>
        <p:pic>
          <p:nvPicPr>
            <p:cNvPr id="15" name="Picture 4" descr="Bilde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91" y="4653136"/>
              <a:ext cx="240181" cy="2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29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idx="1"/>
          </p:nvPr>
        </p:nvSpPr>
        <p:spPr>
          <a:xfrm>
            <a:off x="479377" y="2316474"/>
            <a:ext cx="9073008" cy="2297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no-NO" sz="2400" b="1" dirty="0" smtClean="0"/>
              <a:t>I </a:t>
            </a:r>
            <a:r>
              <a:rPr lang="no-NO" sz="2400" b="1" dirty="0"/>
              <a:t>Helseplattformen vil vi dele opplysninger om pasienten </a:t>
            </a:r>
            <a:r>
              <a:rPr lang="nb-NO" sz="2400" b="1" dirty="0" smtClean="0"/>
              <a:t>med hverandre</a:t>
            </a: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dirty="0"/>
          </a:p>
          <a:p>
            <a:pPr marL="444500" indent="-342900">
              <a:buSzPts val="2000"/>
            </a:pPr>
            <a:r>
              <a:rPr lang="no-NO" sz="2400" dirty="0"/>
              <a:t>Men alle vil ikke kunne se </a:t>
            </a:r>
            <a:r>
              <a:rPr lang="no-NO" sz="2400" dirty="0" smtClean="0"/>
              <a:t>alt</a:t>
            </a:r>
            <a:endParaRPr lang="nb-NO" sz="2400" dirty="0" smtClean="0"/>
          </a:p>
          <a:p>
            <a:pPr marL="444500" indent="-342900">
              <a:buSzPts val="2000"/>
            </a:pPr>
            <a:endParaRPr sz="2400" dirty="0"/>
          </a:p>
          <a:p>
            <a:pPr marL="444500" indent="-342900">
              <a:spcBef>
                <a:spcPts val="0"/>
              </a:spcBef>
              <a:buSzPts val="2000"/>
            </a:pPr>
            <a:r>
              <a:rPr lang="no-NO" sz="2400" dirty="0"/>
              <a:t>Vi skal fremdeles varsle hverandre ved overføring av ansvar </a:t>
            </a:r>
            <a:r>
              <a:rPr lang="no-NO" sz="2400" dirty="0" smtClean="0"/>
              <a:t>og </a:t>
            </a:r>
            <a:r>
              <a:rPr lang="no-NO" sz="2400" dirty="0"/>
              <a:t>gi hverandre tilpasset og nødvendig </a:t>
            </a:r>
            <a:r>
              <a:rPr lang="no-NO" sz="2400" dirty="0" smtClean="0"/>
              <a:t>informasjon</a:t>
            </a:r>
            <a:endParaRPr sz="2400" dirty="0"/>
          </a:p>
          <a:p>
            <a:pPr marL="457200" lvl="0" indent="0" algn="l" rtl="0">
              <a:lnSpc>
                <a:spcPct val="80000"/>
              </a:lnSpc>
              <a:spcBef>
                <a:spcPts val="296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endParaRPr sz="2400" dirty="0"/>
          </a:p>
        </p:txBody>
      </p:sp>
      <p:pic>
        <p:nvPicPr>
          <p:cNvPr id="4098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2523777"/>
            <a:ext cx="1810445" cy="181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3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FCC93C-3716-49A3-BA36-D9ABF515AF80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213</TotalTime>
  <Words>472</Words>
  <Application>Microsoft Office PowerPoint</Application>
  <PresentationFormat>Widescreen</PresentationFormat>
  <Paragraphs>89</Paragraphs>
  <Slides>12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Office-tema</vt:lpstr>
      <vt:lpstr>Felles journal mellom enhetene i kommunen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22</cp:revision>
  <dcterms:created xsi:type="dcterms:W3CDTF">2021-06-23T13:32:41Z</dcterms:created>
  <dcterms:modified xsi:type="dcterms:W3CDTF">2021-08-12T11:38:23Z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