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notesMasterIdLst>
    <p:notesMasterId r:id="rId18"/>
  </p:notesMasterIdLst>
  <p:handoutMasterIdLst>
    <p:handoutMasterId r:id="rId19"/>
  </p:handoutMasterIdLst>
  <p:sldIdLst>
    <p:sldId id="306" r:id="rId7"/>
    <p:sldId id="307" r:id="rId8"/>
    <p:sldId id="314" r:id="rId9"/>
    <p:sldId id="308" r:id="rId10"/>
    <p:sldId id="317" r:id="rId11"/>
    <p:sldId id="309" r:id="rId12"/>
    <p:sldId id="311" r:id="rId13"/>
    <p:sldId id="315" r:id="rId14"/>
    <p:sldId id="312" r:id="rId15"/>
    <p:sldId id="318" r:id="rId16"/>
    <p:sldId id="316" r:id="rId17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ecilia Carstedt" initials="" lastIdx="1" clrIdx="0"/>
  <p:cmAuthor id="1" name="Sylvi Sand" initials="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9E9D"/>
    <a:srgbClr val="E6F1F1"/>
    <a:srgbClr val="00B8B7"/>
    <a:srgbClr val="208482"/>
    <a:srgbClr val="40C3D5"/>
    <a:srgbClr val="2A307D"/>
    <a:srgbClr val="41C3D3"/>
    <a:srgbClr val="A8ECEA"/>
    <a:srgbClr val="2CB5B5"/>
    <a:srgbClr val="0435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422" autoAdjust="0"/>
    <p:restoredTop sz="96327" autoAdjust="0"/>
  </p:normalViewPr>
  <p:slideViewPr>
    <p:cSldViewPr showGuides="1">
      <p:cViewPr varScale="1">
        <p:scale>
          <a:sx n="53" d="100"/>
          <a:sy n="53" d="100"/>
        </p:scale>
        <p:origin x="78" y="5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520"/>
    </p:cViewPr>
  </p:sorterViewPr>
  <p:notesViewPr>
    <p:cSldViewPr>
      <p:cViewPr varScale="1">
        <p:scale>
          <a:sx n="144" d="100"/>
          <a:sy n="144" d="100"/>
        </p:scale>
        <p:origin x="440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23" Type="http://schemas.openxmlformats.org/officeDocument/2006/relationships/theme" Target="theme/theme1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22" Type="http://schemas.openxmlformats.org/officeDocument/2006/relationships/viewProps" Target="viewProps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>
            <a:extLst>
              <a:ext uri="{FF2B5EF4-FFF2-40B4-BE49-F238E27FC236}">
                <a16:creationId xmlns:a16="http://schemas.microsoft.com/office/drawing/2014/main" id="{090247E7-B662-064F-BCE3-BCCC46C890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4C083DAD-D741-3944-BFF6-44566355771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CC388F-36B0-474C-AA06-616F21821DEA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A3960A1F-1C7F-7246-85F7-8DBF5441A13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F3437062-88C3-D249-A6CC-FD096AF72E0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6E78E7-87B4-5E4C-9601-5E2C31D355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413110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63663D-8029-48A7-836A-7F0253C745B0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5F172-B269-4960-AD9A-0B0BB5117F1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395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6" name="Google Shape;9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0126121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6" name="Google Shape;9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5589443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6" name="Google Shape;9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272782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6" name="Google Shape;9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8776079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79" name="Google Shape;7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5324709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79" name="Google Shape;7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6319712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14" name="Google Shape;11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0156613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14" name="Google Shape;11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2879044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14" name="Google Shape;11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1533376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sjonspakke start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4E630FD2-E5D6-1348-BC4B-DB3CD1B3118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CB5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0E18710-EA8B-3544-AC63-4737F4D601C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103437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3200" b="1" spc="60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D7E609D1-3332-6349-BE82-F6EED755C61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384" y="3540547"/>
            <a:ext cx="2952328" cy="2952328"/>
          </a:xfrm>
          <a:prstGeom prst="rect">
            <a:avLst/>
          </a:prstGeom>
        </p:spPr>
      </p:pic>
      <p:sp>
        <p:nvSpPr>
          <p:cNvPr id="8" name="Tittel 1">
            <a:extLst>
              <a:ext uri="{FF2B5EF4-FFF2-40B4-BE49-F238E27FC236}">
                <a16:creationId xmlns:a16="http://schemas.microsoft.com/office/drawing/2014/main" id="{CE816243-60E6-5342-90FF-045D3F662481}"/>
              </a:ext>
            </a:extLst>
          </p:cNvPr>
          <p:cNvSpPr txBox="1">
            <a:spLocks/>
          </p:cNvSpPr>
          <p:nvPr userDrawn="1"/>
        </p:nvSpPr>
        <p:spPr>
          <a:xfrm>
            <a:off x="2638400" y="5891552"/>
            <a:ext cx="5833864" cy="6337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lang="nb-NO" sz="3600" kern="1200" baseline="0">
                <a:solidFill>
                  <a:srgbClr val="003B75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2400" dirty="0">
                <a:solidFill>
                  <a:schemeClr val="bg1"/>
                </a:solidFill>
              </a:rPr>
              <a:t>Informasjonspakke fra Helseplattformen AS</a:t>
            </a:r>
          </a:p>
        </p:txBody>
      </p:sp>
      <p:pic>
        <p:nvPicPr>
          <p:cNvPr id="11" name="Bilde 10">
            <a:extLst>
              <a:ext uri="{FF2B5EF4-FFF2-40B4-BE49-F238E27FC236}">
                <a16:creationId xmlns:a16="http://schemas.microsoft.com/office/drawing/2014/main" id="{389D7FC2-7080-CF4E-BE96-B6D5023C0E7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4169" y="478337"/>
            <a:ext cx="1006447" cy="1006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46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sjonspakk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ett linje 3">
            <a:extLst>
              <a:ext uri="{FF2B5EF4-FFF2-40B4-BE49-F238E27FC236}">
                <a16:creationId xmlns:a16="http://schemas.microsoft.com/office/drawing/2014/main" id="{DEC1F7F4-84DF-964D-A94A-0ACBE09DCE3F}"/>
              </a:ext>
            </a:extLst>
          </p:cNvPr>
          <p:cNvCxnSpPr>
            <a:cxnSpLocks/>
          </p:cNvCxnSpPr>
          <p:nvPr userDrawn="1"/>
        </p:nvCxnSpPr>
        <p:spPr>
          <a:xfrm>
            <a:off x="609600" y="6566473"/>
            <a:ext cx="10382944" cy="0"/>
          </a:xfrm>
          <a:prstGeom prst="line">
            <a:avLst/>
          </a:prstGeom>
          <a:ln w="15875">
            <a:solidFill>
              <a:srgbClr val="0435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de 4">
            <a:extLst>
              <a:ext uri="{FF2B5EF4-FFF2-40B4-BE49-F238E27FC236}">
                <a16:creationId xmlns:a16="http://schemas.microsoft.com/office/drawing/2014/main" id="{D45AC7B0-82AE-054E-A2C9-5B8221F3D19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6595" y="489588"/>
            <a:ext cx="586315" cy="586315"/>
          </a:xfrm>
          <a:prstGeom prst="rect">
            <a:avLst/>
          </a:prstGeom>
        </p:spPr>
      </p:pic>
      <p:sp>
        <p:nvSpPr>
          <p:cNvPr id="7" name="Plassholder for innhold 2">
            <a:extLst>
              <a:ext uri="{FF2B5EF4-FFF2-40B4-BE49-F238E27FC236}">
                <a16:creationId xmlns:a16="http://schemas.microsoft.com/office/drawing/2014/main" id="{0CBB2AA7-7B2B-7C41-9221-71A17E8ECA9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628800"/>
            <a:ext cx="10092781" cy="4032445"/>
          </a:xfrm>
        </p:spPr>
        <p:txBody>
          <a:bodyPr>
            <a:noAutofit/>
          </a:bodyPr>
          <a:lstStyle>
            <a:lvl1pPr marL="342900" indent="-342900">
              <a:buClr>
                <a:srgbClr val="2CB5B5"/>
              </a:buClr>
              <a:buFont typeface="Courier New" panose="02070309020205020404" pitchFamily="49" charset="0"/>
              <a:buChar char="o"/>
              <a:defRPr sz="20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914400" indent="-457200">
              <a:buClr>
                <a:srgbClr val="2CB5B5"/>
              </a:buClr>
              <a:buFont typeface="Arial" panose="020B0604020202020204" pitchFamily="34" charset="0"/>
              <a:buChar char="•"/>
              <a:defRPr sz="18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buClr>
                <a:srgbClr val="2CB5B5"/>
              </a:buClr>
              <a:defRPr sz="16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</a:lstStyle>
          <a:p>
            <a:pPr lvl="0"/>
            <a:r>
              <a:rPr lang="nb-NO" dirty="0"/>
              <a:t>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 (hvis du må)</a:t>
            </a:r>
          </a:p>
        </p:txBody>
      </p:sp>
      <p:pic>
        <p:nvPicPr>
          <p:cNvPr id="12" name="Bilde 11">
            <a:extLst>
              <a:ext uri="{FF2B5EF4-FFF2-40B4-BE49-F238E27FC236}">
                <a16:creationId xmlns:a16="http://schemas.microsoft.com/office/drawing/2014/main" id="{71A8D272-51C5-2342-8799-3A3126310C5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240" y="5571133"/>
            <a:ext cx="1105508" cy="1105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899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un log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5D2CD8F9-D574-3E4A-AD90-2AA8CFB8386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32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Tittel 1">
            <a:extLst>
              <a:ext uri="{FF2B5EF4-FFF2-40B4-BE49-F238E27FC236}">
                <a16:creationId xmlns:a16="http://schemas.microsoft.com/office/drawing/2014/main" id="{C11ABD02-D485-2B42-A876-190C6475468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27382" y="5699176"/>
            <a:ext cx="11137237" cy="466128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2400" b="0" i="1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nb-NO" dirty="0"/>
              <a:t>- takk for oppmerksomheten</a:t>
            </a:r>
          </a:p>
        </p:txBody>
      </p:sp>
      <p:pic>
        <p:nvPicPr>
          <p:cNvPr id="5" name="Bilde 4" descr="Et bilde som inneholder tegning&#10;&#10;Automatisk generert beskrivelse">
            <a:extLst>
              <a:ext uri="{FF2B5EF4-FFF2-40B4-BE49-F238E27FC236}">
                <a16:creationId xmlns:a16="http://schemas.microsoft.com/office/drawing/2014/main" id="{2DC8FD32-53E3-CA45-8B67-AFB48CC147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63752" y="1902992"/>
            <a:ext cx="4445039" cy="2894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6960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marL="0" indent="0" algn="ctr">
              <a:lnSpc>
                <a:spcPct val="85000"/>
              </a:lnSpc>
              <a:buNone/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nb-NO" dirty="0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58DBAE1-9B6A-4B33-8E29-30136004C7B7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EC8A940-74ED-4F3E-B339-D9A0F0DB3B03}" type="slidenum">
              <a:rPr lang="nb-NO" smtClean="0"/>
              <a:t>‹#›</a:t>
            </a:fld>
            <a:endParaRPr lang="nb-NO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4083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DBAE1-9B6A-4B33-8E29-30136004C7B7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8A940-74ED-4F3E-B339-D9A0F0DB3B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66912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5_Tittel og innhold">
  <p:cSld name="5_Tittel og innhold">
    <p:bg>
      <p:bgPr>
        <a:solidFill>
          <a:schemeClr val="lt1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12"/>
          <p:cNvSpPr txBox="1">
            <a:spLocks noGrp="1"/>
          </p:cNvSpPr>
          <p:nvPr>
            <p:ph type="body" idx="1"/>
          </p:nvPr>
        </p:nvSpPr>
        <p:spPr>
          <a:xfrm>
            <a:off x="609600" y="1600202"/>
            <a:ext cx="9950896" cy="4133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Tx/>
              <a:buSzPts val="2400"/>
              <a:buFont typeface="Arial" panose="020B0604020202020204" pitchFamily="34" charset="0"/>
              <a:buChar char="•"/>
              <a:defRPr sz="2400">
                <a:solidFill>
                  <a:schemeClr val="dk1"/>
                </a:solidFill>
              </a:defRPr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6FAAD8"/>
              </a:buClr>
              <a:buSzPts val="1800"/>
              <a:buFont typeface="Arial"/>
              <a:buChar char="•"/>
              <a:defRPr sz="1800">
                <a:solidFill>
                  <a:schemeClr val="dk1"/>
                </a:solidFill>
              </a:defRPr>
            </a:lvl2pPr>
            <a:lvl3pPr marL="1371600" lvl="2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6FAAD8"/>
              </a:buClr>
              <a:buSzPts val="1600"/>
              <a:buChar char="•"/>
              <a:defRPr sz="1600">
                <a:solidFill>
                  <a:schemeClr val="dk1"/>
                </a:solidFill>
              </a:defRPr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cxnSp>
        <p:nvCxnSpPr>
          <p:cNvPr id="17" name="Google Shape;17;p12"/>
          <p:cNvCxnSpPr/>
          <p:nvPr/>
        </p:nvCxnSpPr>
        <p:spPr>
          <a:xfrm>
            <a:off x="609600" y="1196752"/>
            <a:ext cx="9950896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8" name="Google Shape;18;p12"/>
          <p:cNvSpPr txBox="1">
            <a:spLocks noGrp="1"/>
          </p:cNvSpPr>
          <p:nvPr>
            <p:ph type="title"/>
          </p:nvPr>
        </p:nvSpPr>
        <p:spPr>
          <a:xfrm>
            <a:off x="609600" y="620688"/>
            <a:ext cx="9950896" cy="576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283"/>
              </a:buClr>
              <a:buSzPts val="3200"/>
              <a:buFont typeface="Calibri"/>
              <a:buNone/>
              <a:defRPr sz="3200" b="0" i="0" u="none" strike="noStrike" cap="none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" name="Rektangel 1"/>
          <p:cNvSpPr/>
          <p:nvPr userDrawn="1"/>
        </p:nvSpPr>
        <p:spPr>
          <a:xfrm>
            <a:off x="468923" y="1094154"/>
            <a:ext cx="10277231" cy="1875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08879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9_Tittel og innhold">
  <p:cSld name="9_Tittel og innhold">
    <p:bg>
      <p:bgPr>
        <a:solidFill>
          <a:schemeClr val="lt1"/>
        </a:solidFill>
        <a:effectLst/>
      </p:bgPr>
    </p:bg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6"/>
          <p:cNvSpPr txBox="1">
            <a:spLocks noGrp="1"/>
          </p:cNvSpPr>
          <p:nvPr>
            <p:ph type="body" idx="1"/>
          </p:nvPr>
        </p:nvSpPr>
        <p:spPr>
          <a:xfrm>
            <a:off x="609600" y="1600202"/>
            <a:ext cx="9950896" cy="4133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Tx/>
              <a:buSzPts val="2400"/>
              <a:buFont typeface="Arial" panose="020B0604020202020204" pitchFamily="34" charset="0"/>
              <a:buChar char="•"/>
              <a:defRPr sz="2400">
                <a:solidFill>
                  <a:schemeClr val="dk1"/>
                </a:solidFill>
              </a:defRPr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6FAAD8"/>
              </a:buClr>
              <a:buSzPts val="1800"/>
              <a:buFont typeface="Arial"/>
              <a:buChar char="•"/>
              <a:defRPr sz="1800">
                <a:solidFill>
                  <a:schemeClr val="dk1"/>
                </a:solidFill>
              </a:defRPr>
            </a:lvl2pPr>
            <a:lvl3pPr marL="1371600" lvl="2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6FAAD8"/>
              </a:buClr>
              <a:buSzPts val="1600"/>
              <a:buChar char="•"/>
              <a:defRPr sz="1600">
                <a:solidFill>
                  <a:schemeClr val="dk1"/>
                </a:solidFill>
              </a:defRPr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40" name="Google Shape;40;p16"/>
          <p:cNvSpPr txBox="1">
            <a:spLocks noGrp="1"/>
          </p:cNvSpPr>
          <p:nvPr>
            <p:ph type="title"/>
          </p:nvPr>
        </p:nvSpPr>
        <p:spPr>
          <a:xfrm>
            <a:off x="609600" y="542197"/>
            <a:ext cx="9950896" cy="576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283"/>
              </a:buClr>
              <a:buSzPts val="3200"/>
              <a:buFont typeface="Calibri"/>
              <a:buNone/>
              <a:defRPr sz="3200" b="0" i="0" u="none" strike="noStrike" cap="none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42328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995089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buClr>
                <a:srgbClr val="6FAAD8"/>
              </a:buClr>
              <a:buFont typeface="Courier New" panose="02070309020205020404" pitchFamily="49" charset="0"/>
              <a:buChar char="o"/>
            </a:pPr>
            <a:r>
              <a:rPr lang="nb-NO" dirty="0"/>
              <a:t>Klikk for å redigere tekststiler i malen</a:t>
            </a:r>
          </a:p>
          <a:p>
            <a:pPr marL="914400" lvl="1" indent="-457200">
              <a:buClr>
                <a:srgbClr val="6FAAD8"/>
              </a:buClr>
              <a:buChar char="•"/>
            </a:pPr>
            <a:r>
              <a:rPr lang="nb-NO" dirty="0"/>
              <a:t>Andre nivå</a:t>
            </a:r>
          </a:p>
          <a:p>
            <a:pPr lvl="2">
              <a:buClr>
                <a:srgbClr val="6FAAD8"/>
              </a:buClr>
            </a:pPr>
            <a:r>
              <a:rPr lang="nb-NO" dirty="0"/>
              <a:t>Tredje nivå (hvis du må)</a:t>
            </a:r>
          </a:p>
        </p:txBody>
      </p:sp>
      <p:sp>
        <p:nvSpPr>
          <p:cNvPr id="16" name="Tittel 1">
            <a:extLst>
              <a:ext uri="{FF2B5EF4-FFF2-40B4-BE49-F238E27FC236}">
                <a16:creationId xmlns:a16="http://schemas.microsoft.com/office/drawing/2014/main" id="{DAF9AC44-FA18-5E4A-821C-AB2312C6826E}"/>
              </a:ext>
            </a:extLst>
          </p:cNvPr>
          <p:cNvSpPr txBox="1">
            <a:spLocks/>
          </p:cNvSpPr>
          <p:nvPr userDrawn="1"/>
        </p:nvSpPr>
        <p:spPr>
          <a:xfrm>
            <a:off x="609600" y="620688"/>
            <a:ext cx="10972800" cy="57606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nb-NO" sz="36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b-NO" dirty="0">
              <a:solidFill>
                <a:srgbClr val="004A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175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6" r:id="rId2"/>
    <p:sldLayoutId id="2147483658" r:id="rId3"/>
    <p:sldLayoutId id="2147483667" r:id="rId4"/>
    <p:sldLayoutId id="2147483668" r:id="rId5"/>
    <p:sldLayoutId id="2147483669" r:id="rId6"/>
    <p:sldLayoutId id="2147483670" r:id="rId7"/>
  </p:sldLayoutIdLst>
  <p:txStyles>
    <p:titleStyle>
      <a:lvl1pPr algn="ctr" defTabSz="914400" rtl="0" eaLnBrk="1" latinLnBrk="0" hangingPunct="1">
        <a:spcBef>
          <a:spcPct val="0"/>
        </a:spcBef>
        <a:buNone/>
        <a:defRPr lang="nb-NO" sz="3600" kern="1200" baseline="0">
          <a:solidFill>
            <a:srgbClr val="003B75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anose="020B0604020202020204" pitchFamily="34" charset="0"/>
        <a:buChar char="•"/>
        <a:defRPr lang="nb-NO" sz="2400" kern="1200" baseline="0" smtClean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anose="020B0604020202020204" pitchFamily="34" charset="0"/>
        <a:buChar char="–"/>
        <a:defRPr lang="nb-NO" sz="1800" kern="1200" baseline="0" smtClean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lang="nb-NO" sz="1600" kern="1200" baseline="0" smtClean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lang="nb-NO" sz="2000" kern="120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lang="nb-NO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6.jpe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microsoft.com/office/2007/relationships/hdphoto" Target="../media/hdphoto2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microsoft.com/office/2007/relationships/hdphoto" Target="../media/hdphoto2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file:////Users/toneengberg/Desktop/Engasjert%20Design%20Jobber/Helseplattformen/Informasjonspakker/HP%20Infopakker%20org%20til%20Trude/HP%20Infoikon%20blue5.png" TargetMode="Externa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microsoft.com/office/2007/relationships/hdphoto" Target="../media/hdphoto6.wdp"/><Relationship Id="rId3" Type="http://schemas.openxmlformats.org/officeDocument/2006/relationships/image" Target="../media/image7.jpeg"/><Relationship Id="rId7" Type="http://schemas.openxmlformats.org/officeDocument/2006/relationships/image" Target="../media/image9.jpeg"/><Relationship Id="rId12" Type="http://schemas.openxmlformats.org/officeDocument/2006/relationships/image" Target="../media/image1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microsoft.com/office/2007/relationships/hdphoto" Target="../media/hdphoto3.wdp"/><Relationship Id="rId11" Type="http://schemas.microsoft.com/office/2007/relationships/hdphoto" Target="../media/hdphoto5.wdp"/><Relationship Id="rId5" Type="http://schemas.openxmlformats.org/officeDocument/2006/relationships/image" Target="../media/image13.png"/><Relationship Id="rId15" Type="http://schemas.microsoft.com/office/2007/relationships/hdphoto" Target="../media/hdphoto7.wdp"/><Relationship Id="rId10" Type="http://schemas.openxmlformats.org/officeDocument/2006/relationships/image" Target="../media/image15.png"/><Relationship Id="rId4" Type="http://schemas.openxmlformats.org/officeDocument/2006/relationships/image" Target="../media/image10.png"/><Relationship Id="rId9" Type="http://schemas.microsoft.com/office/2007/relationships/hdphoto" Target="../media/hdphoto4.wdp"/><Relationship Id="rId1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title"/>
          </p:nvPr>
        </p:nvSpPr>
        <p:spPr>
          <a:xfrm>
            <a:off x="263352" y="2780928"/>
            <a:ext cx="11593288" cy="648072"/>
          </a:xfrm>
        </p:spPr>
        <p:txBody>
          <a:bodyPr/>
          <a:lstStyle/>
          <a:p>
            <a:r>
              <a:rPr lang="nb-NO" dirty="0" smtClean="0"/>
              <a:t>Felles journal mellom enhetene i kommunen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57471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7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ct val="117791"/>
              <a:buNone/>
            </a:pPr>
            <a:r>
              <a:rPr lang="no-NO" sz="2400" b="1" dirty="0" smtClean="0"/>
              <a:t>Bedre </a:t>
            </a:r>
            <a:r>
              <a:rPr lang="no-NO" sz="2400" b="1" dirty="0"/>
              <a:t>pasientsikkerhet</a:t>
            </a:r>
            <a:endParaRPr sz="2400" b="1" dirty="0"/>
          </a:p>
          <a:p>
            <a:pPr marL="1143000" indent="-1143000">
              <a:buSzPct val="117791"/>
            </a:pPr>
            <a:endParaRPr lang="nb-NO" sz="2400" dirty="0" smtClean="0"/>
          </a:p>
          <a:p>
            <a:pPr marL="1143000" indent="-1143000">
              <a:buSzPct val="117791"/>
            </a:pPr>
            <a:r>
              <a:rPr lang="no-NO" sz="2400" dirty="0" smtClean="0"/>
              <a:t>Journalopplysninger </a:t>
            </a:r>
            <a:r>
              <a:rPr lang="no-NO" sz="2400" dirty="0"/>
              <a:t>i sanntid vil øke </a:t>
            </a:r>
            <a:r>
              <a:rPr lang="no-NO" sz="2400" dirty="0" smtClean="0"/>
              <a:t>pasientsikkerheten</a:t>
            </a:r>
            <a:endParaRPr lang="nb-NO" sz="2400" dirty="0"/>
          </a:p>
          <a:p>
            <a:pPr marL="1714500" lvl="1" indent="-1143000">
              <a:buSzPct val="117791"/>
            </a:pPr>
            <a:r>
              <a:rPr lang="no-NO" sz="2400" dirty="0" smtClean="0"/>
              <a:t>For </a:t>
            </a:r>
            <a:r>
              <a:rPr lang="no-NO" sz="2400" dirty="0"/>
              <a:t>eksempel vil sykepleierne på helsehuset kunne se at hjemmetjenesten har gitt pasienten morgenmedisin i forbindelse med </a:t>
            </a:r>
            <a:r>
              <a:rPr lang="no-NO" sz="2400" dirty="0" smtClean="0"/>
              <a:t>innleggelsen</a:t>
            </a:r>
            <a:endParaRPr sz="2400" dirty="0"/>
          </a:p>
          <a:p>
            <a:pPr marL="1143000" lvl="0" indent="-11430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450"/>
            </a:pPr>
            <a:endParaRPr sz="2400" i="1" dirty="0"/>
          </a:p>
          <a:p>
            <a:pPr marL="285750" lvl="0" indent="-2857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00000"/>
            </a:pPr>
            <a:endParaRPr sz="2400" i="1" dirty="0"/>
          </a:p>
          <a:p>
            <a:pPr marL="285750" lvl="0" indent="-2857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00000"/>
            </a:pPr>
            <a:endParaRPr sz="2400" i="1" dirty="0"/>
          </a:p>
          <a:p>
            <a:pPr marL="285750" lvl="0" indent="-2857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00000"/>
            </a:pPr>
            <a:endParaRPr sz="2400" i="1" dirty="0"/>
          </a:p>
          <a:p>
            <a:pPr marL="285750" lvl="0" indent="-2857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00000"/>
            </a:pPr>
            <a:endParaRPr sz="2400" i="1" dirty="0"/>
          </a:p>
          <a:p>
            <a:pPr marL="4953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ct val="100000"/>
            </a:pPr>
            <a:endParaRPr sz="2400" dirty="0"/>
          </a:p>
          <a:p>
            <a:pPr marL="4953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ct val="100000"/>
            </a:pPr>
            <a:endParaRPr sz="2400" dirty="0"/>
          </a:p>
          <a:p>
            <a:pPr marL="6858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</a:pPr>
            <a:endParaRPr sz="2400" dirty="0"/>
          </a:p>
          <a:p>
            <a:pPr marL="1301750" lvl="2" indent="-2857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</a:pPr>
            <a:endParaRPr sz="2400" dirty="0"/>
          </a:p>
          <a:p>
            <a:pPr marL="1301750" lvl="2" indent="-2857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</a:pPr>
            <a:endParaRPr sz="2400" dirty="0"/>
          </a:p>
          <a:p>
            <a:pPr lvl="1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</a:pPr>
            <a:endParaRPr sz="2400" dirty="0"/>
          </a:p>
          <a:p>
            <a:pPr lvl="1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</a:pPr>
            <a:endParaRPr sz="2400" dirty="0"/>
          </a:p>
        </p:txBody>
      </p:sp>
    </p:spTree>
    <p:extLst>
      <p:ext uri="{BB962C8B-B14F-4D97-AF65-F5344CB8AC3E}">
        <p14:creationId xmlns:p14="http://schemas.microsoft.com/office/powerpoint/2010/main" val="3331961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7"/>
          <p:cNvSpPr txBox="1">
            <a:spLocks noGrp="1"/>
          </p:cNvSpPr>
          <p:nvPr>
            <p:ph idx="1"/>
          </p:nvPr>
        </p:nvSpPr>
        <p:spPr>
          <a:xfrm>
            <a:off x="609600" y="1628801"/>
            <a:ext cx="10454952" cy="36724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17791"/>
              <a:buNone/>
            </a:pPr>
            <a:r>
              <a:rPr lang="nb-NO" sz="2400" b="1" dirty="0" smtClean="0"/>
              <a:t>Oppsummering</a:t>
            </a:r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17791"/>
              <a:buNone/>
            </a:pPr>
            <a:endParaRPr sz="2400" b="1" dirty="0"/>
          </a:p>
          <a:p>
            <a:pPr>
              <a:spcBef>
                <a:spcPts val="1000"/>
              </a:spcBef>
              <a:buSzPct val="117791"/>
            </a:pPr>
            <a:r>
              <a:rPr lang="no-NO" sz="2400" dirty="0"/>
              <a:t>Pasienten </a:t>
            </a:r>
            <a:r>
              <a:rPr lang="no-NO" sz="2400" dirty="0" smtClean="0"/>
              <a:t>få</a:t>
            </a:r>
            <a:r>
              <a:rPr lang="nb-NO" sz="2400" dirty="0" smtClean="0"/>
              <a:t>r</a:t>
            </a:r>
            <a:r>
              <a:rPr lang="no-NO" sz="2400" dirty="0" smtClean="0"/>
              <a:t> </a:t>
            </a:r>
            <a:r>
              <a:rPr lang="no-NO" sz="2400" dirty="0"/>
              <a:t>en mer sammenhengende helsetjeneste fordi </a:t>
            </a:r>
            <a:r>
              <a:rPr lang="nb-NO" sz="2400" dirty="0" smtClean="0"/>
              <a:t>sluttbrukere innen helse- og omsorgstjenester </a:t>
            </a:r>
            <a:r>
              <a:rPr lang="no-NO" sz="2400" dirty="0" smtClean="0"/>
              <a:t>har</a:t>
            </a:r>
            <a:r>
              <a:rPr lang="nb-NO" sz="2400" dirty="0" smtClean="0"/>
              <a:t> tilgang til </a:t>
            </a:r>
            <a:r>
              <a:rPr lang="no-NO" sz="2400" dirty="0" smtClean="0"/>
              <a:t>de </a:t>
            </a:r>
            <a:r>
              <a:rPr lang="nb-NO" sz="2400" dirty="0" smtClean="0"/>
              <a:t>fleste </a:t>
            </a:r>
            <a:r>
              <a:rPr lang="no-NO" sz="2400" dirty="0" smtClean="0"/>
              <a:t>opplysningene </a:t>
            </a:r>
            <a:r>
              <a:rPr lang="nb-NO" sz="2400" dirty="0" smtClean="0"/>
              <a:t>de</a:t>
            </a:r>
            <a:r>
              <a:rPr lang="no-NO" sz="2400" dirty="0" smtClean="0"/>
              <a:t> trenger</a:t>
            </a:r>
            <a:r>
              <a:rPr lang="nb-NO" sz="2400" dirty="0" smtClean="0"/>
              <a:t> gjennom ett felles journalsystem</a:t>
            </a:r>
          </a:p>
          <a:p>
            <a:pPr>
              <a:spcBef>
                <a:spcPts val="1000"/>
              </a:spcBef>
              <a:buSzPct val="117791"/>
            </a:pPr>
            <a:r>
              <a:rPr lang="nb-NO" sz="2400" dirty="0" smtClean="0"/>
              <a:t>Selv om alle jobber i det samme systemet, vil skjermbildet til hver enkelt og hvilke opplysninger hver enkelt har tilgang til være spesialtilpasset tjenstlig behov</a:t>
            </a:r>
            <a:endParaRPr sz="2400" dirty="0"/>
          </a:p>
          <a:p>
            <a:pPr marL="285750" lvl="0" indent="-2857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00000"/>
            </a:pPr>
            <a:endParaRPr sz="2400" i="1" dirty="0"/>
          </a:p>
          <a:p>
            <a:pPr marL="285750" lvl="0" indent="-2857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00000"/>
            </a:pPr>
            <a:endParaRPr sz="2400" i="1" dirty="0"/>
          </a:p>
          <a:p>
            <a:pPr marL="285750" lvl="0" indent="-2857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00000"/>
            </a:pPr>
            <a:endParaRPr sz="2400" i="1" dirty="0"/>
          </a:p>
          <a:p>
            <a:pPr marL="285750" lvl="0" indent="-2857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00000"/>
            </a:pPr>
            <a:endParaRPr sz="2400" i="1" dirty="0"/>
          </a:p>
          <a:p>
            <a:pPr marL="4953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ct val="100000"/>
            </a:pPr>
            <a:endParaRPr sz="2400" dirty="0"/>
          </a:p>
          <a:p>
            <a:pPr marL="4953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ct val="100000"/>
            </a:pPr>
            <a:endParaRPr sz="2400" dirty="0"/>
          </a:p>
          <a:p>
            <a:pPr marL="6858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</a:pPr>
            <a:endParaRPr sz="2400" dirty="0"/>
          </a:p>
          <a:p>
            <a:pPr marL="1301750" lvl="2" indent="-2857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</a:pPr>
            <a:endParaRPr sz="2400" dirty="0"/>
          </a:p>
          <a:p>
            <a:pPr marL="1301750" lvl="2" indent="-2857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</a:pPr>
            <a:endParaRPr sz="2400" dirty="0"/>
          </a:p>
          <a:p>
            <a:pPr lvl="1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</a:pPr>
            <a:endParaRPr sz="2400" dirty="0"/>
          </a:p>
          <a:p>
            <a:pPr lvl="1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</a:pPr>
            <a:endParaRPr sz="2400" dirty="0"/>
          </a:p>
        </p:txBody>
      </p:sp>
    </p:spTree>
    <p:extLst>
      <p:ext uri="{BB962C8B-B14F-4D97-AF65-F5344CB8AC3E}">
        <p14:creationId xmlns:p14="http://schemas.microsoft.com/office/powerpoint/2010/main" val="1212358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4"/>
          <p:cNvSpPr txBox="1">
            <a:spLocks noGrp="1"/>
          </p:cNvSpPr>
          <p:nvPr>
            <p:ph idx="1"/>
          </p:nvPr>
        </p:nvSpPr>
        <p:spPr>
          <a:xfrm>
            <a:off x="623392" y="2348880"/>
            <a:ext cx="10310936" cy="18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7647"/>
              <a:buNone/>
            </a:pPr>
            <a:r>
              <a:rPr lang="no-NO" sz="2400" dirty="0" smtClean="0"/>
              <a:t>Ved </a:t>
            </a:r>
            <a:r>
              <a:rPr lang="no-NO" sz="2400" dirty="0"/>
              <a:t>valget av </a:t>
            </a:r>
            <a:r>
              <a:rPr lang="no-NO" sz="2400" dirty="0" smtClean="0"/>
              <a:t>Epic</a:t>
            </a:r>
            <a:r>
              <a:rPr lang="nb-NO" sz="2400" dirty="0" smtClean="0"/>
              <a:t> som leverandør for </a:t>
            </a:r>
            <a:r>
              <a:rPr lang="no-NO" sz="2400" dirty="0" smtClean="0"/>
              <a:t>Helseplattformen </a:t>
            </a:r>
            <a:r>
              <a:rPr lang="no-NO" sz="2400" dirty="0"/>
              <a:t>valgte vi en løsning der alle aktørene i helsevesenet i Midt-Norge benytter samme </a:t>
            </a:r>
            <a:r>
              <a:rPr lang="no-NO" sz="2400" dirty="0" smtClean="0"/>
              <a:t>journalløsning </a:t>
            </a:r>
            <a:endParaRPr lang="nb-NO" sz="2400" dirty="0" smtClean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7647"/>
              <a:buNone/>
            </a:pPr>
            <a:endParaRPr lang="nb-NO" sz="240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7647"/>
              <a:buNone/>
            </a:pPr>
            <a:r>
              <a:rPr lang="no-NO" sz="2400" dirty="0" smtClean="0"/>
              <a:t>Dette </a:t>
            </a:r>
            <a:r>
              <a:rPr lang="no-NO" sz="2400" dirty="0"/>
              <a:t>betyr også at alle </a:t>
            </a:r>
            <a:r>
              <a:rPr lang="no-NO" sz="2400" dirty="0" smtClean="0"/>
              <a:t>tjenesteområde</a:t>
            </a:r>
            <a:r>
              <a:rPr lang="nb-NO" sz="2400" dirty="0" smtClean="0"/>
              <a:t>ne innen helse- og omsorgstjenester</a:t>
            </a:r>
            <a:r>
              <a:rPr lang="no-NO" sz="2400" dirty="0" smtClean="0"/>
              <a:t> </a:t>
            </a:r>
            <a:r>
              <a:rPr lang="no-NO" sz="2400" dirty="0"/>
              <a:t>i en kommune nå vil </a:t>
            </a:r>
            <a:r>
              <a:rPr lang="nb-NO" sz="2400" dirty="0" smtClean="0"/>
              <a:t>jobbe</a:t>
            </a:r>
            <a:r>
              <a:rPr lang="no-NO" sz="2400" dirty="0" smtClean="0"/>
              <a:t> </a:t>
            </a:r>
            <a:r>
              <a:rPr lang="no-NO" sz="2400" dirty="0"/>
              <a:t>i det samme </a:t>
            </a:r>
            <a:r>
              <a:rPr lang="no-NO" sz="2400" dirty="0" smtClean="0"/>
              <a:t>systemet</a:t>
            </a:r>
            <a:endParaRPr lang="nb-NO" sz="2400" dirty="0"/>
          </a:p>
          <a:p>
            <a:pPr marL="0" indent="0">
              <a:spcBef>
                <a:spcPts val="0"/>
              </a:spcBef>
              <a:buSzPct val="117647"/>
              <a:buNone/>
            </a:pPr>
            <a:endParaRPr lang="nb-NO" sz="2400" dirty="0" smtClean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7647"/>
              <a:buNone/>
            </a:pPr>
            <a:endParaRPr sz="2400" dirty="0"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56862"/>
              <a:buNone/>
            </a:pPr>
            <a:endParaRPr sz="2400" dirty="0"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17647"/>
              <a:buNone/>
            </a:pPr>
            <a:endParaRPr sz="2400" dirty="0"/>
          </a:p>
          <a:p>
            <a:pPr marL="91440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00000"/>
              <a:buNone/>
            </a:pPr>
            <a:endParaRPr sz="2400" dirty="0"/>
          </a:p>
          <a:p>
            <a:pPr marL="91440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00000"/>
              <a:buNone/>
            </a:pPr>
            <a:endParaRPr sz="2400" dirty="0"/>
          </a:p>
          <a:p>
            <a:pPr marL="91440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00000"/>
              <a:buNone/>
            </a:pPr>
            <a:endParaRPr sz="2400" dirty="0"/>
          </a:p>
          <a:p>
            <a:pPr marL="91440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00000"/>
              <a:buNone/>
            </a:pPr>
            <a:endParaRPr sz="2400" dirty="0"/>
          </a:p>
        </p:txBody>
      </p:sp>
    </p:spTree>
    <p:extLst>
      <p:ext uri="{BB962C8B-B14F-4D97-AF65-F5344CB8AC3E}">
        <p14:creationId xmlns:p14="http://schemas.microsoft.com/office/powerpoint/2010/main" val="2640904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4"/>
          <p:cNvSpPr txBox="1">
            <a:spLocks noGrp="1"/>
          </p:cNvSpPr>
          <p:nvPr>
            <p:ph idx="1"/>
          </p:nvPr>
        </p:nvSpPr>
        <p:spPr>
          <a:xfrm>
            <a:off x="623392" y="1846175"/>
            <a:ext cx="9577064" cy="9361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indent="0">
              <a:spcBef>
                <a:spcPts val="0"/>
              </a:spcBef>
              <a:buSzPct val="117647"/>
              <a:buNone/>
            </a:pPr>
            <a:r>
              <a:rPr lang="nb-NO" sz="2400" dirty="0" smtClean="0"/>
              <a:t>Gjennom </a:t>
            </a:r>
            <a:r>
              <a:rPr lang="nb-NO" sz="2400" dirty="0"/>
              <a:t>Helseplattformen er Midt-Norge regional </a:t>
            </a:r>
            <a:r>
              <a:rPr lang="nb-NO" sz="2400" dirty="0" smtClean="0"/>
              <a:t>utprøvingsarena </a:t>
            </a:r>
            <a:r>
              <a:rPr lang="nb-NO" sz="2400" dirty="0"/>
              <a:t>for det nasjonale målbildet «Én innbygger - én journal»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7647"/>
              <a:buNone/>
            </a:pPr>
            <a:endParaRPr sz="2400" dirty="0"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56862"/>
              <a:buNone/>
            </a:pPr>
            <a:endParaRPr sz="2400" dirty="0"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17647"/>
              <a:buNone/>
            </a:pPr>
            <a:endParaRPr sz="2400" dirty="0"/>
          </a:p>
          <a:p>
            <a:pPr marL="91440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00000"/>
              <a:buNone/>
            </a:pPr>
            <a:endParaRPr sz="2400" dirty="0"/>
          </a:p>
          <a:p>
            <a:pPr marL="91440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00000"/>
              <a:buNone/>
            </a:pPr>
            <a:endParaRPr sz="2400" dirty="0"/>
          </a:p>
          <a:p>
            <a:pPr marL="91440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00000"/>
              <a:buNone/>
            </a:pPr>
            <a:endParaRPr sz="2400" dirty="0"/>
          </a:p>
          <a:p>
            <a:pPr marL="91440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00000"/>
              <a:buNone/>
            </a:pPr>
            <a:endParaRPr sz="2400" dirty="0"/>
          </a:p>
        </p:txBody>
      </p:sp>
      <p:pic>
        <p:nvPicPr>
          <p:cNvPr id="1026" name="Picture 2" descr="Bild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1744" y="3605999"/>
            <a:ext cx="2322000" cy="232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Bild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8964" y="5195491"/>
            <a:ext cx="753789" cy="753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Bild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29057" y="3678007"/>
            <a:ext cx="773603" cy="773603"/>
          </a:xfrm>
          <a:prstGeom prst="rect">
            <a:avLst/>
          </a:prstGeom>
        </p:spPr>
      </p:pic>
      <p:pic>
        <p:nvPicPr>
          <p:cNvPr id="1030" name="Picture 6" descr="Bilde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3652" y="4446656"/>
            <a:ext cx="753789" cy="753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Bilde 3"/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932692" y="4540384"/>
            <a:ext cx="566333" cy="566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121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4"/>
          <p:cNvSpPr txBox="1">
            <a:spLocks noGrp="1"/>
          </p:cNvSpPr>
          <p:nvPr>
            <p:ph idx="1"/>
          </p:nvPr>
        </p:nvSpPr>
        <p:spPr>
          <a:xfrm>
            <a:off x="609600" y="1628800"/>
            <a:ext cx="10382944" cy="40324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7647"/>
              <a:buNone/>
            </a:pPr>
            <a:endParaRPr sz="2400" dirty="0"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17647"/>
              <a:buNone/>
            </a:pPr>
            <a:r>
              <a:rPr lang="no-NO" sz="2400" dirty="0"/>
              <a:t>En av de største tidstyvene som ble identifisert </a:t>
            </a:r>
            <a:r>
              <a:rPr lang="nb-NO" sz="2400" dirty="0" smtClean="0"/>
              <a:t>tidlig i prosessen</a:t>
            </a:r>
            <a:r>
              <a:rPr lang="no-NO" sz="2400" dirty="0" smtClean="0"/>
              <a:t>, </a:t>
            </a:r>
            <a:r>
              <a:rPr lang="no-NO" sz="2400" dirty="0"/>
              <a:t>var tid brukt til </a:t>
            </a:r>
            <a:r>
              <a:rPr lang="nb-NO" sz="2400" dirty="0" smtClean="0"/>
              <a:t>å </a:t>
            </a:r>
            <a:r>
              <a:rPr lang="no-NO" sz="2400" dirty="0" smtClean="0"/>
              <a:t>lete etter</a:t>
            </a:r>
            <a:r>
              <a:rPr lang="nb-NO" sz="2400" dirty="0" smtClean="0"/>
              <a:t>,</a:t>
            </a:r>
            <a:r>
              <a:rPr lang="no-NO" sz="2400" dirty="0" smtClean="0"/>
              <a:t> </a:t>
            </a:r>
            <a:r>
              <a:rPr lang="no-NO" sz="2400" dirty="0"/>
              <a:t>og </a:t>
            </a:r>
            <a:r>
              <a:rPr lang="nb-NO" sz="2400" dirty="0" smtClean="0"/>
              <a:t>til </a:t>
            </a:r>
            <a:r>
              <a:rPr lang="no-NO" sz="2400" dirty="0" smtClean="0"/>
              <a:t>å </a:t>
            </a:r>
            <a:r>
              <a:rPr lang="no-NO" sz="2400" dirty="0"/>
              <a:t>etterspørre nødvendige helseopplysninger for å kunne gi riktig </a:t>
            </a:r>
            <a:r>
              <a:rPr lang="no-NO" sz="2400" dirty="0" smtClean="0"/>
              <a:t>helsehjelp</a:t>
            </a:r>
            <a:endParaRPr sz="2400" dirty="0"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17647"/>
              <a:buNone/>
            </a:pPr>
            <a:endParaRPr sz="2400" dirty="0"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56862"/>
              <a:buNone/>
            </a:pPr>
            <a:endParaRPr sz="2400" dirty="0"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17647"/>
              <a:buNone/>
            </a:pPr>
            <a:endParaRPr sz="2400" dirty="0"/>
          </a:p>
          <a:p>
            <a:pPr marL="91440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00000"/>
              <a:buNone/>
            </a:pPr>
            <a:endParaRPr sz="2400" dirty="0"/>
          </a:p>
          <a:p>
            <a:pPr marL="91440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00000"/>
              <a:buNone/>
            </a:pPr>
            <a:endParaRPr sz="2400" dirty="0"/>
          </a:p>
          <a:p>
            <a:pPr marL="91440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00000"/>
              <a:buNone/>
            </a:pPr>
            <a:endParaRPr sz="2400" dirty="0"/>
          </a:p>
          <a:p>
            <a:pPr marL="91440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00000"/>
              <a:buNone/>
            </a:pPr>
            <a:endParaRPr sz="2400" dirty="0"/>
          </a:p>
        </p:txBody>
      </p:sp>
      <p:grpSp>
        <p:nvGrpSpPr>
          <p:cNvPr id="5" name="Gruppe 4"/>
          <p:cNvGrpSpPr/>
          <p:nvPr/>
        </p:nvGrpSpPr>
        <p:grpSpPr>
          <a:xfrm>
            <a:off x="5015880" y="4365104"/>
            <a:ext cx="1473749" cy="1700333"/>
            <a:chOff x="4406107" y="4481825"/>
            <a:chExt cx="1473749" cy="1700333"/>
          </a:xfrm>
        </p:grpSpPr>
        <p:grpSp>
          <p:nvGrpSpPr>
            <p:cNvPr id="4" name="Gruppe 3"/>
            <p:cNvGrpSpPr/>
            <p:nvPr/>
          </p:nvGrpSpPr>
          <p:grpSpPr>
            <a:xfrm>
              <a:off x="4799856" y="4481825"/>
              <a:ext cx="1080000" cy="1323439"/>
              <a:chOff x="4799856" y="4481825"/>
              <a:chExt cx="1080000" cy="1323439"/>
            </a:xfrm>
          </p:grpSpPr>
          <p:sp>
            <p:nvSpPr>
              <p:cNvPr id="2" name="Ellipse 1"/>
              <p:cNvSpPr/>
              <p:nvPr/>
            </p:nvSpPr>
            <p:spPr>
              <a:xfrm>
                <a:off x="4799856" y="4581128"/>
                <a:ext cx="1080000" cy="1080117"/>
              </a:xfrm>
              <a:prstGeom prst="ellipse">
                <a:avLst/>
              </a:prstGeom>
              <a:solidFill>
                <a:srgbClr val="00B8B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3" name="TekstSylinder 2"/>
              <p:cNvSpPr txBox="1"/>
              <p:nvPr/>
            </p:nvSpPr>
            <p:spPr>
              <a:xfrm>
                <a:off x="5058215" y="4481825"/>
                <a:ext cx="576064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8000" dirty="0" smtClean="0">
                    <a:solidFill>
                      <a:schemeClr val="bg1"/>
                    </a:solidFill>
                  </a:rPr>
                  <a:t>?</a:t>
                </a:r>
                <a:endParaRPr lang="nb-NO" sz="8000" dirty="0">
                  <a:solidFill>
                    <a:schemeClr val="bg1"/>
                  </a:solidFill>
                </a:endParaRPr>
              </a:p>
            </p:txBody>
          </p:sp>
        </p:grpSp>
        <p:pic>
          <p:nvPicPr>
            <p:cNvPr id="6" name="Picture 4" descr="Bilde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0" b="100000" l="0" r="100000">
                          <a14:foregroundMark x1="63536" y1="77348" x2="63536" y2="77348"/>
                          <a14:foregroundMark x1="69613" y1="71271" x2="69613" y2="71271"/>
                          <a14:foregroundMark x1="69613" y1="74586" x2="69613" y2="74586"/>
                          <a14:foregroundMark x1="35912" y1="76796" x2="35912" y2="76796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06107" y="5428369"/>
              <a:ext cx="753789" cy="7537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805108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4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>
              <a:spcBef>
                <a:spcPts val="360"/>
              </a:spcBef>
              <a:buSzPct val="117647"/>
            </a:pPr>
            <a:r>
              <a:rPr lang="nb-NO" sz="2400" dirty="0" smtClean="0"/>
              <a:t>I </a:t>
            </a:r>
            <a:r>
              <a:rPr lang="nb-NO" sz="2400" dirty="0"/>
              <a:t>de fleste av dagens kommunale journalsystem er det mest fritekst og vi leser og dokumenterer på samme </a:t>
            </a:r>
            <a:r>
              <a:rPr lang="nb-NO" sz="2400" dirty="0" smtClean="0"/>
              <a:t>sted</a:t>
            </a:r>
          </a:p>
          <a:p>
            <a:pPr lvl="0">
              <a:spcBef>
                <a:spcPts val="360"/>
              </a:spcBef>
              <a:buSzPct val="117647"/>
            </a:pPr>
            <a:endParaRPr lang="nb-NO" sz="2400" dirty="0" smtClean="0"/>
          </a:p>
          <a:p>
            <a:pPr lvl="0">
              <a:spcBef>
                <a:spcPts val="360"/>
              </a:spcBef>
              <a:buSzPct val="117647"/>
            </a:pPr>
            <a:r>
              <a:rPr lang="no-NO" sz="2400" dirty="0" smtClean="0"/>
              <a:t>Et </a:t>
            </a:r>
            <a:r>
              <a:rPr lang="no-NO" sz="2400" dirty="0"/>
              <a:t>strukturert journalsystem </a:t>
            </a:r>
            <a:r>
              <a:rPr lang="no-NO" sz="2400" dirty="0" smtClean="0"/>
              <a:t>gi</a:t>
            </a:r>
            <a:r>
              <a:rPr lang="nb-NO" sz="2400" dirty="0" smtClean="0"/>
              <a:t>r</a:t>
            </a:r>
            <a:r>
              <a:rPr lang="no-NO" sz="2400" dirty="0" smtClean="0"/>
              <a:t> </a:t>
            </a:r>
            <a:r>
              <a:rPr lang="no-NO" sz="2400" dirty="0"/>
              <a:t>oss mulighet for å finne aktuell helseinformasjon </a:t>
            </a:r>
            <a:r>
              <a:rPr lang="no-NO" sz="2400" dirty="0" smtClean="0"/>
              <a:t>raskt</a:t>
            </a:r>
            <a:r>
              <a:rPr lang="nb-NO" sz="2400" dirty="0" smtClean="0"/>
              <a:t> og også </a:t>
            </a:r>
            <a:r>
              <a:rPr lang="no-NO" sz="2400" dirty="0" smtClean="0"/>
              <a:t>gjenbruk</a:t>
            </a:r>
            <a:r>
              <a:rPr lang="nb-NO" sz="2400" dirty="0" smtClean="0"/>
              <a:t>e</a:t>
            </a:r>
            <a:r>
              <a:rPr lang="no-NO" sz="2400" dirty="0" smtClean="0"/>
              <a:t> </a:t>
            </a:r>
            <a:r>
              <a:rPr lang="nb-NO" sz="2400" dirty="0" smtClean="0"/>
              <a:t>relevant </a:t>
            </a:r>
            <a:r>
              <a:rPr lang="no-NO" sz="2400" dirty="0" smtClean="0"/>
              <a:t>informasjonen</a:t>
            </a:r>
            <a:r>
              <a:rPr lang="nb-NO" sz="2400" dirty="0" smtClean="0"/>
              <a:t> som andre har journalført</a:t>
            </a:r>
            <a:endParaRPr sz="2400" dirty="0"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56862"/>
              <a:buNone/>
            </a:pPr>
            <a:endParaRPr sz="2400" dirty="0"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17647"/>
              <a:buNone/>
            </a:pPr>
            <a:endParaRPr sz="2400" dirty="0"/>
          </a:p>
          <a:p>
            <a:pPr marL="91440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00000"/>
              <a:buNone/>
            </a:pPr>
            <a:endParaRPr sz="2400" dirty="0"/>
          </a:p>
          <a:p>
            <a:pPr marL="91440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00000"/>
              <a:buNone/>
            </a:pPr>
            <a:endParaRPr sz="2400" dirty="0"/>
          </a:p>
          <a:p>
            <a:pPr marL="91440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00000"/>
              <a:buNone/>
            </a:pPr>
            <a:endParaRPr sz="2400" dirty="0"/>
          </a:p>
          <a:p>
            <a:pPr marL="91440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00000"/>
              <a:buNone/>
            </a:pPr>
            <a:endParaRPr sz="2400" dirty="0"/>
          </a:p>
        </p:txBody>
      </p:sp>
      <p:grpSp>
        <p:nvGrpSpPr>
          <p:cNvPr id="5" name="Gruppe 4"/>
          <p:cNvGrpSpPr/>
          <p:nvPr/>
        </p:nvGrpSpPr>
        <p:grpSpPr>
          <a:xfrm>
            <a:off x="5015880" y="4354471"/>
            <a:ext cx="1473749" cy="1710966"/>
            <a:chOff x="4406107" y="4471192"/>
            <a:chExt cx="1473749" cy="1710966"/>
          </a:xfrm>
        </p:grpSpPr>
        <p:grpSp>
          <p:nvGrpSpPr>
            <p:cNvPr id="4" name="Gruppe 3"/>
            <p:cNvGrpSpPr/>
            <p:nvPr/>
          </p:nvGrpSpPr>
          <p:grpSpPr>
            <a:xfrm>
              <a:off x="4799856" y="4471192"/>
              <a:ext cx="1080000" cy="1323439"/>
              <a:chOff x="4799856" y="4471192"/>
              <a:chExt cx="1080000" cy="1323439"/>
            </a:xfrm>
          </p:grpSpPr>
          <p:sp>
            <p:nvSpPr>
              <p:cNvPr id="2" name="Ellipse 1"/>
              <p:cNvSpPr/>
              <p:nvPr/>
            </p:nvSpPr>
            <p:spPr>
              <a:xfrm>
                <a:off x="4799856" y="4581128"/>
                <a:ext cx="1080000" cy="1080117"/>
              </a:xfrm>
              <a:prstGeom prst="ellipse">
                <a:avLst/>
              </a:prstGeom>
              <a:solidFill>
                <a:srgbClr val="00B8B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3" name="TekstSylinder 2"/>
              <p:cNvSpPr txBox="1"/>
              <p:nvPr/>
            </p:nvSpPr>
            <p:spPr>
              <a:xfrm>
                <a:off x="5036949" y="4471192"/>
                <a:ext cx="576064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8000" dirty="0" smtClean="0">
                    <a:solidFill>
                      <a:schemeClr val="bg1"/>
                    </a:solidFill>
                  </a:rPr>
                  <a:t>!</a:t>
                </a:r>
                <a:endParaRPr lang="nb-NO" sz="8000" dirty="0">
                  <a:solidFill>
                    <a:schemeClr val="bg1"/>
                  </a:solidFill>
                </a:endParaRPr>
              </a:p>
            </p:txBody>
          </p:sp>
        </p:grpSp>
        <p:pic>
          <p:nvPicPr>
            <p:cNvPr id="6" name="Picture 4" descr="Bilde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0" b="100000" l="0" r="100000">
                          <a14:foregroundMark x1="63536" y1="77348" x2="63536" y2="77348"/>
                          <a14:foregroundMark x1="69613" y1="71271" x2="69613" y2="71271"/>
                          <a14:foregroundMark x1="69613" y1="74586" x2="69613" y2="74586"/>
                          <a14:foregroundMark x1="35912" y1="76796" x2="35912" y2="76796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06107" y="5428369"/>
              <a:ext cx="753789" cy="7537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553693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ekst 1"/>
          <p:cNvSpPr>
            <a:spLocks noGrp="1"/>
          </p:cNvSpPr>
          <p:nvPr>
            <p:ph idx="1"/>
          </p:nvPr>
        </p:nvSpPr>
        <p:spPr>
          <a:xfrm>
            <a:off x="609601" y="1196752"/>
            <a:ext cx="5492959" cy="4968552"/>
          </a:xfrm>
        </p:spPr>
        <p:txBody>
          <a:bodyPr/>
          <a:lstStyle/>
          <a:p>
            <a:pPr marL="76200" indent="0">
              <a:buNone/>
            </a:pPr>
            <a:r>
              <a:rPr lang="nb-NO" sz="2400" b="1" dirty="0" smtClean="0"/>
              <a:t>Som </a:t>
            </a:r>
            <a:r>
              <a:rPr lang="nb-NO" sz="2400" b="1" dirty="0"/>
              <a:t>sluttbruker må man venne seg til en ny måte å arbeide med pasientopplysninger</a:t>
            </a:r>
          </a:p>
          <a:p>
            <a:endParaRPr lang="nb-NO" sz="2400" dirty="0"/>
          </a:p>
          <a:p>
            <a:pPr marL="76200" indent="0">
              <a:buNone/>
            </a:pPr>
            <a:r>
              <a:rPr lang="nb-NO" sz="2400" dirty="0"/>
              <a:t>Vi får egne </a:t>
            </a:r>
            <a:r>
              <a:rPr lang="nb-NO" sz="2400" dirty="0" smtClean="0"/>
              <a:t>faner </a:t>
            </a:r>
            <a:r>
              <a:rPr lang="nb-NO" sz="2400" dirty="0"/>
              <a:t>eller arbeidsflater for </a:t>
            </a:r>
          </a:p>
          <a:p>
            <a:r>
              <a:rPr lang="nb-NO" sz="2400" dirty="0"/>
              <a:t>å lese og innhente informasjon</a:t>
            </a:r>
          </a:p>
          <a:p>
            <a:r>
              <a:rPr lang="nb-NO" sz="2400" dirty="0"/>
              <a:t>dokumentering og registrering av informasjon</a:t>
            </a:r>
          </a:p>
          <a:p>
            <a:r>
              <a:rPr lang="nb-NO" sz="2400" dirty="0"/>
              <a:t>for å forordne (fellesbegrep for rekvisisjoner, henvisninger, bestille </a:t>
            </a:r>
            <a:r>
              <a:rPr lang="nb-NO" sz="2400" dirty="0" smtClean="0"/>
              <a:t>seng </a:t>
            </a:r>
            <a:r>
              <a:rPr lang="nb-NO" sz="2400" dirty="0" smtClean="0"/>
              <a:t>osv.)</a:t>
            </a:r>
            <a:endParaRPr lang="nb-NO" sz="2400" dirty="0"/>
          </a:p>
          <a:p>
            <a:endParaRPr lang="nb-NO" sz="2400" dirty="0"/>
          </a:p>
        </p:txBody>
      </p:sp>
      <p:grpSp>
        <p:nvGrpSpPr>
          <p:cNvPr id="27" name="Gruppe 26"/>
          <p:cNvGrpSpPr/>
          <p:nvPr/>
        </p:nvGrpSpPr>
        <p:grpSpPr>
          <a:xfrm>
            <a:off x="6204993" y="2133436"/>
            <a:ext cx="5939679" cy="2375684"/>
            <a:chOff x="6096000" y="1700808"/>
            <a:chExt cx="5939679" cy="2375684"/>
          </a:xfrm>
        </p:grpSpPr>
        <p:pic>
          <p:nvPicPr>
            <p:cNvPr id="6" name="Bilde 5">
              <a:extLst>
                <a:ext uri="{FF2B5EF4-FFF2-40B4-BE49-F238E27FC236}">
                  <a16:creationId xmlns:a16="http://schemas.microsoft.com/office/drawing/2014/main" id="{4C1639DE-E2FE-BE4F-87F7-2BDF114675A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r:link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9543"/>
            <a:stretch/>
          </p:blipFill>
          <p:spPr>
            <a:xfrm>
              <a:off x="6096000" y="1700808"/>
              <a:ext cx="5939679" cy="2016224"/>
            </a:xfrm>
            <a:prstGeom prst="rect">
              <a:avLst/>
            </a:prstGeom>
            <a:ln>
              <a:noFill/>
            </a:ln>
          </p:spPr>
        </p:pic>
        <p:sp>
          <p:nvSpPr>
            <p:cNvPr id="17" name="Rektangel 16"/>
            <p:cNvSpPr/>
            <p:nvPr/>
          </p:nvSpPr>
          <p:spPr>
            <a:xfrm>
              <a:off x="6866418" y="2582240"/>
              <a:ext cx="778535" cy="728547"/>
            </a:xfrm>
            <a:prstGeom prst="rect">
              <a:avLst/>
            </a:prstGeom>
            <a:solidFill>
              <a:srgbClr val="E6F1F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0" name="Rektangel 19"/>
            <p:cNvSpPr/>
            <p:nvPr/>
          </p:nvSpPr>
          <p:spPr>
            <a:xfrm>
              <a:off x="6862635" y="2579573"/>
              <a:ext cx="778535" cy="728547"/>
            </a:xfrm>
            <a:prstGeom prst="rect">
              <a:avLst/>
            </a:prstGeom>
            <a:solidFill>
              <a:srgbClr val="E6F1F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" name="Knip og avrund ett hjørne i rektangel 9"/>
            <p:cNvSpPr/>
            <p:nvPr/>
          </p:nvSpPr>
          <p:spPr>
            <a:xfrm rot="10800000">
              <a:off x="6333618" y="3240105"/>
              <a:ext cx="5467469" cy="626086"/>
            </a:xfrm>
            <a:prstGeom prst="snipRoundRect">
              <a:avLst>
                <a:gd name="adj1" fmla="val 16667"/>
                <a:gd name="adj2" fmla="val 0"/>
              </a:avLst>
            </a:prstGeom>
            <a:solidFill>
              <a:srgbClr val="E6F1F1"/>
            </a:solidFill>
            <a:ln>
              <a:solidFill>
                <a:srgbClr val="E6F1F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2" name="TekstSylinder 11"/>
            <p:cNvSpPr txBox="1"/>
            <p:nvPr/>
          </p:nvSpPr>
          <p:spPr>
            <a:xfrm>
              <a:off x="6321586" y="3861048"/>
              <a:ext cx="227031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800" i="1" dirty="0" smtClean="0">
                  <a:solidFill>
                    <a:srgbClr val="579B9A"/>
                  </a:solidFill>
                </a:rPr>
                <a:t>Illustrasjon, ikke skjermdump</a:t>
              </a:r>
              <a:endParaRPr lang="nb-NO" sz="800" i="1" dirty="0">
                <a:solidFill>
                  <a:srgbClr val="579B9A"/>
                </a:solidFill>
              </a:endParaRPr>
            </a:p>
          </p:txBody>
        </p:sp>
        <p:sp>
          <p:nvSpPr>
            <p:cNvPr id="11" name="TekstSylinder 10"/>
            <p:cNvSpPr txBox="1"/>
            <p:nvPr/>
          </p:nvSpPr>
          <p:spPr>
            <a:xfrm>
              <a:off x="6859236" y="2633062"/>
              <a:ext cx="82094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1400" b="1" dirty="0" smtClean="0">
                  <a:solidFill>
                    <a:srgbClr val="579B9A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Sammen-drag</a:t>
              </a:r>
              <a:endParaRPr lang="nb-NO" sz="1400" b="1" dirty="0">
                <a:solidFill>
                  <a:srgbClr val="579B9A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14" name="TekstSylinder 13"/>
            <p:cNvSpPr txBox="1"/>
            <p:nvPr/>
          </p:nvSpPr>
          <p:spPr>
            <a:xfrm>
              <a:off x="7838062" y="2525340"/>
              <a:ext cx="883621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1400" b="1" dirty="0" smtClean="0">
                  <a:solidFill>
                    <a:srgbClr val="579B9A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Journal-gjennom-gang</a:t>
              </a:r>
              <a:endParaRPr lang="nb-NO" sz="1400" b="1" dirty="0">
                <a:solidFill>
                  <a:srgbClr val="579B9A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18" name="Rektangel 17"/>
            <p:cNvSpPr/>
            <p:nvPr/>
          </p:nvSpPr>
          <p:spPr>
            <a:xfrm>
              <a:off x="8824116" y="2553572"/>
              <a:ext cx="778535" cy="728547"/>
            </a:xfrm>
            <a:prstGeom prst="rect">
              <a:avLst/>
            </a:prstGeom>
            <a:solidFill>
              <a:srgbClr val="E6F1F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5" name="TekstSylinder 14"/>
            <p:cNvSpPr txBox="1"/>
            <p:nvPr/>
          </p:nvSpPr>
          <p:spPr>
            <a:xfrm>
              <a:off x="8824116" y="2656032"/>
              <a:ext cx="77853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1400" b="1" dirty="0" smtClean="0">
                  <a:solidFill>
                    <a:srgbClr val="579B9A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Mottak/ oppstart</a:t>
              </a:r>
              <a:endParaRPr lang="nb-NO" sz="1400" b="1" dirty="0">
                <a:solidFill>
                  <a:srgbClr val="579B9A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19" name="Rektangel 18"/>
            <p:cNvSpPr/>
            <p:nvPr/>
          </p:nvSpPr>
          <p:spPr>
            <a:xfrm>
              <a:off x="9786905" y="2549238"/>
              <a:ext cx="778535" cy="728547"/>
            </a:xfrm>
            <a:prstGeom prst="rect">
              <a:avLst/>
            </a:prstGeom>
            <a:solidFill>
              <a:srgbClr val="E6F1F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6" name="TekstSylinder 15"/>
            <p:cNvSpPr txBox="1"/>
            <p:nvPr/>
          </p:nvSpPr>
          <p:spPr>
            <a:xfrm>
              <a:off x="9792655" y="2636912"/>
              <a:ext cx="78212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1400" b="1" dirty="0" smtClean="0">
                  <a:solidFill>
                    <a:srgbClr val="579B9A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Opp-følging</a:t>
              </a:r>
              <a:endParaRPr lang="nb-NO" sz="1400" b="1" dirty="0">
                <a:solidFill>
                  <a:srgbClr val="579B9A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cxnSp>
          <p:nvCxnSpPr>
            <p:cNvPr id="24" name="Rett linje 23"/>
            <p:cNvCxnSpPr/>
            <p:nvPr/>
          </p:nvCxnSpPr>
          <p:spPr>
            <a:xfrm>
              <a:off x="7652390" y="3240105"/>
              <a:ext cx="4147885" cy="0"/>
            </a:xfrm>
            <a:prstGeom prst="line">
              <a:avLst/>
            </a:prstGeom>
            <a:ln w="28575">
              <a:solidFill>
                <a:srgbClr val="5D9E9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Rett linje 25"/>
            <p:cNvCxnSpPr/>
            <p:nvPr/>
          </p:nvCxnSpPr>
          <p:spPr>
            <a:xfrm>
              <a:off x="6324119" y="3241026"/>
              <a:ext cx="530241" cy="0"/>
            </a:xfrm>
            <a:prstGeom prst="line">
              <a:avLst/>
            </a:prstGeom>
            <a:ln w="28575">
              <a:solidFill>
                <a:srgbClr val="5D9E9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86106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3"/>
          <p:cNvSpPr txBox="1">
            <a:spLocks noGrp="1"/>
          </p:cNvSpPr>
          <p:nvPr>
            <p:ph idx="1"/>
          </p:nvPr>
        </p:nvSpPr>
        <p:spPr>
          <a:xfrm>
            <a:off x="609600" y="1628801"/>
            <a:ext cx="10092781" cy="26136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no-NO" sz="2400" b="1" dirty="0" smtClean="0"/>
              <a:t>Helsepersonell </a:t>
            </a:r>
            <a:r>
              <a:rPr lang="no-NO" sz="2400" b="1" dirty="0"/>
              <a:t>på tvers av tjenesteområder jobber i samme løsning</a:t>
            </a:r>
            <a:endParaRPr sz="2400" b="1" dirty="0"/>
          </a:p>
          <a:p>
            <a:pPr marL="444500" indent="-342900">
              <a:buSzPts val="2000"/>
            </a:pPr>
            <a:endParaRPr lang="nb-NO" sz="2400" dirty="0" smtClean="0"/>
          </a:p>
          <a:p>
            <a:pPr marL="444500" indent="-342900">
              <a:buSzPts val="2000"/>
            </a:pPr>
            <a:r>
              <a:rPr lang="nb-NO" sz="2400" dirty="0" smtClean="0"/>
              <a:t>D</a:t>
            </a:r>
            <a:r>
              <a:rPr lang="no-NO" sz="2400" dirty="0" smtClean="0"/>
              <a:t>et </a:t>
            </a:r>
            <a:r>
              <a:rPr lang="no-NO" sz="2400" dirty="0"/>
              <a:t>betyr ikke at </a:t>
            </a:r>
            <a:r>
              <a:rPr lang="nb-NO" sz="2400" dirty="0" smtClean="0"/>
              <a:t>alle</a:t>
            </a:r>
            <a:r>
              <a:rPr lang="no-NO" sz="2400" dirty="0" smtClean="0"/>
              <a:t> </a:t>
            </a:r>
            <a:r>
              <a:rPr lang="no-NO" sz="2400" dirty="0"/>
              <a:t>har de samme skjermbildene </a:t>
            </a:r>
            <a:r>
              <a:rPr lang="no-NO" sz="2400" dirty="0" smtClean="0"/>
              <a:t>-</a:t>
            </a:r>
            <a:r>
              <a:rPr lang="nb-NO" sz="2400" dirty="0" smtClean="0"/>
              <a:t> </a:t>
            </a:r>
            <a:r>
              <a:rPr lang="no-NO" sz="2400" dirty="0" smtClean="0"/>
              <a:t>eller </a:t>
            </a:r>
            <a:r>
              <a:rPr lang="no-NO" sz="2400" dirty="0"/>
              <a:t>ser det samme når vi logger oss </a:t>
            </a:r>
            <a:r>
              <a:rPr lang="no-NO" sz="2400" dirty="0" smtClean="0"/>
              <a:t>på</a:t>
            </a:r>
            <a:endParaRPr lang="nb-NO" sz="2400" dirty="0" smtClean="0"/>
          </a:p>
          <a:p>
            <a:pPr marL="444500" indent="-342900">
              <a:buSzPts val="2000"/>
            </a:pPr>
            <a:r>
              <a:rPr lang="nb-NO" sz="2400" dirty="0" smtClean="0"/>
              <a:t>Hva ulike sluttbrukere ser </a:t>
            </a:r>
            <a:r>
              <a:rPr lang="no-NO" sz="2400" dirty="0" smtClean="0"/>
              <a:t>blir </a:t>
            </a:r>
            <a:r>
              <a:rPr lang="no-NO" sz="2400" dirty="0"/>
              <a:t>tilpasset de ulike </a:t>
            </a:r>
            <a:r>
              <a:rPr lang="no-NO" sz="2400" dirty="0" smtClean="0"/>
              <a:t>tjenestene</a:t>
            </a:r>
            <a:endParaRPr sz="2400" dirty="0"/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 lang="nb-NO" sz="2400" b="1" dirty="0" smtClean="0"/>
          </a:p>
          <a:p>
            <a:pPr marL="457200" lvl="0" indent="0" algn="l" rtl="0">
              <a:lnSpc>
                <a:spcPct val="80000"/>
              </a:lnSpc>
              <a:spcBef>
                <a:spcPts val="296"/>
              </a:spcBef>
              <a:spcAft>
                <a:spcPts val="0"/>
              </a:spcAft>
              <a:buSzPts val="2400"/>
              <a:buNone/>
            </a:pPr>
            <a:endParaRPr sz="2400" dirty="0"/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58"/>
              <a:buNone/>
            </a:pPr>
            <a:endParaRPr sz="2400" dirty="0"/>
          </a:p>
        </p:txBody>
      </p:sp>
      <p:grpSp>
        <p:nvGrpSpPr>
          <p:cNvPr id="11" name="Gruppe 10"/>
          <p:cNvGrpSpPr/>
          <p:nvPr/>
        </p:nvGrpSpPr>
        <p:grpSpPr>
          <a:xfrm>
            <a:off x="3431704" y="4005063"/>
            <a:ext cx="4176464" cy="1555154"/>
            <a:chOff x="3431704" y="4005063"/>
            <a:chExt cx="4176464" cy="1555154"/>
          </a:xfrm>
        </p:grpSpPr>
        <p:grpSp>
          <p:nvGrpSpPr>
            <p:cNvPr id="7" name="Gruppe 6"/>
            <p:cNvGrpSpPr/>
            <p:nvPr/>
          </p:nvGrpSpPr>
          <p:grpSpPr>
            <a:xfrm>
              <a:off x="3431704" y="4005064"/>
              <a:ext cx="2059209" cy="1555153"/>
              <a:chOff x="3143672" y="4005064"/>
              <a:chExt cx="2059209" cy="1555153"/>
            </a:xfrm>
          </p:grpSpPr>
          <p:pic>
            <p:nvPicPr>
              <p:cNvPr id="3" name="Picture 4" descr="Bilde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43672" y="4653136"/>
                <a:ext cx="753789" cy="75378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" name="Bilde 4"/>
              <p:cNvPicPr>
                <a:picLocks noChangeAspect="1"/>
              </p:cNvPicPr>
              <p:nvPr/>
            </p:nvPicPr>
            <p:blipFill>
              <a:blip r:embed="rId4">
                <a:extLst/>
              </a:blip>
              <a:stretch>
                <a:fillRect/>
              </a:stretch>
            </p:blipFill>
            <p:spPr>
              <a:xfrm>
                <a:off x="3647728" y="4005064"/>
                <a:ext cx="1555153" cy="1555153"/>
              </a:xfrm>
              <a:prstGeom prst="rect">
                <a:avLst/>
              </a:prstGeom>
            </p:spPr>
          </p:pic>
          <p:pic>
            <p:nvPicPr>
              <p:cNvPr id="2050" name="Picture 2" descr="Bilde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6">
                        <a14:imgEffect>
                          <a14:backgroundRemoval t="2750" b="100000" l="0" r="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927051" y="4323713"/>
                <a:ext cx="514848" cy="51484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2" name="Gruppe 1"/>
            <p:cNvGrpSpPr/>
            <p:nvPr/>
          </p:nvGrpSpPr>
          <p:grpSpPr>
            <a:xfrm>
              <a:off x="5592504" y="4005063"/>
              <a:ext cx="2015664" cy="1555153"/>
              <a:chOff x="5376480" y="4005063"/>
              <a:chExt cx="2015664" cy="1555153"/>
            </a:xfrm>
          </p:grpSpPr>
          <p:pic>
            <p:nvPicPr>
              <p:cNvPr id="4" name="Picture 6" descr="Bilde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638355" y="4653136"/>
                <a:ext cx="753789" cy="75378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6" name="Bilde 5"/>
              <p:cNvPicPr>
                <a:picLocks noChangeAspect="1"/>
              </p:cNvPicPr>
              <p:nvPr/>
            </p:nvPicPr>
            <p:blipFill>
              <a:blip r:embed="rId4">
                <a:extLst/>
              </a:blip>
              <a:stretch>
                <a:fillRect/>
              </a:stretch>
            </p:blipFill>
            <p:spPr>
              <a:xfrm>
                <a:off x="5376480" y="4005063"/>
                <a:ext cx="1555153" cy="1555153"/>
              </a:xfrm>
              <a:prstGeom prst="rect">
                <a:avLst/>
              </a:prstGeom>
            </p:spPr>
          </p:pic>
          <p:pic>
            <p:nvPicPr>
              <p:cNvPr id="2052" name="Picture 4" descr="Bilde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BEBA8EAE-BF5A-486C-A8C5-ECC9F3942E4B}">
                    <a14:imgProps xmlns:a14="http://schemas.microsoft.com/office/drawing/2010/main">
                      <a14:imgLayer r:embed="rId9">
                        <a14:imgEffect>
                          <a14:backgroundRemoval t="10000" b="90000" l="10000" r="9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574316" y="4395712"/>
                <a:ext cx="514848" cy="51484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2054" name="Picture 6" descr="Bilde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BEBA8EAE-BF5A-486C-A8C5-ECC9F3942E4B}">
                  <a14:imgProps xmlns:a14="http://schemas.microsoft.com/office/drawing/2010/main">
                    <a14:imgLayer r:embed="rId11">
                      <a14:imgEffect>
                        <a14:backgroundRemoval t="4000" b="99250" l="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27848" y="4467858"/>
              <a:ext cx="386814" cy="3868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Bilde 7"/>
            <p:cNvPicPr>
              <a:picLocks noChangeAspect="1"/>
            </p:cNvPicPr>
            <p:nvPr/>
          </p:nvPicPr>
          <p:blipFill>
            <a:blip r:embed="rId12">
              <a:extLst>
                <a:ext uri="{BEBA8EAE-BF5A-486C-A8C5-ECC9F3942E4B}">
                  <a14:imgProps xmlns:a14="http://schemas.microsoft.com/office/drawing/2010/main">
                    <a14:imgLayer r:embed="rId13">
                      <a14:imgEffect>
                        <a14:backgroundRemoval t="0" b="100000" l="0" r="100000">
                          <a14:foregroundMark x1="17000" y1="91500" x2="17000" y2="91500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6312024" y="4437112"/>
              <a:ext cx="425495" cy="425495"/>
            </a:xfrm>
            <a:prstGeom prst="rect">
              <a:avLst/>
            </a:prstGeom>
          </p:spPr>
        </p:pic>
        <p:pic>
          <p:nvPicPr>
            <p:cNvPr id="15" name="Picture 4" descr="Bilde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BEBA8EAE-BF5A-486C-A8C5-ECC9F3942E4B}">
                  <a14:imgProps xmlns:a14="http://schemas.microsoft.com/office/drawing/2010/main">
                    <a14:imgLayer r:embed="rId15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69091" y="4653136"/>
              <a:ext cx="240181" cy="2401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52291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3"/>
          <p:cNvSpPr txBox="1">
            <a:spLocks noGrp="1"/>
          </p:cNvSpPr>
          <p:nvPr>
            <p:ph idx="1"/>
          </p:nvPr>
        </p:nvSpPr>
        <p:spPr>
          <a:xfrm>
            <a:off x="479377" y="2316474"/>
            <a:ext cx="9073008" cy="30567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no-NO" sz="2400" b="1" dirty="0" smtClean="0"/>
              <a:t>I </a:t>
            </a:r>
            <a:r>
              <a:rPr lang="no-NO" sz="2400" b="1" dirty="0"/>
              <a:t>Helseplattformen vil vi dele opplysninger om pasienten </a:t>
            </a:r>
            <a:r>
              <a:rPr lang="nb-NO" sz="2400" b="1" dirty="0" smtClean="0"/>
              <a:t>med hverandre</a:t>
            </a:r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 sz="2400" b="1" dirty="0"/>
          </a:p>
          <a:p>
            <a:pPr marL="444500" indent="-342900">
              <a:buSzPts val="2000"/>
            </a:pPr>
            <a:r>
              <a:rPr lang="no-NO" sz="2400" dirty="0"/>
              <a:t>Men alle vil ikke kunne se alt</a:t>
            </a:r>
            <a:endParaRPr sz="2400" dirty="0"/>
          </a:p>
          <a:p>
            <a:pPr marL="444500" indent="-342900">
              <a:spcBef>
                <a:spcPts val="0"/>
              </a:spcBef>
              <a:buSzPts val="2000"/>
            </a:pPr>
            <a:endParaRPr lang="nb-NO" sz="2400" dirty="0" smtClean="0"/>
          </a:p>
          <a:p>
            <a:pPr marL="444500" indent="-342900">
              <a:spcBef>
                <a:spcPts val="0"/>
              </a:spcBef>
              <a:buSzPts val="2000"/>
            </a:pPr>
            <a:r>
              <a:rPr lang="no-NO" sz="2400" dirty="0" smtClean="0"/>
              <a:t>Vi </a:t>
            </a:r>
            <a:r>
              <a:rPr lang="no-NO" sz="2400" dirty="0"/>
              <a:t>skal fremdeles varsle hverandre ved overføring av ansvar </a:t>
            </a:r>
            <a:r>
              <a:rPr lang="no-NO" sz="2400" dirty="0" smtClean="0"/>
              <a:t>og </a:t>
            </a:r>
            <a:r>
              <a:rPr lang="no-NO" sz="2400" dirty="0"/>
              <a:t>gi hverandre tilpasset og nødvendig </a:t>
            </a:r>
            <a:r>
              <a:rPr lang="no-NO" sz="2400" dirty="0" smtClean="0"/>
              <a:t>informasjon</a:t>
            </a:r>
            <a:endParaRPr sz="2400" dirty="0"/>
          </a:p>
          <a:p>
            <a:pPr marL="457200" lvl="0" indent="0" algn="l" rtl="0">
              <a:lnSpc>
                <a:spcPct val="80000"/>
              </a:lnSpc>
              <a:spcBef>
                <a:spcPts val="296"/>
              </a:spcBef>
              <a:spcAft>
                <a:spcPts val="0"/>
              </a:spcAft>
              <a:buSzPts val="2400"/>
              <a:buNone/>
            </a:pPr>
            <a:endParaRPr sz="2400" dirty="0"/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58"/>
              <a:buNone/>
            </a:pPr>
            <a:endParaRPr sz="2400" dirty="0"/>
          </a:p>
        </p:txBody>
      </p:sp>
      <p:pic>
        <p:nvPicPr>
          <p:cNvPr id="4098" name="Picture 2" descr="Bild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6360" y="2523777"/>
            <a:ext cx="1810445" cy="1810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8347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7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17791"/>
              <a:buNone/>
            </a:pPr>
            <a:r>
              <a:rPr lang="nb-NO" sz="2400" b="1" dirty="0" smtClean="0"/>
              <a:t>Med felles journal mellom tjenestene i kommunen vil </a:t>
            </a:r>
            <a:r>
              <a:rPr lang="no-NO" sz="2400" b="1" dirty="0" smtClean="0"/>
              <a:t>pasientbehandling</a:t>
            </a:r>
            <a:r>
              <a:rPr lang="nb-NO" sz="2400" b="1" dirty="0" smtClean="0"/>
              <a:t>en bli bedre</a:t>
            </a:r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17791"/>
              <a:buNone/>
            </a:pPr>
            <a:endParaRPr sz="2400" b="1" dirty="0"/>
          </a:p>
          <a:p>
            <a:pPr marL="1143000" indent="-1143000">
              <a:spcBef>
                <a:spcPts val="1000"/>
              </a:spcBef>
              <a:buSzPct val="117791"/>
            </a:pPr>
            <a:r>
              <a:rPr lang="no-NO" sz="2400" dirty="0"/>
              <a:t>Pasienten </a:t>
            </a:r>
            <a:r>
              <a:rPr lang="no-NO" sz="2400" dirty="0" smtClean="0"/>
              <a:t>få</a:t>
            </a:r>
            <a:r>
              <a:rPr lang="nb-NO" sz="2400" dirty="0" smtClean="0"/>
              <a:t>r</a:t>
            </a:r>
            <a:r>
              <a:rPr lang="no-NO" sz="2400" dirty="0" smtClean="0"/>
              <a:t> </a:t>
            </a:r>
            <a:r>
              <a:rPr lang="no-NO" sz="2400" dirty="0"/>
              <a:t>en mer sammenhengende helsetjeneste fordi vi har og finner de opplysningene vi </a:t>
            </a:r>
            <a:r>
              <a:rPr lang="no-NO" sz="2400" dirty="0" smtClean="0"/>
              <a:t>trenger</a:t>
            </a:r>
            <a:endParaRPr sz="2400" dirty="0"/>
          </a:p>
          <a:p>
            <a:pPr marL="1143000" indent="-1143000">
              <a:spcBef>
                <a:spcPts val="1000"/>
              </a:spcBef>
              <a:buSzPct val="117791"/>
            </a:pPr>
            <a:r>
              <a:rPr lang="nb-NO" sz="2400" dirty="0" smtClean="0"/>
              <a:t>Helsepersonell vil bruke k</a:t>
            </a:r>
            <a:r>
              <a:rPr lang="no-NO" sz="2400" dirty="0" smtClean="0"/>
              <a:t>ortere </a:t>
            </a:r>
            <a:r>
              <a:rPr lang="no-NO" sz="2400" dirty="0"/>
              <a:t>tid på å skaffe seg helseinformasjon </a:t>
            </a:r>
            <a:r>
              <a:rPr lang="nb-NO" sz="2400" dirty="0" smtClean="0"/>
              <a:t>og dette </a:t>
            </a:r>
            <a:r>
              <a:rPr lang="no-NO" sz="2400" dirty="0" smtClean="0"/>
              <a:t>gi</a:t>
            </a:r>
            <a:r>
              <a:rPr lang="nb-NO" sz="2400" dirty="0" smtClean="0"/>
              <a:t>r</a:t>
            </a:r>
            <a:r>
              <a:rPr lang="no-NO" sz="2400" dirty="0" smtClean="0"/>
              <a:t> </a:t>
            </a:r>
            <a:r>
              <a:rPr lang="no-NO" sz="2400" dirty="0"/>
              <a:t>mindre tidsbrudd  i </a:t>
            </a:r>
            <a:r>
              <a:rPr lang="no-NO" sz="2400" dirty="0" smtClean="0"/>
              <a:t>pasientbehandlingen</a:t>
            </a:r>
            <a:endParaRPr lang="nb-NO" sz="2400" dirty="0" smtClean="0"/>
          </a:p>
          <a:p>
            <a:pPr marL="0" indent="0">
              <a:spcBef>
                <a:spcPts val="1000"/>
              </a:spcBef>
              <a:buSzPct val="117791"/>
              <a:buNone/>
            </a:pPr>
            <a:endParaRPr sz="2400" dirty="0"/>
          </a:p>
          <a:p>
            <a:pPr marL="34290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17791"/>
              <a:buNone/>
            </a:pPr>
            <a:r>
              <a:rPr lang="no-NO" sz="2400" dirty="0"/>
              <a:t>	</a:t>
            </a:r>
            <a:endParaRPr sz="2400" dirty="0"/>
          </a:p>
        </p:txBody>
      </p:sp>
    </p:spTree>
    <p:extLst>
      <p:ext uri="{BB962C8B-B14F-4D97-AF65-F5344CB8AC3E}">
        <p14:creationId xmlns:p14="http://schemas.microsoft.com/office/powerpoint/2010/main" val="1497415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P Infopakke Blue" id="{C5785D4F-E34D-3443-B210-FFBA47AD1FB5}" vid="{DC52AF06-1FD4-DF45-B629-0B46E17A888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DC5E2D6AC280D44AEC3088CF33F574A" ma:contentTypeVersion="10" ma:contentTypeDescription="Opprett et nytt dokument." ma:contentTypeScope="" ma:versionID="a0609f53b9860b60fbed98472d5ae903">
  <xsd:schema xmlns:xsd="http://www.w3.org/2001/XMLSchema" xmlns:xs="http://www.w3.org/2001/XMLSchema" xmlns:p="http://schemas.microsoft.com/office/2006/metadata/properties" xmlns:ns1="http://schemas.microsoft.com/sharepoint/v3" xmlns:ns2="b603126b-9a6a-4a96-a155-86030506eeda" targetNamespace="http://schemas.microsoft.com/office/2006/metadata/properties" ma:root="true" ma:fieldsID="143ca3cb373fe752a255ef69deed0ca7" ns1:_="" ns2:_="">
    <xsd:import namespace="http://schemas.microsoft.com/sharepoint/v3"/>
    <xsd:import namespace="b603126b-9a6a-4a96-a155-86030506eeda"/>
    <xsd:element name="properties">
      <xsd:complexType>
        <xsd:sequence>
          <xsd:element name="documentManagement">
            <xsd:complexType>
              <xsd:all>
                <xsd:element ref="ns2:TaxKeywordTaxHTField" minOccurs="0"/>
                <xsd:element ref="ns2:TaxCatchAll" minOccurs="0"/>
                <xsd:element ref="ns2:TaxCatchAllLabel" minOccurs="0"/>
                <xsd:element ref="ns2:FNSPRollUpIngress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3" nillable="true" ma:displayName="Planlagt startdato" ma:description="Planlagt startdato er en områdekolonne som opprettes av publiseringsfunksjonen. Den brukes til å angi dato og klokkeslett for når denne siden vises for første gang for besøkende på området." ma:hidden="true" ma:internalName="PublishingStartDate">
      <xsd:simpleType>
        <xsd:restriction base="dms:Unknown"/>
      </xsd:simpleType>
    </xsd:element>
    <xsd:element name="PublishingExpirationDate" ma:index="14" nillable="true" ma:displayName="Planlagt utløpsdato" ma:description="Planlagt sluttdato er en områdekolonne som opprettes av publiseringsfunksjonen. Den brukes til å angi dato og klokkeslett for når denne siden ikke lenger vises for besøkende på området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03126b-9a6a-4a96-a155-86030506eeda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8" nillable="true" ma:taxonomy="true" ma:internalName="TaxKeywordTaxHTField" ma:taxonomyFieldName="TaxKeyword" ma:displayName="Nøkkelord" ma:default="" ma:fieldId="{23f27201-bee3-471e-b2e7-b64fd8b7ca38}" ma:taxonomyMulti="true" ma:sspId="d0f0af97-1df2-4d6b-9e49-08feee2b9522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description="" ma:hidden="true" ma:list="{6d5a0216-66ad-49a7-941c-e0f2b294da9b}" ma:internalName="TaxCatchAll" ma:showField="CatchAllData" ma:web="b603126b-9a6a-4a96-a155-86030506ee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description="" ma:hidden="true" ma:list="{6d5a0216-66ad-49a7-941c-e0f2b294da9b}" ma:internalName="TaxCatchAllLabel" ma:readOnly="true" ma:showField="CatchAllDataLabel" ma:web="b603126b-9a6a-4a96-a155-86030506ee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NSPRollUpIngress" ma:index="12" nillable="true" ma:displayName="Utlistingsingress" ma:description="Teksten vises i oversikter og utlistinger" ma:internalName="FNSPRollUpIngres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03126b-9a6a-4a96-a155-86030506eeda"/>
    <TaxKeywordTaxHTField xmlns="b603126b-9a6a-4a96-a155-86030506eeda">
      <Terms xmlns="http://schemas.microsoft.com/office/infopath/2007/PartnerControls"/>
    </TaxKeywordTaxHTField>
    <FNSPRollUpIngress xmlns="b603126b-9a6a-4a96-a155-86030506eeda" xsi:nil="true"/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HP Powerpointmal" ma:contentTypeID="0x0101005AB320DFA956044EB6C92C981D9868C100967F67C9C202F042A41B1225DB0A23AE00E58FAC8A12B48A41A09E0875D3157A82" ma:contentTypeVersion="10" ma:contentTypeDescription="Ny HP PowerPoint-mal, mai 2020" ma:contentTypeScope="" ma:versionID="14cf61db026e89ff54d808060f6eef5f">
  <xsd:schema xmlns:xsd="http://www.w3.org/2001/XMLSchema" xmlns:xs="http://www.w3.org/2001/XMLSchema" xmlns:p="http://schemas.microsoft.com/office/2006/metadata/properties" xmlns:ns2="a6ef3412-d541-4fd2-ac4e-5f144c52b56e" targetNamespace="http://schemas.microsoft.com/office/2006/metadata/properties" ma:root="true" ma:fieldsID="aea4146bfe56c6155878180c016a6a62" ns2:_="">
    <xsd:import namespace="a6ef3412-d541-4fd2-ac4e-5f144c52b56e"/>
    <xsd:element name="properties">
      <xsd:complexType>
        <xsd:sequence>
          <xsd:element name="documentManagement">
            <xsd:complexType>
              <xsd:all>
                <xsd:element ref="ns2:Prosjekt" minOccurs="0"/>
                <xsd:element ref="ns2:Delprosjekt" minOccurs="0"/>
                <xsd:element ref="ns2:Dokumentstatus" minOccurs="0"/>
                <xsd:element ref="ns2:p4c6da884860474cb19a57641ae17e17" minOccurs="0"/>
                <xsd:element ref="ns2:TaxCatchAll" minOccurs="0"/>
                <xsd:element ref="ns2:TaxCatchAllLabe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ef3412-d541-4fd2-ac4e-5f144c52b56e" elementFormDefault="qualified">
    <xsd:import namespace="http://schemas.microsoft.com/office/2006/documentManagement/types"/>
    <xsd:import namespace="http://schemas.microsoft.com/office/infopath/2007/PartnerControls"/>
    <xsd:element name="Prosjekt" ma:index="8" nillable="true" ma:displayName="Prosjekt" ma:default="Applikasjoner" ma:description="Legg inn riktig prosjekt" ma:format="Dropdown" ma:internalName="Prosjekt">
      <xsd:simpleType>
        <xsd:union memberTypes="dms:Text">
          <xsd:simpleType>
            <xsd:restriction base="dms:Choice">
              <xsd:enumeration value="Applikasjoner"/>
              <xsd:enumeration value="Applikasjonsstøtte"/>
              <xsd:enumeration value="Informasjonsforvaltning"/>
              <xsd:enumeration value="Rapportering"/>
              <xsd:enumeration value="Opplæring"/>
              <xsd:enumeration value="Test og verifikasjon"/>
              <xsd:enumeration value="Utvikling og kravoppfølging"/>
              <xsd:enumeration value="Helseplattformen"/>
              <xsd:enumeration value="Test"/>
              <xsd:enumeration value="Gevinstrealisering HMN"/>
            </xsd:restriction>
          </xsd:simpleType>
        </xsd:union>
      </xsd:simpleType>
    </xsd:element>
    <xsd:element name="Delprosjekt" ma:index="9" nillable="true" ma:displayName="Delprosjekt" ma:default="N/A" ma:format="Dropdown" ma:internalName="Delprosjekt">
      <xsd:simpleType>
        <xsd:union memberTypes="dms:Text">
          <xsd:simpleType>
            <xsd:restriction base="dms:Choice">
              <xsd:enumeration value="N/A"/>
              <xsd:enumeration value="Inpatient"/>
              <xsd:enumeration value="Outpatient"/>
              <xsd:enumeration value="Administrative"/>
              <xsd:enumeration value="Felles"/>
              <xsd:enumeration value="HR"/>
              <xsd:enumeration value="Informasjonssikkerhet"/>
              <xsd:enumeration value="Kommunikasjon"/>
              <xsd:enumeration value="Kontraktsforvaltning"/>
              <xsd:enumeration value="Prosjektkontor"/>
              <xsd:enumeration value="Virksomhetsarkitektur"/>
            </xsd:restriction>
          </xsd:simpleType>
        </xsd:union>
      </xsd:simpleType>
    </xsd:element>
    <xsd:element name="Dokumentstatus" ma:index="10" nillable="true" ma:displayName="Dokumentstatus" ma:default="Under arbeid" ma:format="Dropdown" ma:internalName="Dokumentstatus">
      <xsd:simpleType>
        <xsd:restriction base="dms:Choice">
          <xsd:enumeration value="Kladd"/>
          <xsd:enumeration value="Under arbeid"/>
          <xsd:enumeration value="Til godkjenning"/>
          <xsd:enumeration value="Ferdig/Godkjent"/>
          <xsd:enumeration value="Utgått"/>
        </xsd:restriction>
      </xsd:simpleType>
    </xsd:element>
    <xsd:element name="p4c6da884860474cb19a57641ae17e17" ma:index="11" nillable="true" ma:taxonomy="true" ma:internalName="p4c6da884860474cb19a57641ae17e17" ma:taxonomyFieldName="Emneknagg" ma:displayName="Emneknagg" ma:readOnly="false" ma:default="" ma:fieldId="{94c6da88-4860-474c-b19a-57641ae17e17}" ma:taxonomyMulti="true" ma:sspId="7c5b94b3-4627-4b94-8e01-5c3f1d68846f" ma:termSetId="ea577303-0617-4978-ab8e-ce98b66d9d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2" nillable="true" ma:displayName="Taxonomy Catch All Column" ma:description="" ma:hidden="true" ma:list="{6c4aa343-4c03-4260-b72e-5515b5a3248e}" ma:internalName="TaxCatchAll" ma:showField="CatchAllData" ma:web="2d415689-2f3a-45fc-860f-03fc7aaa0e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3" nillable="true" ma:displayName="Taxonomy Catch All Column1" ma:description="" ma:hidden="true" ma:list="{6c4aa343-4c03-4260-b72e-5515b5a3248e}" ma:internalName="TaxCatchAllLabel" ma:readOnly="true" ma:showField="CatchAllDataLabel" ma:web="2d415689-2f3a-45fc-860f-03fc7aaa0e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SharedContentType xmlns="Microsoft.SharePoint.Taxonomy.ContentTypeSync" SourceId="7c5b94b3-4627-4b94-8e01-5c3f1d68846f" ContentTypeId="0x0101005AB320DFA956044EB6C92C981D9868C1" PreviousValue="false"/>
</file>

<file path=customXml/itemProps1.xml><?xml version="1.0" encoding="utf-8"?>
<ds:datastoreItem xmlns:ds="http://schemas.openxmlformats.org/officeDocument/2006/customXml" ds:itemID="{5D0E46F4-8BAB-43DD-B127-BF106CA20990}"/>
</file>

<file path=customXml/itemProps2.xml><?xml version="1.0" encoding="utf-8"?>
<ds:datastoreItem xmlns:ds="http://schemas.openxmlformats.org/officeDocument/2006/customXml" ds:itemID="{86FA711F-697B-4308-8E66-8184D6E65663}"/>
</file>

<file path=customXml/itemProps3.xml><?xml version="1.0" encoding="utf-8"?>
<ds:datastoreItem xmlns:ds="http://schemas.openxmlformats.org/officeDocument/2006/customXml" ds:itemID="{810C7004-3340-4795-BC26-17FEC289EF3C}"/>
</file>

<file path=customXml/itemProps4.xml><?xml version="1.0" encoding="utf-8"?>
<ds:datastoreItem xmlns:ds="http://schemas.openxmlformats.org/officeDocument/2006/customXml" ds:itemID="{1306A1FD-3ECA-4E7F-8E70-468D5CEE52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6ef3412-d541-4fd2-ac4e-5f144c52b5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03DEEA86-E0A0-4642-AC23-C2A895F39029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HP Infopakke Mal 2306</Template>
  <TotalTime>374</TotalTime>
  <Words>394</Words>
  <Application>Microsoft Office PowerPoint</Application>
  <PresentationFormat>Widescreen</PresentationFormat>
  <Paragraphs>86</Paragraphs>
  <Slides>11</Slides>
  <Notes>9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Courier New</vt:lpstr>
      <vt:lpstr>Office-tema</vt:lpstr>
      <vt:lpstr>Felles journal mellom enhetene i kommunen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>Helse Midt-Norge 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Strukturert journal</dc:title>
  <dc:creator>Basso, Trude</dc:creator>
  <cp:keywords/>
  <cp:lastModifiedBy>Christensen, Liv Quist</cp:lastModifiedBy>
  <cp:revision>30</cp:revision>
  <dcterms:created xsi:type="dcterms:W3CDTF">2021-06-23T13:32:41Z</dcterms:created>
  <dcterms:modified xsi:type="dcterms:W3CDTF">2021-08-12T13:34:48Z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0x0101008DC5E2D6AC280D44AEC3088CF33F574A</vt:lpwstr>
  </property>
  <property fmtid="{D5CDD505-2E9C-101B-9397-08002B2CF9AE}" pid="3" name="GtProjectPhase">
    <vt:lpwstr/>
  </property>
  <property fmtid="{D5CDD505-2E9C-101B-9397-08002B2CF9AE}" pid="4" name="j25543a5815d485da9a5e0773ad762e9">
    <vt:lpwstr/>
  </property>
  <property fmtid="{D5CDD505-2E9C-101B-9397-08002B2CF9AE}" pid="5" name="TaxCatchAll">
    <vt:lpwstr>116;#Programkontor|eceaf68d-69f1-4ae9-9590-035e77d0c91b</vt:lpwstr>
  </property>
  <property fmtid="{D5CDD505-2E9C-101B-9397-08002B2CF9AE}" pid="6" name="Pilottester">
    <vt:lpwstr/>
  </property>
  <property fmtid="{D5CDD505-2E9C-101B-9397-08002B2CF9AE}" pid="7" name="Kategori">
    <vt:lpwstr>116;#Programkontor|eceaf68d-69f1-4ae9-9590-035e77d0c91b</vt:lpwstr>
  </property>
  <property fmtid="{D5CDD505-2E9C-101B-9397-08002B2CF9AE}" pid="8" name="Emneknagg">
    <vt:lpwstr/>
  </property>
  <property fmtid="{D5CDD505-2E9C-101B-9397-08002B2CF9AE}" pid="9" name="TaxKeyword">
    <vt:lpwstr/>
  </property>
</Properties>
</file>