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372" r:id="rId7"/>
    <p:sldId id="373" r:id="rId8"/>
    <p:sldId id="374" r:id="rId9"/>
    <p:sldId id="417" r:id="rId10"/>
    <p:sldId id="419" r:id="rId11"/>
    <p:sldId id="426" r:id="rId12"/>
    <p:sldId id="420" r:id="rId13"/>
    <p:sldId id="421" r:id="rId14"/>
    <p:sldId id="422" r:id="rId15"/>
    <p:sldId id="376" r:id="rId16"/>
    <p:sldId id="377" r:id="rId17"/>
    <p:sldId id="423" r:id="rId18"/>
    <p:sldId id="424" r:id="rId19"/>
    <p:sldId id="378" r:id="rId20"/>
    <p:sldId id="425" r:id="rId21"/>
    <p:sldId id="379" r:id="rId2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FFFFFF"/>
    <a:srgbClr val="208482"/>
    <a:srgbClr val="A8ECEA"/>
    <a:srgbClr val="5599EE"/>
    <a:srgbClr val="B8EFEE"/>
    <a:srgbClr val="2A307D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7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14.png"/><Relationship Id="rId4" Type="http://schemas.microsoft.com/office/2007/relationships/hdphoto" Target="../media/hdphoto4.wd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/>
            <a:r>
              <a:rPr lang="nb-NO" dirty="0"/>
              <a:t>Forordning av legemidler</a:t>
            </a:r>
          </a:p>
        </p:txBody>
      </p:sp>
    </p:spTree>
    <p:extLst>
      <p:ext uri="{BB962C8B-B14F-4D97-AF65-F5344CB8AC3E}">
        <p14:creationId xmlns:p14="http://schemas.microsoft.com/office/powerpoint/2010/main" val="2393644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1556792"/>
            <a:ext cx="10238928" cy="40324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Legemiddellisten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Legemiddellisten </a:t>
            </a:r>
            <a:r>
              <a:rPr lang="nb-NO" sz="2400" dirty="0">
                <a:latin typeface="+mn-lt"/>
              </a:rPr>
              <a:t>er den samme i hele Helseplattformen, men kan vises forskjellig i de forskjellige </a:t>
            </a:r>
            <a:r>
              <a:rPr lang="nb-NO" sz="2400" dirty="0" smtClean="0">
                <a:latin typeface="+mn-lt"/>
              </a:rPr>
              <a:t>arbeidsflatene </a:t>
            </a:r>
            <a:endParaRPr lang="nb-NO" sz="2400" dirty="0">
              <a:latin typeface="+mn-lt"/>
            </a:endParaRPr>
          </a:p>
          <a:p>
            <a:r>
              <a:rPr lang="nb-NO" sz="2400" dirty="0">
                <a:latin typeface="+mn-lt"/>
              </a:rPr>
              <a:t>For samstemming finnes egen </a:t>
            </a:r>
            <a:r>
              <a:rPr lang="nb-NO" sz="2400" i="1" dirty="0" smtClean="0">
                <a:latin typeface="+mn-lt"/>
              </a:rPr>
              <a:t>navigator</a:t>
            </a:r>
            <a:r>
              <a:rPr lang="nb-NO" sz="2400" dirty="0" smtClean="0">
                <a:latin typeface="+mn-lt"/>
              </a:rPr>
              <a:t> </a:t>
            </a:r>
          </a:p>
          <a:p>
            <a:pPr lvl="1"/>
            <a:r>
              <a:rPr lang="nb-NO" sz="2200" dirty="0" smtClean="0">
                <a:latin typeface="+mn-lt"/>
              </a:rPr>
              <a:t>åpnes </a:t>
            </a:r>
            <a:r>
              <a:rPr lang="nb-NO" sz="2200" dirty="0">
                <a:latin typeface="+mn-lt"/>
              </a:rPr>
              <a:t>automatisk ved innleggelse og utskrivning, men </a:t>
            </a:r>
            <a:r>
              <a:rPr lang="nb-NO" sz="2200" dirty="0" smtClean="0">
                <a:latin typeface="+mn-lt"/>
              </a:rPr>
              <a:t>er også tilgjengelig </a:t>
            </a:r>
            <a:r>
              <a:rPr lang="nb-NO" sz="2200" dirty="0">
                <a:latin typeface="+mn-lt"/>
              </a:rPr>
              <a:t>fra andre </a:t>
            </a:r>
            <a:r>
              <a:rPr lang="nb-NO" sz="2200" dirty="0" smtClean="0">
                <a:latin typeface="+mn-lt"/>
              </a:rPr>
              <a:t>arbeidsflater</a:t>
            </a:r>
            <a:endParaRPr lang="nb-NO" sz="22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Endringer i legemiddellisten og andre legemiddelopplysninger oppdateres umiddelbart på andre sine arbeidsflater</a:t>
            </a:r>
          </a:p>
          <a:p>
            <a:r>
              <a:rPr lang="nb-NO" sz="2400" dirty="0" smtClean="0">
                <a:latin typeface="+mn-lt"/>
              </a:rPr>
              <a:t>Pasienten kan se legemiddellisten i </a:t>
            </a:r>
            <a:r>
              <a:rPr lang="nb-NO" sz="2400" dirty="0" err="1" smtClean="0">
                <a:latin typeface="+mn-lt"/>
              </a:rPr>
              <a:t>HelsaMi</a:t>
            </a:r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401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348881"/>
            <a:ext cx="8942784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Elektronisk forordning av legemidler i Helseplattformen </a:t>
            </a:r>
          </a:p>
          <a:p>
            <a:endParaRPr lang="nb-NO" sz="2400" dirty="0" smtClean="0">
              <a:latin typeface="+mn-lt"/>
            </a:endParaRPr>
          </a:p>
          <a:p>
            <a:pPr marL="76200" indent="0">
              <a:buNone/>
            </a:pPr>
            <a:r>
              <a:rPr lang="nb-NO" sz="2400" dirty="0" smtClean="0">
                <a:latin typeface="+mn-lt"/>
              </a:rPr>
              <a:t>Legemiddelforordninger blir registrert strukturert og standardisert, med økt lesbarhet og mulighet for gjenbruk på tvers i systemet</a:t>
            </a:r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  <p:pic>
        <p:nvPicPr>
          <p:cNvPr id="1741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2299679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4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72816"/>
            <a:ext cx="10092781" cy="302433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Standardiseringen </a:t>
            </a:r>
            <a:r>
              <a:rPr lang="nb-NO" sz="2400" dirty="0" smtClean="0">
                <a:latin typeface="+mn-lt"/>
              </a:rPr>
              <a:t>av legemiddelforordninger innbefatter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generisk forordning i stedet for salgsnavn. I starten vil det være mulig å bruke kjente salgsnavn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støtte </a:t>
            </a:r>
            <a:r>
              <a:rPr lang="nb-NO" sz="2400" dirty="0">
                <a:latin typeface="+mn-lt"/>
              </a:rPr>
              <a:t>til riktige valg av preparat, dose, doseringshyppighet </a:t>
            </a:r>
            <a:r>
              <a:rPr lang="nb-NO" sz="2400" dirty="0" smtClean="0">
                <a:latin typeface="+mn-lt"/>
              </a:rPr>
              <a:t>og så videre  </a:t>
            </a:r>
            <a:r>
              <a:rPr lang="nb-NO" sz="2400" dirty="0">
                <a:latin typeface="+mn-lt"/>
              </a:rPr>
              <a:t>gjennom å legge inn de mest brukte valgene som </a:t>
            </a:r>
            <a:r>
              <a:rPr lang="nb-NO" sz="2400" dirty="0" smtClean="0">
                <a:latin typeface="+mn-lt"/>
              </a:rPr>
              <a:t>hurtigvalg, </a:t>
            </a:r>
            <a:r>
              <a:rPr lang="nb-NO" sz="2400" dirty="0">
                <a:latin typeface="+mn-lt"/>
              </a:rPr>
              <a:t>og det vanligste som </a:t>
            </a:r>
            <a:r>
              <a:rPr lang="nb-NO" sz="2400" dirty="0" err="1">
                <a:latin typeface="+mn-lt"/>
              </a:rPr>
              <a:t>default</a:t>
            </a:r>
            <a:r>
              <a:rPr lang="nb-NO" sz="2400" dirty="0">
                <a:latin typeface="+mn-lt"/>
              </a:rPr>
              <a:t> (</a:t>
            </a:r>
            <a:r>
              <a:rPr lang="nb-NO" sz="2400" dirty="0" smtClean="0">
                <a:latin typeface="+mn-lt"/>
              </a:rPr>
              <a:t>forvalgt)</a:t>
            </a: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54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0092781" cy="2232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Struktureringe</a:t>
            </a:r>
            <a:r>
              <a:rPr lang="nb-NO" sz="2400" dirty="0" smtClean="0">
                <a:latin typeface="+mn-lt"/>
              </a:rPr>
              <a:t>n av legemiddelforordninger innbefatter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ferdige forslag avhengig av pasientopplysninger og klinikers arbeidssted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>
                <a:latin typeface="+mn-lt"/>
              </a:rPr>
              <a:t>b</a:t>
            </a:r>
            <a:r>
              <a:rPr lang="nb-NO" sz="2400" dirty="0" smtClean="0">
                <a:latin typeface="+mn-lt"/>
              </a:rPr>
              <a:t>eslutningsstøtte </a:t>
            </a:r>
            <a:r>
              <a:rPr lang="nb-NO" sz="2400" dirty="0">
                <a:latin typeface="+mn-lt"/>
              </a:rPr>
              <a:t>i forhold til alder, kjønn, nyrefunksjon, laboratoriesvar </a:t>
            </a:r>
            <a:r>
              <a:rPr lang="nb-NO" sz="2400" dirty="0" smtClean="0">
                <a:latin typeface="+mn-lt"/>
              </a:rPr>
              <a:t>osv.</a:t>
            </a:r>
            <a:endParaRPr lang="nb-NO" sz="2400" dirty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792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2"/>
            <a:ext cx="10598968" cy="1872208"/>
          </a:xfrm>
        </p:spPr>
        <p:txBody>
          <a:bodyPr>
            <a:normAutofit/>
          </a:bodyPr>
          <a:lstStyle/>
          <a:p>
            <a:r>
              <a:rPr lang="nb-NO" sz="2400" b="1" dirty="0" smtClean="0">
                <a:latin typeface="+mn-lt"/>
              </a:rPr>
              <a:t>Verbal forordning </a:t>
            </a:r>
            <a:r>
              <a:rPr lang="nb-NO" sz="2400" dirty="0" smtClean="0">
                <a:latin typeface="+mn-lt"/>
              </a:rPr>
              <a:t>av legemidler vil fortsatt være mulig etter innføring av Helseplattformen</a:t>
            </a:r>
          </a:p>
          <a:p>
            <a:pPr lvl="1"/>
            <a:r>
              <a:rPr lang="nb-NO" sz="2400" dirty="0" smtClean="0">
                <a:latin typeface="+mn-lt"/>
              </a:rPr>
              <a:t>Forordningen legges inn av for eksempel sykepleier. Lege signerer i etterkant</a:t>
            </a:r>
            <a:endParaRPr lang="nb-NO" sz="2400" dirty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  <p:grpSp>
        <p:nvGrpSpPr>
          <p:cNvPr id="5" name="Gruppe 4"/>
          <p:cNvGrpSpPr/>
          <p:nvPr/>
        </p:nvGrpSpPr>
        <p:grpSpPr>
          <a:xfrm>
            <a:off x="1241844" y="3829412"/>
            <a:ext cx="6685992" cy="2113754"/>
            <a:chOff x="1241844" y="3829412"/>
            <a:chExt cx="6685992" cy="2113754"/>
          </a:xfrm>
        </p:grpSpPr>
        <p:sp>
          <p:nvSpPr>
            <p:cNvPr id="3" name="Ellipse 2"/>
            <p:cNvSpPr/>
            <p:nvPr/>
          </p:nvSpPr>
          <p:spPr>
            <a:xfrm rot="20429512">
              <a:off x="3101961" y="4219099"/>
              <a:ext cx="2808312" cy="159509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B5B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Rektangel 3"/>
            <p:cNvSpPr/>
            <p:nvPr/>
          </p:nvSpPr>
          <p:spPr>
            <a:xfrm rot="20578141">
              <a:off x="3145688" y="4773921"/>
              <a:ext cx="2915007" cy="1169245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Rektangel 6"/>
            <p:cNvSpPr/>
            <p:nvPr/>
          </p:nvSpPr>
          <p:spPr>
            <a:xfrm rot="20578141">
              <a:off x="1241844" y="4432023"/>
              <a:ext cx="2915007" cy="1169245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8438" name="Picture 6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696" y="4018528"/>
              <a:ext cx="683841" cy="683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40" name="Picture 8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2024" y="4031676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36" name="Picture 4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44250" y1="16250" x2="65500" y2="79500"/>
                          <a14:foregroundMark x1="52500" y1="78750" x2="46750" y2="78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6292" y="3829412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00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2"/>
            <a:ext cx="10092781" cy="1008112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Sykepleier eller klinisk farmasøyt vil kunne </a:t>
            </a:r>
            <a:r>
              <a:rPr lang="nb-NO" sz="2400" b="1" dirty="0" smtClean="0">
                <a:latin typeface="+mn-lt"/>
              </a:rPr>
              <a:t>klargjøre en resept </a:t>
            </a:r>
            <a:r>
              <a:rPr lang="nb-NO" sz="2400" dirty="0" smtClean="0">
                <a:latin typeface="+mn-lt"/>
              </a:rPr>
              <a:t>der legen går inn i etterkant og signerer på at resepten er korrekt</a:t>
            </a:r>
          </a:p>
          <a:p>
            <a:pPr lvl="1"/>
            <a:endParaRPr lang="nb-NO" sz="2400" dirty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3791744" y="3573016"/>
            <a:ext cx="4032448" cy="2592288"/>
            <a:chOff x="5015880" y="3573016"/>
            <a:chExt cx="4032448" cy="2592288"/>
          </a:xfrm>
        </p:grpSpPr>
        <p:pic>
          <p:nvPicPr>
            <p:cNvPr id="1843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9100" y="3994148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015880" y="4549492"/>
              <a:ext cx="1615812" cy="1615812"/>
            </a:xfrm>
            <a:prstGeom prst="rect">
              <a:avLst/>
            </a:prstGeom>
          </p:spPr>
        </p:pic>
        <p:sp>
          <p:nvSpPr>
            <p:cNvPr id="3" name="Hjerte 2"/>
            <p:cNvSpPr/>
            <p:nvPr/>
          </p:nvSpPr>
          <p:spPr>
            <a:xfrm>
              <a:off x="7824192" y="3573016"/>
              <a:ext cx="1224136" cy="1080120"/>
            </a:xfrm>
            <a:prstGeom prst="heart">
              <a:avLst/>
            </a:prstGeom>
            <a:solidFill>
              <a:schemeClr val="bg1"/>
            </a:solidFill>
            <a:ln w="38100"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Hjerte 6"/>
            <p:cNvSpPr/>
            <p:nvPr/>
          </p:nvSpPr>
          <p:spPr>
            <a:xfrm>
              <a:off x="7583203" y="4149080"/>
              <a:ext cx="220172" cy="213695"/>
            </a:xfrm>
            <a:prstGeom prst="heart">
              <a:avLst/>
            </a:prstGeom>
            <a:solidFill>
              <a:schemeClr val="bg1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8" name="Picture 6" descr="Bild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28000" y1="70500" x2="74000" y2="76750"/>
                          <a14:foregroundMark x1="28000" y1="93500" x2="44750" y2="70500"/>
                          <a14:foregroundMark x1="52500" y1="41500" x2="47750" y2="1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5703" y="3958428"/>
              <a:ext cx="513780" cy="5137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492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Oppsummering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Leger og andre som forordner legemidler jobber fra forordningsvinduet</a:t>
            </a:r>
          </a:p>
          <a:p>
            <a:r>
              <a:rPr lang="nb-NO" sz="2400" dirty="0" smtClean="0">
                <a:latin typeface="+mn-lt"/>
              </a:rPr>
              <a:t>Alle med tjenstlig behov kan se modulen for legemiddeladministrasjon som er det som ligner mest på dagens medisinkurve</a:t>
            </a:r>
          </a:p>
          <a:p>
            <a:r>
              <a:rPr lang="nb-NO" sz="2400" dirty="0" smtClean="0">
                <a:latin typeface="+mn-lt"/>
              </a:rPr>
              <a:t>Verbale forordninger vil fortsatt være mulig</a:t>
            </a:r>
          </a:p>
          <a:p>
            <a:r>
              <a:rPr lang="nb-NO" sz="2400" dirty="0" smtClean="0">
                <a:latin typeface="+mn-lt"/>
              </a:rPr>
              <a:t>Sykepleier eller farmasøyt kan klargjøre resepter for signering</a:t>
            </a:r>
          </a:p>
          <a:p>
            <a:r>
              <a:rPr lang="nb-NO" sz="2400" dirty="0" smtClean="0">
                <a:latin typeface="+mn-lt"/>
              </a:rPr>
              <a:t>Alle som jobber på Helseplattformen har tilgang til en felles legemiddelliste</a:t>
            </a:r>
            <a:endParaRPr lang="nb-NO" sz="2400" i="1" dirty="0" smtClean="0">
              <a:latin typeface="+mn-lt"/>
            </a:endParaRPr>
          </a:p>
          <a:p>
            <a:pPr marL="0" indent="0">
              <a:buNone/>
            </a:pPr>
            <a:endParaRPr lang="nb-NO" sz="2400" i="1" dirty="0">
              <a:latin typeface="+mn-lt"/>
            </a:endParaRPr>
          </a:p>
          <a:p>
            <a:pPr marL="0" indent="0">
              <a:buNone/>
            </a:pPr>
            <a:endParaRPr lang="nb-NO" sz="2400" i="1" dirty="0" smtClean="0">
              <a:latin typeface="+mn-lt"/>
            </a:endParaRPr>
          </a:p>
          <a:p>
            <a:pPr marL="0" indent="0">
              <a:buNone/>
            </a:pPr>
            <a:endParaRPr lang="nb-NO" sz="2400" i="1" dirty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94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2492897"/>
            <a:ext cx="9518848" cy="2304256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En «forordning» er en samlebetegnelse for alt man bestiller, ordinerer, henviser og rekvirerer i Helseplattformen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I denne presentasjonen får du et kort innblikk i hva som blir annerledes når du skal forordne </a:t>
            </a:r>
            <a:r>
              <a:rPr lang="nb-NO" sz="2400" i="1" dirty="0" smtClean="0">
                <a:latin typeface="+mn-lt"/>
              </a:rPr>
              <a:t>legemidler </a:t>
            </a:r>
            <a:r>
              <a:rPr lang="nb-NO" sz="2400" dirty="0" smtClean="0">
                <a:latin typeface="+mn-lt"/>
              </a:rPr>
              <a:t>etter innføringa av Helseplattformen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914" y="2287426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807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2492896"/>
            <a:ext cx="11031016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Frem til nå har det vært mest vanlig å bruke papirkurver for forordning av legemidler. Enkelte har benyttet separate elektroniske system for legemiddelforordning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 har lenge vært et ønske om en </a:t>
            </a:r>
            <a:r>
              <a:rPr lang="nb-NO" sz="2400" b="1" dirty="0" smtClean="0">
                <a:latin typeface="+mn-lt"/>
              </a:rPr>
              <a:t>elektronisk legemiddeljournal </a:t>
            </a:r>
            <a:r>
              <a:rPr lang="nb-NO" sz="2400" dirty="0" smtClean="0">
                <a:latin typeface="+mn-lt"/>
              </a:rPr>
              <a:t>og her kommer den</a:t>
            </a:r>
            <a:endParaRPr lang="nb-NO" sz="2400" dirty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56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2348880"/>
            <a:ext cx="8712968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 blir upresist å si at Helseplattformen kommer med en «elektronisk kurve» tilsvarende kurvene som brukes i dag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Med andre ord kan vi si at den tradisjonelle «</a:t>
            </a:r>
            <a:r>
              <a:rPr lang="nb-NO" sz="2400" dirty="0" err="1" smtClean="0">
                <a:latin typeface="+mn-lt"/>
              </a:rPr>
              <a:t>medisinkurven</a:t>
            </a:r>
            <a:r>
              <a:rPr lang="nb-NO" sz="2400" dirty="0" smtClean="0">
                <a:latin typeface="+mn-lt"/>
              </a:rPr>
              <a:t>» er død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839909" y="1850793"/>
            <a:ext cx="2602281" cy="2298287"/>
            <a:chOff x="8839909" y="1726565"/>
            <a:chExt cx="2602281" cy="2298287"/>
          </a:xfrm>
        </p:grpSpPr>
        <p:pic>
          <p:nvPicPr>
            <p:cNvPr id="15362" name="Picture 2" descr="Bild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000" b="50500" l="10000" r="90000">
                          <a14:foregroundMark x1="50500" y1="14750" x2="54750" y2="15750"/>
                          <a14:foregroundMark x1="56000" y1="16000" x2="63750" y2="22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971"/>
            <a:stretch/>
          </p:blipFill>
          <p:spPr bwMode="auto">
            <a:xfrm rot="433837">
              <a:off x="8839909" y="1726565"/>
              <a:ext cx="2602281" cy="1327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1500" b="92500" l="72750" r="895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819" t="52469" r="11171" b="7841"/>
            <a:stretch/>
          </p:blipFill>
          <p:spPr bwMode="auto">
            <a:xfrm rot="18765728">
              <a:off x="9927685" y="2835834"/>
              <a:ext cx="402401" cy="1198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1500" b="92500" l="72750" r="895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819" t="52469" r="11171" b="7841"/>
            <a:stretch/>
          </p:blipFill>
          <p:spPr bwMode="auto">
            <a:xfrm rot="2386580">
              <a:off x="10026818" y="2845140"/>
              <a:ext cx="402401" cy="1179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975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512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661886" y="4289018"/>
            <a:ext cx="2985842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Arbeidsflyten </a:t>
            </a:r>
            <a:r>
              <a:rPr lang="nb-NO" sz="2000" dirty="0"/>
              <a:t>ligger under </a:t>
            </a:r>
            <a:r>
              <a:rPr lang="nb-NO" sz="2000" b="1" dirty="0" smtClean="0"/>
              <a:t>forordningsbildet</a:t>
            </a:r>
            <a:endParaRPr lang="nb-NO" sz="2000" b="1" dirty="0"/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cxnSp>
        <p:nvCxnSpPr>
          <p:cNvPr id="27" name="Rett pilkobling 26"/>
          <p:cNvCxnSpPr/>
          <p:nvPr/>
        </p:nvCxnSpPr>
        <p:spPr>
          <a:xfrm>
            <a:off x="2135560" y="3877397"/>
            <a:ext cx="0" cy="343691"/>
          </a:xfrm>
          <a:prstGeom prst="straightConnector1">
            <a:avLst/>
          </a:prstGeom>
          <a:ln w="1905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4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359696" y="4288547"/>
            <a:ext cx="5531189" cy="180474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Den </a:t>
            </a:r>
            <a:r>
              <a:rPr lang="nb-NO" sz="2000" dirty="0"/>
              <a:t>integrerte </a:t>
            </a:r>
            <a:r>
              <a:rPr lang="nb-NO" sz="2000" dirty="0" smtClean="0"/>
              <a:t>«</a:t>
            </a:r>
            <a:r>
              <a:rPr lang="nb-NO" sz="2000" dirty="0"/>
              <a:t>kurve»-løsningen lever videre </a:t>
            </a:r>
            <a:r>
              <a:rPr lang="nb-NO" sz="2000" dirty="0" smtClean="0"/>
              <a:t>under </a:t>
            </a:r>
            <a:r>
              <a:rPr lang="nb-NO" sz="2000" dirty="0"/>
              <a:t>betegnelsen Legemiddeladministrering (</a:t>
            </a:r>
            <a:r>
              <a:rPr lang="nb-NO" sz="2000" b="1" dirty="0" smtClean="0"/>
              <a:t>LMA)</a:t>
            </a:r>
            <a:endParaRPr lang="nb-NO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også </a:t>
            </a:r>
            <a:r>
              <a:rPr lang="nb-NO" sz="2000" dirty="0"/>
              <a:t>tilgjengelig for leger, kliniske farmasøyter og andre med tjenstlig behov</a:t>
            </a:r>
          </a:p>
        </p:txBody>
      </p:sp>
      <p:cxnSp>
        <p:nvCxnSpPr>
          <p:cNvPr id="11" name="Rett pilkobling 10"/>
          <p:cNvCxnSpPr/>
          <p:nvPr/>
        </p:nvCxnSpPr>
        <p:spPr>
          <a:xfrm>
            <a:off x="6240016" y="3877397"/>
            <a:ext cx="0" cy="343691"/>
          </a:xfrm>
          <a:prstGeom prst="straightConnector1">
            <a:avLst/>
          </a:prstGeom>
          <a:ln w="1905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4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10416480" y="3861048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8616280" y="4321512"/>
            <a:ext cx="3240360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 smtClean="0"/>
              <a:t>Egen </a:t>
            </a:r>
            <a:r>
              <a:rPr lang="nb-NO" sz="2000" dirty="0"/>
              <a:t>legemiddelarbeidsflyt: </a:t>
            </a:r>
            <a:r>
              <a:rPr lang="nb-NO" sz="2000" b="1" dirty="0"/>
              <a:t>Legemidler</a:t>
            </a:r>
          </a:p>
        </p:txBody>
      </p:sp>
    </p:spTree>
    <p:extLst>
      <p:ext uri="{BB962C8B-B14F-4D97-AF65-F5344CB8AC3E}">
        <p14:creationId xmlns:p14="http://schemas.microsoft.com/office/powerpoint/2010/main" val="29550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936806" y="4323787"/>
            <a:ext cx="2393500" cy="442674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b="1" dirty="0" smtClean="0"/>
              <a:t>Forordningsbildet</a:t>
            </a:r>
            <a:endParaRPr lang="nb-NO" sz="2000" b="1" dirty="0"/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10488488" y="3861048"/>
            <a:ext cx="0" cy="261947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4223792" y="4153528"/>
            <a:ext cx="3960440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Modulen legemiddeladministrering </a:t>
            </a:r>
            <a:r>
              <a:rPr lang="nb-NO" sz="2000" dirty="0"/>
              <a:t>(</a:t>
            </a:r>
            <a:r>
              <a:rPr lang="nb-NO" sz="2000" b="1" dirty="0" smtClean="0"/>
              <a:t>LMA)      </a:t>
            </a:r>
            <a:endParaRPr lang="nb-NO" sz="2000" dirty="0" smtClean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9552384" y="4153528"/>
            <a:ext cx="1887786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Arbeidsflyten </a:t>
            </a:r>
            <a:r>
              <a:rPr lang="nb-NO" sz="2000" b="1" dirty="0" smtClean="0"/>
              <a:t>Legemidler</a:t>
            </a:r>
            <a:endParaRPr lang="nb-NO" sz="2000" b="1" dirty="0"/>
          </a:p>
        </p:txBody>
      </p:sp>
      <p:cxnSp>
        <p:nvCxnSpPr>
          <p:cNvPr id="22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6168008" y="3861048"/>
            <a:ext cx="0" cy="261947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2063552" y="3861048"/>
            <a:ext cx="0" cy="261947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6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65D87471-89A1-4B47-8B56-114B5B4532AA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662</TotalTime>
  <Words>583</Words>
  <Application>Microsoft Office PowerPoint</Application>
  <PresentationFormat>Widescreen</PresentationFormat>
  <Paragraphs>99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Office-tema</vt:lpstr>
      <vt:lpstr>Forordning av legemidler</vt:lpstr>
      <vt:lpstr>PowerPoint-presentasjon</vt:lpstr>
      <vt:lpstr>PowerPoint-presentasjon</vt:lpstr>
      <vt:lpstr>PowerPoint-presentasjon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71</cp:revision>
  <dcterms:created xsi:type="dcterms:W3CDTF">2021-06-23T13:32:41Z</dcterms:created>
  <dcterms:modified xsi:type="dcterms:W3CDTF">2021-08-12T11:22:21Z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