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6"/>
  </p:notesMasterIdLst>
  <p:handoutMasterIdLst>
    <p:handoutMasterId r:id="rId17"/>
  </p:handoutMasterIdLst>
  <p:sldIdLst>
    <p:sldId id="312" r:id="rId7"/>
    <p:sldId id="313" r:id="rId8"/>
    <p:sldId id="314" r:id="rId9"/>
    <p:sldId id="361" r:id="rId10"/>
    <p:sldId id="362" r:id="rId11"/>
    <p:sldId id="363" r:id="rId12"/>
    <p:sldId id="364" r:id="rId13"/>
    <p:sldId id="366" r:id="rId14"/>
    <p:sldId id="291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A9CB"/>
    <a:srgbClr val="44C7D4"/>
    <a:srgbClr val="00B8B7"/>
    <a:srgbClr val="2A2F80"/>
    <a:srgbClr val="CBE2E2"/>
    <a:srgbClr val="579B9A"/>
    <a:srgbClr val="E6F1F1"/>
    <a:srgbClr val="283D89"/>
    <a:srgbClr val="FFFFFF"/>
    <a:srgbClr val="04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113" d="100"/>
          <a:sy n="113" d="100"/>
        </p:scale>
        <p:origin x="126" y="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14" Type="http://schemas.openxmlformats.org/officeDocument/2006/relationships/slide" Target="slides/slide8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09.09.2021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09.09.2021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22.png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%20neg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utendørs, gress, holder, felt&#10;&#10;Automatisk generert beskrivelse">
            <a:extLst>
              <a:ext uri="{FF2B5EF4-FFF2-40B4-BE49-F238E27FC236}">
                <a16:creationId xmlns:a16="http://schemas.microsoft.com/office/drawing/2014/main" id="{81C08118-E22A-0F43-8F89-2EDAF75D4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527382" y="5517232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Tittel på innlegget ditt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503712" y="6381328"/>
            <a:ext cx="8157467" cy="360040"/>
          </a:xfrm>
        </p:spPr>
        <p:txBody>
          <a:bodyPr>
            <a:noAutofit/>
          </a:bodyPr>
          <a:lstStyle>
            <a:lvl1pPr marL="0" indent="0" algn="r">
              <a:buNone/>
              <a:defRPr sz="1400" i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Ditt navn/tittel</a:t>
            </a:r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1" hasCustomPrompt="1"/>
          </p:nvPr>
        </p:nvSpPr>
        <p:spPr>
          <a:xfrm>
            <a:off x="3503712" y="5983360"/>
            <a:ext cx="8161239" cy="397968"/>
          </a:xfrm>
        </p:spPr>
        <p:txBody>
          <a:bodyPr>
            <a:normAutofit/>
          </a:bodyPr>
          <a:lstStyle>
            <a:lvl1pPr marL="0" indent="0" algn="r">
              <a:buNone/>
              <a:defRPr sz="1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Anledning/møte/forsamling</a:t>
            </a:r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 hasCustomPrompt="1"/>
          </p:nvPr>
        </p:nvSpPr>
        <p:spPr>
          <a:xfrm>
            <a:off x="527382" y="6381328"/>
            <a:ext cx="2976033" cy="360040"/>
          </a:xfrm>
        </p:spPr>
        <p:txBody>
          <a:bodyPr>
            <a:normAutofit/>
          </a:bodyPr>
          <a:lstStyle>
            <a:lvl1pPr marL="0" indent="0">
              <a:buNone/>
              <a:defRPr sz="140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E68CC55B-AAE8-3D49-8C20-24A9BDEDAFD1}"/>
              </a:ext>
            </a:extLst>
          </p:cNvPr>
          <p:cNvCxnSpPr>
            <a:cxnSpLocks/>
          </p:cNvCxnSpPr>
          <p:nvPr userDrawn="1"/>
        </p:nvCxnSpPr>
        <p:spPr>
          <a:xfrm>
            <a:off x="609600" y="6381328"/>
            <a:ext cx="10959008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Bilde 17" descr="Et bilde som inneholder tegning&#10;&#10;Automatisk generert beskrivelse">
            <a:extLst>
              <a:ext uri="{FF2B5EF4-FFF2-40B4-BE49-F238E27FC236}">
                <a16:creationId xmlns:a16="http://schemas.microsoft.com/office/drawing/2014/main" id="{F83DED54-9C4E-4C47-AD1B-2C9FCA0B0E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898340"/>
            <a:ext cx="4452183" cy="289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649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>
            <a:extLst>
              <a:ext uri="{FF2B5EF4-FFF2-40B4-BE49-F238E27FC236}">
                <a16:creationId xmlns:a16="http://schemas.microsoft.com/office/drawing/2014/main" id="{90020361-9647-5A4A-B3A2-0596BFFA15A8}"/>
              </a:ext>
            </a:extLst>
          </p:cNvPr>
          <p:cNvSpPr txBox="1">
            <a:spLocks/>
          </p:cNvSpPr>
          <p:nvPr userDrawn="1"/>
        </p:nvSpPr>
        <p:spPr>
          <a:xfrm>
            <a:off x="595808" y="620688"/>
            <a:ext cx="10972800" cy="5760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kern="1200" baseline="0">
                <a:solidFill>
                  <a:srgbClr val="003283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3283"/>
              </a:solidFill>
            </a:endParaRP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1E6367BE-4F55-8C4D-BC31-4AB1CDB9F9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cxnSp>
        <p:nvCxnSpPr>
          <p:cNvPr id="14" name="Rett linje 13">
            <a:extLst>
              <a:ext uri="{FF2B5EF4-FFF2-40B4-BE49-F238E27FC236}">
                <a16:creationId xmlns:a16="http://schemas.microsoft.com/office/drawing/2014/main" id="{06878143-A373-F64B-9C8D-7FFD5385D250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de 6">
            <a:extLst>
              <a:ext uri="{FF2B5EF4-FFF2-40B4-BE49-F238E27FC236}">
                <a16:creationId xmlns:a16="http://schemas.microsoft.com/office/drawing/2014/main" id="{5A427C97-2858-ED42-AAC8-EB775967FB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6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6370B75D-FB06-1341-9FB8-829AAF80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5286"/>
            <a:ext cx="10092781" cy="714614"/>
          </a:xfrm>
          <a:prstGeom prst="rect">
            <a:avLst/>
          </a:prstGeom>
        </p:spPr>
        <p:txBody>
          <a:bodyPr/>
          <a:lstStyle>
            <a:lvl1pPr algn="l">
              <a:defRPr sz="3200" b="0" i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400" b="0" i="0" baseline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2400" b="0" i="0" baseline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2400" b="0" i="0" baseline="0">
                <a:solidFill>
                  <a:schemeClr val="tx1"/>
                </a:solidFill>
                <a:latin typeface="+mn-lt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09.09.2021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52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91475401-9B2B-6741-9EB5-6FF50F480D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08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6" name="Bilde 15" descr="Et bilde som inneholder tegning&#10;&#10;Automatisk generert beskrivelse">
            <a:extLst>
              <a:ext uri="{FF2B5EF4-FFF2-40B4-BE49-F238E27FC236}">
                <a16:creationId xmlns:a16="http://schemas.microsoft.com/office/drawing/2014/main" id="{AB5F8AB4-B121-9B4C-ACC9-4C542D1EDAAF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0996" y="429094"/>
            <a:ext cx="1123529" cy="1123529"/>
          </a:xfrm>
          <a:prstGeom prst="rect">
            <a:avLst/>
          </a:prstGeom>
        </p:spPr>
      </p:pic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17446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6998568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31C81D36-DB78-7C44-92D7-21D5DB3EA9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19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609600" y="1600202"/>
            <a:ext cx="4824537" cy="4133055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Courier New" panose="02070309020205020404" pitchFamily="49" charset="0"/>
              <a:buChar char="o"/>
              <a:defRPr lang="nb-NO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Arial" panose="020B0604020202020204" pitchFamily="34" charset="0"/>
              <a:buChar char="•"/>
              <a:defRPr lang="nb-NO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5735960" y="1594721"/>
            <a:ext cx="4824537" cy="4133055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Courier New" panose="02070309020205020404" pitchFamily="49" charset="0"/>
              <a:buChar char="o"/>
              <a:defRPr lang="nb-NO" sz="24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Clr>
                <a:srgbClr val="6FAAD8"/>
              </a:buClr>
              <a:buFont typeface="Arial" panose="020B0604020202020204" pitchFamily="34" charset="0"/>
              <a:buChar char="•"/>
              <a:defRPr lang="nb-NO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36C49663-31F0-1E41-BA66-5DFBC43E5824}"/>
              </a:ext>
            </a:extLst>
          </p:cNvPr>
          <p:cNvSpPr txBox="1">
            <a:spLocks/>
          </p:cNvSpPr>
          <p:nvPr userDrawn="1"/>
        </p:nvSpPr>
        <p:spPr>
          <a:xfrm>
            <a:off x="595808" y="620688"/>
            <a:ext cx="10972800" cy="5760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200" kern="1200" baseline="0">
                <a:solidFill>
                  <a:srgbClr val="003283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3283"/>
              </a:solidFill>
            </a:endParaRPr>
          </a:p>
        </p:txBody>
      </p:sp>
      <p:sp>
        <p:nvSpPr>
          <p:cNvPr id="15" name="Tittel 1">
            <a:extLst>
              <a:ext uri="{FF2B5EF4-FFF2-40B4-BE49-F238E27FC236}">
                <a16:creationId xmlns:a16="http://schemas.microsoft.com/office/drawing/2014/main" id="{5F7B00AC-EBD2-B946-AE6D-F7A4A7E58E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DB0D8F69-85E8-BD4D-9E41-14708D5F6F50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e 9">
            <a:extLst>
              <a:ext uri="{FF2B5EF4-FFF2-40B4-BE49-F238E27FC236}">
                <a16:creationId xmlns:a16="http://schemas.microsoft.com/office/drawing/2014/main" id="{D6B0F86D-32E4-3644-899F-92144D0737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9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5774432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 marL="914400" indent="0">
              <a:buClr>
                <a:schemeClr val="bg1"/>
              </a:buClr>
              <a:buNone/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</p:txBody>
      </p:sp>
      <p:cxnSp>
        <p:nvCxnSpPr>
          <p:cNvPr id="24" name="Rett linje 23">
            <a:extLst>
              <a:ext uri="{FF2B5EF4-FFF2-40B4-BE49-F238E27FC236}">
                <a16:creationId xmlns:a16="http://schemas.microsoft.com/office/drawing/2014/main" id="{641F0267-C689-AB47-91FE-FD5B7991F84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tel 1">
            <a:extLst>
              <a:ext uri="{FF2B5EF4-FFF2-40B4-BE49-F238E27FC236}">
                <a16:creationId xmlns:a16="http://schemas.microsoft.com/office/drawing/2014/main" id="{201C9237-602D-6042-9C70-BF7E697CC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176F00B-7CEF-7F49-ADBA-7B9D140B88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371" y="489588"/>
            <a:ext cx="1002539" cy="10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325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1284CB9-062C-5D44-A2B4-4B0411D11DA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ittel 1"/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ACF6C7A0-9224-844C-A16E-37D0AC09A79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e 14">
            <a:extLst>
              <a:ext uri="{FF2B5EF4-FFF2-40B4-BE49-F238E27FC236}">
                <a16:creationId xmlns:a16="http://schemas.microsoft.com/office/drawing/2014/main" id="{5BADA423-50F3-074D-8800-BF3165BEA199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0996" y="429093"/>
            <a:ext cx="1123530" cy="112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9692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anvis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med ett avrundet hjørne 5">
            <a:extLst>
              <a:ext uri="{FF2B5EF4-FFF2-40B4-BE49-F238E27FC236}">
                <a16:creationId xmlns:a16="http://schemas.microsoft.com/office/drawing/2014/main" id="{324AD704-F6EC-0142-A315-6773E124E4BD}"/>
              </a:ext>
            </a:extLst>
          </p:cNvPr>
          <p:cNvSpPr/>
          <p:nvPr userDrawn="1"/>
        </p:nvSpPr>
        <p:spPr>
          <a:xfrm rot="5400000">
            <a:off x="3091028" y="-1284519"/>
            <a:ext cx="4988354" cy="9950898"/>
          </a:xfrm>
          <a:prstGeom prst="round1Rect">
            <a:avLst/>
          </a:prstGeom>
          <a:solidFill>
            <a:srgbClr val="ED7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highlight>
                <a:srgbClr val="ED7004"/>
              </a:highlight>
            </a:endParaRPr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127448" y="2132856"/>
            <a:ext cx="5568619" cy="318547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Temaskifter – sett inn tekst</a:t>
            </a:r>
          </a:p>
        </p:txBody>
      </p:sp>
    </p:spTree>
    <p:extLst>
      <p:ext uri="{BB962C8B-B14F-4D97-AF65-F5344CB8AC3E}">
        <p14:creationId xmlns:p14="http://schemas.microsoft.com/office/powerpoint/2010/main" val="337452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9" r:id="rId3"/>
    <p:sldLayoutId id="2147483660" r:id="rId4"/>
    <p:sldLayoutId id="2147483654" r:id="rId5"/>
    <p:sldLayoutId id="2147483652" r:id="rId6"/>
    <p:sldLayoutId id="2147483667" r:id="rId7"/>
    <p:sldLayoutId id="2147483655" r:id="rId8"/>
    <p:sldLayoutId id="2147483656" r:id="rId9"/>
    <p:sldLayoutId id="2147483657" r:id="rId10"/>
    <p:sldLayoutId id="2147483662" r:id="rId11"/>
    <p:sldLayoutId id="2147483666" r:id="rId12"/>
    <p:sldLayoutId id="2147483658" r:id="rId13"/>
    <p:sldLayoutId id="2147483668" r:id="rId14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>
          <a:xfrm>
            <a:off x="0" y="2204864"/>
            <a:ext cx="12192000" cy="1440160"/>
          </a:xfrm>
        </p:spPr>
        <p:txBody>
          <a:bodyPr>
            <a:normAutofit/>
          </a:bodyPr>
          <a:lstStyle/>
          <a:p>
            <a:r>
              <a:rPr lang="nb-NO" dirty="0"/>
              <a:t>Fra rehabiliteringsopphold i sykehus til flere samtidige tjenester i kommunen</a:t>
            </a:r>
          </a:p>
        </p:txBody>
      </p:sp>
      <p:sp>
        <p:nvSpPr>
          <p:cNvPr id="4" name="Tittel 5"/>
          <p:cNvSpPr txBox="1">
            <a:spLocks/>
          </p:cNvSpPr>
          <p:nvPr/>
        </p:nvSpPr>
        <p:spPr>
          <a:xfrm>
            <a:off x="2179009" y="3039541"/>
            <a:ext cx="7851304" cy="132556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200" b="1" kern="1200" spc="6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400" dirty="0" smtClean="0"/>
              <a:t/>
            </a:r>
            <a:br>
              <a:rPr lang="nb-NO" sz="2400" dirty="0" smtClean="0"/>
            </a:b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25884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l i fire retninger 3"/>
          <p:cNvSpPr/>
          <p:nvPr/>
        </p:nvSpPr>
        <p:spPr>
          <a:xfrm rot="2601722">
            <a:off x="4266454" y="1661166"/>
            <a:ext cx="3564000" cy="3564000"/>
          </a:xfrm>
          <a:prstGeom prst="quadArrow">
            <a:avLst>
              <a:gd name="adj1" fmla="val 3055"/>
              <a:gd name="adj2" fmla="val 5283"/>
              <a:gd name="adj3" fmla="val 6564"/>
            </a:avLst>
          </a:prstGeom>
          <a:solidFill>
            <a:srgbClr val="4CA9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ektangel 4"/>
          <p:cNvSpPr/>
          <p:nvPr/>
        </p:nvSpPr>
        <p:spPr>
          <a:xfrm>
            <a:off x="5285060" y="2492896"/>
            <a:ext cx="1694842" cy="21162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10" name="Gruppe 9"/>
          <p:cNvGrpSpPr/>
          <p:nvPr/>
        </p:nvGrpSpPr>
        <p:grpSpPr>
          <a:xfrm>
            <a:off x="3404405" y="751527"/>
            <a:ext cx="5382891" cy="5374375"/>
            <a:chOff x="3404405" y="751527"/>
            <a:chExt cx="5382891" cy="5374375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5661950" y="75152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5701310" y="5257801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7919195" y="3006467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3404405" y="2986675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4042158" y="1423869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4037772" y="4577123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7270994" y="4585353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  <p:sp>
          <p:nvSpPr>
            <p:cNvPr id="63" name="Ellipse 62">
              <a:extLst>
                <a:ext uri="{FF2B5EF4-FFF2-40B4-BE49-F238E27FC236}">
                  <a16:creationId xmlns:a16="http://schemas.microsoft.com/office/drawing/2014/main" id="{F8CD6DF9-661A-AD4C-84E1-25C10EB1356E}"/>
                </a:ext>
              </a:extLst>
            </p:cNvPr>
            <p:cNvSpPr/>
            <p:nvPr/>
          </p:nvSpPr>
          <p:spPr>
            <a:xfrm>
              <a:off x="7239225" y="1405234"/>
              <a:ext cx="868101" cy="868101"/>
            </a:xfrm>
            <a:prstGeom prst="ellipse">
              <a:avLst/>
            </a:prstGeom>
            <a:solidFill>
              <a:srgbClr val="00B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2CB5B5"/>
                </a:solidFill>
              </a:endParaRPr>
            </a:p>
          </p:txBody>
        </p:sp>
      </p:grpSp>
      <p:pic>
        <p:nvPicPr>
          <p:cNvPr id="7" name="Bild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12684" y="2605649"/>
            <a:ext cx="1442454" cy="1442454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98989" y="1580073"/>
            <a:ext cx="552783" cy="55278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2912162" y="1530466"/>
            <a:ext cx="1155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Fysikalsk-</a:t>
            </a:r>
          </a:p>
          <a:p>
            <a:r>
              <a:rPr lang="nb-NO" dirty="0" smtClean="0"/>
              <a:t>medisiner</a:t>
            </a:r>
            <a:endParaRPr lang="nb-NO" dirty="0"/>
          </a:p>
        </p:txBody>
      </p:sp>
      <p:sp>
        <p:nvSpPr>
          <p:cNvPr id="29" name="TekstSylinder 28"/>
          <p:cNvSpPr txBox="1"/>
          <p:nvPr/>
        </p:nvSpPr>
        <p:spPr>
          <a:xfrm>
            <a:off x="1976424" y="3065212"/>
            <a:ext cx="1499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Fysioterapeut </a:t>
            </a:r>
          </a:p>
          <a:p>
            <a:r>
              <a:rPr lang="nb-NO" dirty="0" smtClean="0"/>
              <a:t>sykehus</a:t>
            </a:r>
            <a:endParaRPr lang="nb-NO" dirty="0"/>
          </a:p>
        </p:txBody>
      </p:sp>
      <p:sp>
        <p:nvSpPr>
          <p:cNvPr id="30" name="TekstSylinder 29"/>
          <p:cNvSpPr txBox="1"/>
          <p:nvPr/>
        </p:nvSpPr>
        <p:spPr>
          <a:xfrm>
            <a:off x="4960192" y="6067942"/>
            <a:ext cx="234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Ergoterapeut sykehus</a:t>
            </a:r>
            <a:endParaRPr lang="nb-NO" dirty="0"/>
          </a:p>
        </p:txBody>
      </p:sp>
      <p:sp>
        <p:nvSpPr>
          <p:cNvPr id="33" name="TekstSylinder 32"/>
          <p:cNvSpPr txBox="1"/>
          <p:nvPr/>
        </p:nvSpPr>
        <p:spPr>
          <a:xfrm>
            <a:off x="2946562" y="4683847"/>
            <a:ext cx="135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Sykepleier sykehus</a:t>
            </a:r>
            <a:endParaRPr lang="nb-NO" dirty="0"/>
          </a:p>
        </p:txBody>
      </p:sp>
      <p:sp>
        <p:nvSpPr>
          <p:cNvPr id="34" name="TekstSylinder 33"/>
          <p:cNvSpPr txBox="1"/>
          <p:nvPr/>
        </p:nvSpPr>
        <p:spPr>
          <a:xfrm>
            <a:off x="8107324" y="1607133"/>
            <a:ext cx="230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Saksbehandler</a:t>
            </a:r>
            <a:endParaRPr lang="nb-NO" dirty="0"/>
          </a:p>
        </p:txBody>
      </p:sp>
      <p:sp>
        <p:nvSpPr>
          <p:cNvPr id="35" name="TekstSylinder 34"/>
          <p:cNvSpPr txBox="1"/>
          <p:nvPr/>
        </p:nvSpPr>
        <p:spPr>
          <a:xfrm>
            <a:off x="8129461" y="4694094"/>
            <a:ext cx="2302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Hjemme-</a:t>
            </a:r>
          </a:p>
          <a:p>
            <a:r>
              <a:rPr lang="nb-NO" dirty="0" smtClean="0"/>
              <a:t>sykepleier</a:t>
            </a:r>
            <a:endParaRPr lang="nb-NO" dirty="0"/>
          </a:p>
        </p:txBody>
      </p:sp>
      <p:sp>
        <p:nvSpPr>
          <p:cNvPr id="37" name="TekstSylinder 36"/>
          <p:cNvSpPr txBox="1"/>
          <p:nvPr/>
        </p:nvSpPr>
        <p:spPr>
          <a:xfrm>
            <a:off x="8787294" y="3119157"/>
            <a:ext cx="2302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Fysioterapeut kommune</a:t>
            </a:r>
            <a:endParaRPr lang="nb-NO" dirty="0"/>
          </a:p>
        </p:txBody>
      </p:sp>
      <p:sp>
        <p:nvSpPr>
          <p:cNvPr id="40" name="TekstSylinder 39"/>
          <p:cNvSpPr txBox="1"/>
          <p:nvPr/>
        </p:nvSpPr>
        <p:spPr>
          <a:xfrm>
            <a:off x="5616262" y="323641"/>
            <a:ext cx="953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Fastlege</a:t>
            </a:r>
            <a:endParaRPr lang="nb-NO" dirty="0"/>
          </a:p>
        </p:txBody>
      </p:sp>
      <p:sp>
        <p:nvSpPr>
          <p:cNvPr id="41" name="TekstSylinder 40"/>
          <p:cNvSpPr txBox="1"/>
          <p:nvPr/>
        </p:nvSpPr>
        <p:spPr>
          <a:xfrm>
            <a:off x="5281570" y="3901269"/>
            <a:ext cx="167852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solidFill>
                  <a:srgbClr val="2A2F80"/>
                </a:solidFill>
              </a:rPr>
              <a:t>Person under rehabilitering</a:t>
            </a:r>
            <a:endParaRPr lang="nb-NO" sz="2000" b="1" dirty="0">
              <a:solidFill>
                <a:srgbClr val="2A2F80"/>
              </a:solidFill>
            </a:endParaRPr>
          </a:p>
        </p:txBody>
      </p:sp>
      <p:pic>
        <p:nvPicPr>
          <p:cNvPr id="65" name="Bilde 6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58944" y="3111987"/>
            <a:ext cx="552783" cy="552783"/>
          </a:xfrm>
          <a:prstGeom prst="rect">
            <a:avLst/>
          </a:prstGeom>
        </p:spPr>
      </p:pic>
      <p:pic>
        <p:nvPicPr>
          <p:cNvPr id="66" name="Bilde 65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92174" y="4715496"/>
            <a:ext cx="552783" cy="552783"/>
          </a:xfrm>
          <a:prstGeom prst="rect">
            <a:avLst/>
          </a:prstGeom>
        </p:spPr>
      </p:pic>
      <p:pic>
        <p:nvPicPr>
          <p:cNvPr id="67" name="Bilde 6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57519" y="5381582"/>
            <a:ext cx="552783" cy="552783"/>
          </a:xfrm>
          <a:prstGeom prst="rect">
            <a:avLst/>
          </a:prstGeom>
        </p:spPr>
      </p:pic>
      <p:pic>
        <p:nvPicPr>
          <p:cNvPr id="68" name="Bilde 67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28129" y="4706173"/>
            <a:ext cx="552783" cy="552783"/>
          </a:xfrm>
          <a:prstGeom prst="rect">
            <a:avLst/>
          </a:prstGeom>
        </p:spPr>
      </p:pic>
      <p:pic>
        <p:nvPicPr>
          <p:cNvPr id="69" name="Bilde 68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76853" y="3139335"/>
            <a:ext cx="552783" cy="552783"/>
          </a:xfrm>
          <a:prstGeom prst="rect">
            <a:avLst/>
          </a:prstGeom>
        </p:spPr>
      </p:pic>
      <p:pic>
        <p:nvPicPr>
          <p:cNvPr id="70" name="Bilde 69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6883" y="1515408"/>
            <a:ext cx="552783" cy="552783"/>
          </a:xfrm>
          <a:prstGeom prst="rect">
            <a:avLst/>
          </a:prstGeom>
        </p:spPr>
      </p:pic>
      <p:pic>
        <p:nvPicPr>
          <p:cNvPr id="71" name="Bilde 70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19608" y="875037"/>
            <a:ext cx="552783" cy="55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04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vrundet rektangel 16"/>
          <p:cNvSpPr/>
          <p:nvPr/>
        </p:nvSpPr>
        <p:spPr>
          <a:xfrm>
            <a:off x="641876" y="2753648"/>
            <a:ext cx="6314411" cy="294059"/>
          </a:xfrm>
          <a:prstGeom prst="roundRect">
            <a:avLst/>
          </a:prstGeom>
          <a:solidFill>
            <a:srgbClr val="00B8B7"/>
          </a:solidFill>
          <a:ln>
            <a:solidFill>
              <a:srgbClr val="00B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5" t="14216"/>
          <a:stretch/>
        </p:blipFill>
        <p:spPr>
          <a:xfrm>
            <a:off x="3464764" y="1211795"/>
            <a:ext cx="1003385" cy="918472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79334" y="1149425"/>
            <a:ext cx="1083737" cy="1083737"/>
          </a:xfrm>
          <a:prstGeom prst="rect">
            <a:avLst/>
          </a:prstGeom>
        </p:spPr>
      </p:pic>
      <p:sp>
        <p:nvSpPr>
          <p:cNvPr id="12" name="TekstSylinder 11"/>
          <p:cNvSpPr txBox="1"/>
          <p:nvPr/>
        </p:nvSpPr>
        <p:spPr>
          <a:xfrm>
            <a:off x="1487488" y="2710466"/>
            <a:ext cx="5194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dirty="0" smtClean="0">
                <a:solidFill>
                  <a:schemeClr val="bg1"/>
                </a:solidFill>
              </a:rPr>
              <a:t>Rehabiliteringsopphold i spesialisthelsetjenesten</a:t>
            </a:r>
            <a:endParaRPr lang="nb-NO" dirty="0">
              <a:solidFill>
                <a:schemeClr val="bg1"/>
              </a:solidFill>
            </a:endParaRPr>
          </a:p>
        </p:txBody>
      </p:sp>
      <p:grpSp>
        <p:nvGrpSpPr>
          <p:cNvPr id="2" name="Gruppe 1"/>
          <p:cNvGrpSpPr/>
          <p:nvPr/>
        </p:nvGrpSpPr>
        <p:grpSpPr>
          <a:xfrm>
            <a:off x="4911743" y="3274041"/>
            <a:ext cx="6161507" cy="369332"/>
            <a:chOff x="4911743" y="3274041"/>
            <a:chExt cx="6161507" cy="369332"/>
          </a:xfrm>
        </p:grpSpPr>
        <p:sp>
          <p:nvSpPr>
            <p:cNvPr id="16" name="Avrundet rektangel 15"/>
            <p:cNvSpPr/>
            <p:nvPr/>
          </p:nvSpPr>
          <p:spPr>
            <a:xfrm>
              <a:off x="4911743" y="3297899"/>
              <a:ext cx="6161507" cy="294059"/>
            </a:xfrm>
            <a:prstGeom prst="roundRect">
              <a:avLst/>
            </a:prstGeom>
            <a:solidFill>
              <a:srgbClr val="00B8B7"/>
            </a:solidFill>
            <a:ln>
              <a:solidFill>
                <a:srgbClr val="00B8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" name="TekstSylinder 12"/>
            <p:cNvSpPr txBox="1"/>
            <p:nvPr/>
          </p:nvSpPr>
          <p:spPr>
            <a:xfrm>
              <a:off x="5395011" y="3274041"/>
              <a:ext cx="4788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Kommunale tjenester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pic>
        <p:nvPicPr>
          <p:cNvPr id="14" name="Bild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" t="25132" r="2474" b="27184"/>
          <a:stretch/>
        </p:blipFill>
        <p:spPr>
          <a:xfrm>
            <a:off x="811697" y="764704"/>
            <a:ext cx="629264" cy="311537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/>
        </p:nvPicPr>
        <p:blipFill rotWithShape="1">
          <a:blip r:embed="rId5"/>
          <a:srcRect t="26316"/>
          <a:stretch/>
        </p:blipFill>
        <p:spPr>
          <a:xfrm>
            <a:off x="1681013" y="1268833"/>
            <a:ext cx="1141491" cy="841098"/>
          </a:xfrm>
          <a:prstGeom prst="rect">
            <a:avLst/>
          </a:prstGeom>
        </p:spPr>
      </p:pic>
      <p:sp>
        <p:nvSpPr>
          <p:cNvPr id="18" name="TekstSylinder 17"/>
          <p:cNvSpPr txBox="1"/>
          <p:nvPr/>
        </p:nvSpPr>
        <p:spPr>
          <a:xfrm>
            <a:off x="7437041" y="3896965"/>
            <a:ext cx="3636209" cy="1992035"/>
          </a:xfrm>
          <a:prstGeom prst="roundRect">
            <a:avLst/>
          </a:prstGeom>
          <a:noFill/>
          <a:ln w="28575">
            <a:solidFill>
              <a:srgbClr val="00B8B7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b="1" dirty="0" smtClean="0"/>
              <a:t>Samtidige tjenestebehov</a:t>
            </a:r>
          </a:p>
          <a:p>
            <a:endParaRPr lang="nb-NO" sz="1100" dirty="0" smtClean="0"/>
          </a:p>
          <a:p>
            <a:r>
              <a:rPr lang="nb-NO" sz="1400" dirty="0"/>
              <a:t>Etter utskrivelse </a:t>
            </a:r>
            <a:r>
              <a:rPr lang="nb-NO" sz="1400" dirty="0" smtClean="0"/>
              <a:t>yter </a:t>
            </a:r>
            <a:r>
              <a:rPr lang="nb-NO" sz="1400" dirty="0"/>
              <a:t>kommunen </a:t>
            </a:r>
            <a:r>
              <a:rPr lang="nb-NO" sz="1400" dirty="0" smtClean="0"/>
              <a:t>flere samtidige tjenester med koordineringsbehov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 smtClean="0"/>
              <a:t>Hjemmetjenesten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 smtClean="0"/>
              <a:t>Enhet for fysioterapi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 smtClean="0"/>
              <a:t>Enhet fra ergoterapi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 smtClean="0"/>
              <a:t>Saksbehandlere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707554" y="3896965"/>
            <a:ext cx="3628008" cy="1975009"/>
          </a:xfrm>
          <a:prstGeom prst="roundRect">
            <a:avLst/>
          </a:prstGeom>
          <a:noFill/>
          <a:ln w="28575">
            <a:solidFill>
              <a:srgbClr val="00B8B7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b="1" dirty="0" smtClean="0"/>
              <a:t>Regelmessige </a:t>
            </a:r>
            <a:r>
              <a:rPr lang="nb-NO" sz="1600" b="1" dirty="0"/>
              <a:t>mål-/</a:t>
            </a:r>
            <a:r>
              <a:rPr lang="nb-NO" sz="1600" b="1" dirty="0" smtClean="0"/>
              <a:t>planmøter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 dirty="0" smtClean="0"/>
              <a:t>Det </a:t>
            </a:r>
            <a:r>
              <a:rPr lang="nb-NO" sz="1400" dirty="0"/>
              <a:t>tverrfaglige </a:t>
            </a:r>
            <a:r>
              <a:rPr lang="nb-NO" sz="1400" dirty="0" smtClean="0"/>
              <a:t>rehabiliteringsteamet </a:t>
            </a:r>
            <a:r>
              <a:rPr lang="nb-NO" sz="1400" dirty="0"/>
              <a:t>og pasienten </a:t>
            </a:r>
            <a:r>
              <a:rPr lang="nb-NO" sz="1400" dirty="0" smtClean="0"/>
              <a:t>(pårørende</a:t>
            </a:r>
            <a:r>
              <a:rPr lang="nb-NO" sz="1400" dirty="0"/>
              <a:t>) </a:t>
            </a:r>
            <a:r>
              <a:rPr lang="nb-NO" sz="1400" dirty="0" smtClean="0"/>
              <a:t>deltar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 dirty="0" smtClean="0"/>
              <a:t>På </a:t>
            </a:r>
            <a:r>
              <a:rPr lang="nb-NO" sz="1400" dirty="0"/>
              <a:t>møtene settes kortsiktige og langsiktige </a:t>
            </a:r>
            <a:r>
              <a:rPr lang="nb-NO" sz="1400" dirty="0" smtClean="0"/>
              <a:t>rehabiliteringsmål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 dirty="0" smtClean="0"/>
              <a:t>Måloppnåelsen </a:t>
            </a:r>
            <a:r>
              <a:rPr lang="nb-NO" sz="1400" dirty="0"/>
              <a:t>evalueres på neste møte</a:t>
            </a:r>
          </a:p>
          <a:p>
            <a:endParaRPr lang="nb-NO" sz="10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4911742" y="3896965"/>
            <a:ext cx="2044545" cy="1549360"/>
          </a:xfrm>
          <a:prstGeom prst="roundRect">
            <a:avLst/>
          </a:prstGeom>
          <a:noFill/>
          <a:ln w="28575">
            <a:solidFill>
              <a:srgbClr val="00B8B7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b="1" dirty="0" smtClean="0"/>
              <a:t>Samarbeidsmøter med kommunen</a:t>
            </a:r>
          </a:p>
          <a:p>
            <a:endParaRPr lang="nb-NO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 dirty="0" smtClean="0"/>
              <a:t>Diskutere </a:t>
            </a:r>
            <a:r>
              <a:rPr lang="nb-NO" sz="1400" dirty="0"/>
              <a:t>og avklare </a:t>
            </a:r>
            <a:r>
              <a:rPr lang="nb-NO" sz="1400" dirty="0" smtClean="0"/>
              <a:t>oppfølgingsbehov etter utskrivelse </a:t>
            </a:r>
            <a:endParaRPr lang="nb-NO" sz="1400" dirty="0"/>
          </a:p>
        </p:txBody>
      </p:sp>
      <p:pic>
        <p:nvPicPr>
          <p:cNvPr id="21" name="Bild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846" y="1372347"/>
            <a:ext cx="805520" cy="805520"/>
          </a:xfrm>
          <a:prstGeom prst="rect">
            <a:avLst/>
          </a:prstGeom>
        </p:spPr>
      </p:pic>
      <p:pic>
        <p:nvPicPr>
          <p:cNvPr id="22" name="Bild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735" y="1285128"/>
            <a:ext cx="939555" cy="939555"/>
          </a:xfrm>
          <a:prstGeom prst="rect">
            <a:avLst/>
          </a:prstGeom>
        </p:spPr>
      </p:pic>
      <p:pic>
        <p:nvPicPr>
          <p:cNvPr id="23" name="Bild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35647" y="1149425"/>
            <a:ext cx="1083737" cy="1083737"/>
          </a:xfrm>
          <a:prstGeom prst="rect">
            <a:avLst/>
          </a:prstGeom>
        </p:spPr>
      </p:pic>
      <p:sp>
        <p:nvSpPr>
          <p:cNvPr id="11" name="Pil høyre 10"/>
          <p:cNvSpPr/>
          <p:nvPr/>
        </p:nvSpPr>
        <p:spPr>
          <a:xfrm>
            <a:off x="253838" y="2708920"/>
            <a:ext cx="574945" cy="38703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Pil høyre 23"/>
          <p:cNvSpPr/>
          <p:nvPr/>
        </p:nvSpPr>
        <p:spPr>
          <a:xfrm>
            <a:off x="4512943" y="3240569"/>
            <a:ext cx="574945" cy="38703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079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vrundet rektangel 16"/>
          <p:cNvSpPr/>
          <p:nvPr/>
        </p:nvSpPr>
        <p:spPr>
          <a:xfrm>
            <a:off x="641876" y="2753648"/>
            <a:ext cx="6314411" cy="294059"/>
          </a:xfrm>
          <a:prstGeom prst="roundRect">
            <a:avLst/>
          </a:prstGeom>
          <a:solidFill>
            <a:srgbClr val="00B8B7"/>
          </a:solidFill>
          <a:ln>
            <a:solidFill>
              <a:srgbClr val="00B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5" t="14216"/>
          <a:stretch/>
        </p:blipFill>
        <p:spPr>
          <a:xfrm>
            <a:off x="3464764" y="1211795"/>
            <a:ext cx="1003385" cy="918472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79334" y="1149425"/>
            <a:ext cx="1083737" cy="1083737"/>
          </a:xfrm>
          <a:prstGeom prst="rect">
            <a:avLst/>
          </a:prstGeom>
        </p:spPr>
      </p:pic>
      <p:sp>
        <p:nvSpPr>
          <p:cNvPr id="12" name="TekstSylinder 11"/>
          <p:cNvSpPr txBox="1"/>
          <p:nvPr/>
        </p:nvSpPr>
        <p:spPr>
          <a:xfrm>
            <a:off x="1487488" y="2710466"/>
            <a:ext cx="5194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dirty="0" smtClean="0">
                <a:solidFill>
                  <a:schemeClr val="bg1"/>
                </a:solidFill>
              </a:rPr>
              <a:t>Rehabiliteringsopphold i spesialisthelsetjenesten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5395011" y="3274041"/>
            <a:ext cx="4788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Kommunale tjenester</a:t>
            </a:r>
            <a:endParaRPr lang="nb-NO" dirty="0">
              <a:solidFill>
                <a:schemeClr val="bg1"/>
              </a:solidFill>
            </a:endParaRPr>
          </a:p>
        </p:txBody>
      </p:sp>
      <p:pic>
        <p:nvPicPr>
          <p:cNvPr id="14" name="Bild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" t="25132" r="2474" b="27184"/>
          <a:stretch/>
        </p:blipFill>
        <p:spPr>
          <a:xfrm>
            <a:off x="811697" y="764704"/>
            <a:ext cx="629264" cy="311537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/>
        </p:nvPicPr>
        <p:blipFill rotWithShape="1">
          <a:blip r:embed="rId5"/>
          <a:srcRect t="26316"/>
          <a:stretch/>
        </p:blipFill>
        <p:spPr>
          <a:xfrm>
            <a:off x="1681013" y="1268833"/>
            <a:ext cx="1141491" cy="841098"/>
          </a:xfrm>
          <a:prstGeom prst="rect">
            <a:avLst/>
          </a:prstGeom>
        </p:spPr>
      </p:pic>
      <p:sp>
        <p:nvSpPr>
          <p:cNvPr id="9" name="TekstSylinder 8"/>
          <p:cNvSpPr txBox="1"/>
          <p:nvPr/>
        </p:nvSpPr>
        <p:spPr>
          <a:xfrm>
            <a:off x="707554" y="3535501"/>
            <a:ext cx="8268766" cy="2485787"/>
          </a:xfrm>
          <a:prstGeom prst="roundRect">
            <a:avLst/>
          </a:prstGeom>
          <a:noFill/>
          <a:ln w="28575">
            <a:solidFill>
              <a:srgbClr val="00B8B7"/>
            </a:solidFill>
          </a:ln>
        </p:spPr>
        <p:txBody>
          <a:bodyPr wrap="square" rtlCol="0">
            <a:spAutoFit/>
          </a:bodyPr>
          <a:lstStyle/>
          <a:p>
            <a:r>
              <a:rPr lang="nb-NO" sz="2000" b="1" dirty="0" smtClean="0"/>
              <a:t>Felles behandlingsplan i spesialisthelsetjenesten</a:t>
            </a:r>
          </a:p>
          <a:p>
            <a:endParaRPr lang="nb-NO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Tverrfaglig dokumentasjon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Enkel oversikt over pasientens rehabiliteringsmål og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Mens behandlingen i spesialisthelsetjenesten pågår kan samarbeidspartnere som </a:t>
            </a:r>
            <a:r>
              <a:rPr lang="nb-NO" sz="2000" dirty="0">
                <a:solidFill>
                  <a:srgbClr val="00B8B7"/>
                </a:solidFill>
              </a:rPr>
              <a:t>kommune og fastlege få </a:t>
            </a:r>
            <a:r>
              <a:rPr lang="nb-NO" sz="2000" dirty="0" err="1">
                <a:solidFill>
                  <a:srgbClr val="00B8B7"/>
                </a:solidFill>
              </a:rPr>
              <a:t>leserettighet</a:t>
            </a:r>
            <a:r>
              <a:rPr lang="nb-NO" sz="2000" dirty="0">
                <a:solidFill>
                  <a:srgbClr val="00B8B7"/>
                </a:solidFill>
              </a:rPr>
              <a:t> </a:t>
            </a:r>
            <a:r>
              <a:rPr lang="nb-NO" sz="2000" dirty="0"/>
              <a:t>til planen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Pasienten kan godkjenne planen og har den tilgjengelig via </a:t>
            </a:r>
            <a:r>
              <a:rPr lang="nb-NO" sz="2000" dirty="0" err="1" smtClean="0"/>
              <a:t>HelsaMi</a:t>
            </a:r>
            <a:endParaRPr lang="nb-NO" sz="2000" dirty="0"/>
          </a:p>
        </p:txBody>
      </p:sp>
      <p:pic>
        <p:nvPicPr>
          <p:cNvPr id="21" name="Bild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846" y="1372347"/>
            <a:ext cx="805520" cy="805520"/>
          </a:xfrm>
          <a:prstGeom prst="rect">
            <a:avLst/>
          </a:prstGeom>
        </p:spPr>
      </p:pic>
      <p:pic>
        <p:nvPicPr>
          <p:cNvPr id="22" name="Bild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735" y="1285128"/>
            <a:ext cx="939555" cy="939555"/>
          </a:xfrm>
          <a:prstGeom prst="rect">
            <a:avLst/>
          </a:prstGeom>
        </p:spPr>
      </p:pic>
      <p:pic>
        <p:nvPicPr>
          <p:cNvPr id="23" name="Bild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35647" y="1149425"/>
            <a:ext cx="1083737" cy="1083737"/>
          </a:xfrm>
          <a:prstGeom prst="rect">
            <a:avLst/>
          </a:prstGeom>
        </p:spPr>
      </p:pic>
      <p:sp>
        <p:nvSpPr>
          <p:cNvPr id="11" name="Pil høyre 10"/>
          <p:cNvSpPr/>
          <p:nvPr/>
        </p:nvSpPr>
        <p:spPr>
          <a:xfrm>
            <a:off x="264471" y="2708920"/>
            <a:ext cx="574945" cy="38703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412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vrundet rektangel 16"/>
          <p:cNvSpPr/>
          <p:nvPr/>
        </p:nvSpPr>
        <p:spPr>
          <a:xfrm>
            <a:off x="641876" y="2753648"/>
            <a:ext cx="6314411" cy="294059"/>
          </a:xfrm>
          <a:prstGeom prst="roundRect">
            <a:avLst/>
          </a:prstGeom>
          <a:solidFill>
            <a:srgbClr val="00B8B7"/>
          </a:solidFill>
          <a:ln>
            <a:solidFill>
              <a:srgbClr val="00B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5" t="14216"/>
          <a:stretch/>
        </p:blipFill>
        <p:spPr>
          <a:xfrm>
            <a:off x="3464764" y="1211795"/>
            <a:ext cx="1003385" cy="918472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79334" y="1149425"/>
            <a:ext cx="1083737" cy="1083737"/>
          </a:xfrm>
          <a:prstGeom prst="rect">
            <a:avLst/>
          </a:prstGeom>
        </p:spPr>
      </p:pic>
      <p:sp>
        <p:nvSpPr>
          <p:cNvPr id="12" name="TekstSylinder 11"/>
          <p:cNvSpPr txBox="1"/>
          <p:nvPr/>
        </p:nvSpPr>
        <p:spPr>
          <a:xfrm>
            <a:off x="1487488" y="2710466"/>
            <a:ext cx="5194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dirty="0" smtClean="0">
                <a:solidFill>
                  <a:schemeClr val="bg1"/>
                </a:solidFill>
              </a:rPr>
              <a:t>Rehabiliteringsopphold i spesialisthelsetjenesten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5395011" y="3274041"/>
            <a:ext cx="4788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Kommunale tjenester</a:t>
            </a:r>
            <a:endParaRPr lang="nb-NO" dirty="0">
              <a:solidFill>
                <a:schemeClr val="bg1"/>
              </a:solidFill>
            </a:endParaRPr>
          </a:p>
        </p:txBody>
      </p:sp>
      <p:pic>
        <p:nvPicPr>
          <p:cNvPr id="14" name="Bild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" t="25132" r="2474" b="27184"/>
          <a:stretch/>
        </p:blipFill>
        <p:spPr>
          <a:xfrm>
            <a:off x="811697" y="764704"/>
            <a:ext cx="629264" cy="311537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/>
        </p:nvPicPr>
        <p:blipFill rotWithShape="1">
          <a:blip r:embed="rId5"/>
          <a:srcRect t="26316"/>
          <a:stretch/>
        </p:blipFill>
        <p:spPr>
          <a:xfrm>
            <a:off x="1681013" y="1268833"/>
            <a:ext cx="1141491" cy="841098"/>
          </a:xfrm>
          <a:prstGeom prst="rect">
            <a:avLst/>
          </a:prstGeom>
        </p:spPr>
      </p:pic>
      <p:sp>
        <p:nvSpPr>
          <p:cNvPr id="9" name="TekstSylinder 8"/>
          <p:cNvSpPr txBox="1"/>
          <p:nvPr/>
        </p:nvSpPr>
        <p:spPr>
          <a:xfrm>
            <a:off x="707554" y="3535501"/>
            <a:ext cx="6612582" cy="2145268"/>
          </a:xfrm>
          <a:prstGeom prst="roundRect">
            <a:avLst/>
          </a:prstGeom>
          <a:noFill/>
          <a:ln w="28575">
            <a:solidFill>
              <a:srgbClr val="00B8B7"/>
            </a:solidFill>
          </a:ln>
        </p:spPr>
        <p:txBody>
          <a:bodyPr wrap="square" rtlCol="0">
            <a:spAutoFit/>
          </a:bodyPr>
          <a:lstStyle/>
          <a:p>
            <a:r>
              <a:rPr lang="nb-NO" sz="2000" b="1" dirty="0"/>
              <a:t>Tverrfaglig møte </a:t>
            </a:r>
            <a:endParaRPr lang="nb-NO" sz="2000" b="1" dirty="0" smtClean="0"/>
          </a:p>
          <a:p>
            <a:endParaRPr lang="nb-NO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Koordinator får </a:t>
            </a:r>
            <a:r>
              <a:rPr lang="nb-NO" sz="2000" dirty="0" err="1"/>
              <a:t>systemstøtte</a:t>
            </a:r>
            <a:r>
              <a:rPr lang="nb-NO" sz="2000" dirty="0"/>
              <a:t> i Helseplattformen for å finne felles ledig time for flere deltakere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Referat og møteinnkalling sendes via Helseplattformen og </a:t>
            </a:r>
            <a:r>
              <a:rPr lang="nb-NO" sz="2000" dirty="0" err="1"/>
              <a:t>HelsaMi</a:t>
            </a:r>
            <a:r>
              <a:rPr lang="nb-NO" sz="2000" dirty="0"/>
              <a:t> for alle som har tilgang</a:t>
            </a:r>
          </a:p>
        </p:txBody>
      </p:sp>
      <p:pic>
        <p:nvPicPr>
          <p:cNvPr id="21" name="Bild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846" y="1372347"/>
            <a:ext cx="805520" cy="805520"/>
          </a:xfrm>
          <a:prstGeom prst="rect">
            <a:avLst/>
          </a:prstGeom>
        </p:spPr>
      </p:pic>
      <p:pic>
        <p:nvPicPr>
          <p:cNvPr id="22" name="Bild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735" y="1285128"/>
            <a:ext cx="939555" cy="939555"/>
          </a:xfrm>
          <a:prstGeom prst="rect">
            <a:avLst/>
          </a:prstGeom>
        </p:spPr>
      </p:pic>
      <p:pic>
        <p:nvPicPr>
          <p:cNvPr id="23" name="Bild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35647" y="1149425"/>
            <a:ext cx="1083737" cy="1083737"/>
          </a:xfrm>
          <a:prstGeom prst="rect">
            <a:avLst/>
          </a:prstGeom>
        </p:spPr>
      </p:pic>
      <p:sp>
        <p:nvSpPr>
          <p:cNvPr id="11" name="Pil høyre 10"/>
          <p:cNvSpPr/>
          <p:nvPr/>
        </p:nvSpPr>
        <p:spPr>
          <a:xfrm>
            <a:off x="264471" y="2708920"/>
            <a:ext cx="574945" cy="38703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970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vrundet rektangel 16"/>
          <p:cNvSpPr/>
          <p:nvPr/>
        </p:nvSpPr>
        <p:spPr>
          <a:xfrm>
            <a:off x="641876" y="2753648"/>
            <a:ext cx="6314411" cy="294059"/>
          </a:xfrm>
          <a:prstGeom prst="roundRect">
            <a:avLst/>
          </a:prstGeom>
          <a:solidFill>
            <a:srgbClr val="00B8B7"/>
          </a:solidFill>
          <a:ln>
            <a:solidFill>
              <a:srgbClr val="00B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Avrundet rektangel 15"/>
          <p:cNvSpPr/>
          <p:nvPr/>
        </p:nvSpPr>
        <p:spPr>
          <a:xfrm>
            <a:off x="4911743" y="3297899"/>
            <a:ext cx="6161507" cy="294059"/>
          </a:xfrm>
          <a:prstGeom prst="roundRect">
            <a:avLst/>
          </a:prstGeom>
          <a:solidFill>
            <a:srgbClr val="00B8B7"/>
          </a:solidFill>
          <a:ln>
            <a:solidFill>
              <a:srgbClr val="00B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5" t="14216"/>
          <a:stretch/>
        </p:blipFill>
        <p:spPr>
          <a:xfrm>
            <a:off x="3464764" y="1211795"/>
            <a:ext cx="1003385" cy="918472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79334" y="1149425"/>
            <a:ext cx="1083737" cy="1083737"/>
          </a:xfrm>
          <a:prstGeom prst="rect">
            <a:avLst/>
          </a:prstGeom>
        </p:spPr>
      </p:pic>
      <p:sp>
        <p:nvSpPr>
          <p:cNvPr id="12" name="TekstSylinder 11"/>
          <p:cNvSpPr txBox="1"/>
          <p:nvPr/>
        </p:nvSpPr>
        <p:spPr>
          <a:xfrm>
            <a:off x="1487488" y="2710466"/>
            <a:ext cx="5194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dirty="0" smtClean="0">
                <a:solidFill>
                  <a:schemeClr val="bg1"/>
                </a:solidFill>
              </a:rPr>
              <a:t>Rehabiliteringsopphold i spesialisthelsetjenesten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5395011" y="3274041"/>
            <a:ext cx="4788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Kommunale tjenester</a:t>
            </a:r>
            <a:endParaRPr lang="nb-NO" dirty="0">
              <a:solidFill>
                <a:schemeClr val="bg1"/>
              </a:solidFill>
            </a:endParaRPr>
          </a:p>
        </p:txBody>
      </p:sp>
      <p:pic>
        <p:nvPicPr>
          <p:cNvPr id="14" name="Bild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" t="25132" r="2474" b="27184"/>
          <a:stretch/>
        </p:blipFill>
        <p:spPr>
          <a:xfrm>
            <a:off x="811697" y="764704"/>
            <a:ext cx="629264" cy="311537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/>
        </p:nvPicPr>
        <p:blipFill rotWithShape="1">
          <a:blip r:embed="rId5"/>
          <a:srcRect t="26316"/>
          <a:stretch/>
        </p:blipFill>
        <p:spPr>
          <a:xfrm>
            <a:off x="1681013" y="1268833"/>
            <a:ext cx="1141491" cy="841098"/>
          </a:xfrm>
          <a:prstGeom prst="rect">
            <a:avLst/>
          </a:prstGeom>
        </p:spPr>
      </p:pic>
      <p:sp>
        <p:nvSpPr>
          <p:cNvPr id="10" name="TekstSylinder 9"/>
          <p:cNvSpPr txBox="1"/>
          <p:nvPr/>
        </p:nvSpPr>
        <p:spPr>
          <a:xfrm>
            <a:off x="4439816" y="3823533"/>
            <a:ext cx="3164543" cy="2485787"/>
          </a:xfrm>
          <a:prstGeom prst="roundRect">
            <a:avLst/>
          </a:prstGeom>
          <a:noFill/>
          <a:ln w="28575">
            <a:solidFill>
              <a:srgbClr val="00B8B7"/>
            </a:solidFill>
          </a:ln>
        </p:spPr>
        <p:txBody>
          <a:bodyPr wrap="square" rtlCol="0">
            <a:spAutoFit/>
          </a:bodyPr>
          <a:lstStyle/>
          <a:p>
            <a:r>
              <a:rPr lang="nb-NO" sz="2000" b="1" dirty="0"/>
              <a:t>Samarbeidsmøter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Diskutere og avklare oppfølgingsbehov etter utskrivelse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Man benytter samme funksjonalitet som ved tverrfaglig møte</a:t>
            </a:r>
          </a:p>
        </p:txBody>
      </p:sp>
      <p:pic>
        <p:nvPicPr>
          <p:cNvPr id="21" name="Bild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846" y="1372347"/>
            <a:ext cx="805520" cy="805520"/>
          </a:xfrm>
          <a:prstGeom prst="rect">
            <a:avLst/>
          </a:prstGeom>
        </p:spPr>
      </p:pic>
      <p:pic>
        <p:nvPicPr>
          <p:cNvPr id="22" name="Bild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735" y="1285128"/>
            <a:ext cx="939555" cy="939555"/>
          </a:xfrm>
          <a:prstGeom prst="rect">
            <a:avLst/>
          </a:prstGeom>
        </p:spPr>
      </p:pic>
      <p:pic>
        <p:nvPicPr>
          <p:cNvPr id="23" name="Bild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35647" y="1149425"/>
            <a:ext cx="1083737" cy="1083737"/>
          </a:xfrm>
          <a:prstGeom prst="rect">
            <a:avLst/>
          </a:prstGeom>
        </p:spPr>
      </p:pic>
      <p:sp>
        <p:nvSpPr>
          <p:cNvPr id="11" name="Pil høyre 10"/>
          <p:cNvSpPr/>
          <p:nvPr/>
        </p:nvSpPr>
        <p:spPr>
          <a:xfrm>
            <a:off x="264471" y="2708920"/>
            <a:ext cx="574945" cy="38703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Pil høyre 23"/>
          <p:cNvSpPr/>
          <p:nvPr/>
        </p:nvSpPr>
        <p:spPr>
          <a:xfrm>
            <a:off x="4512943" y="3240569"/>
            <a:ext cx="574945" cy="38703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756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vrundet rektangel 15"/>
          <p:cNvSpPr/>
          <p:nvPr/>
        </p:nvSpPr>
        <p:spPr>
          <a:xfrm>
            <a:off x="4911743" y="3297899"/>
            <a:ext cx="6161507" cy="294059"/>
          </a:xfrm>
          <a:prstGeom prst="roundRect">
            <a:avLst/>
          </a:prstGeom>
          <a:solidFill>
            <a:srgbClr val="00B8B7"/>
          </a:solidFill>
          <a:ln>
            <a:solidFill>
              <a:srgbClr val="00B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5" t="14216"/>
          <a:stretch/>
        </p:blipFill>
        <p:spPr>
          <a:xfrm>
            <a:off x="3464764" y="1211795"/>
            <a:ext cx="1003385" cy="918472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79334" y="1149425"/>
            <a:ext cx="1083737" cy="1083737"/>
          </a:xfrm>
          <a:prstGeom prst="rect">
            <a:avLst/>
          </a:prstGeom>
        </p:spPr>
      </p:pic>
      <p:sp>
        <p:nvSpPr>
          <p:cNvPr id="13" name="TekstSylinder 12"/>
          <p:cNvSpPr txBox="1"/>
          <p:nvPr/>
        </p:nvSpPr>
        <p:spPr>
          <a:xfrm>
            <a:off x="5395011" y="3274041"/>
            <a:ext cx="4788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Kommunale tjenester</a:t>
            </a:r>
            <a:endParaRPr lang="nb-NO" dirty="0">
              <a:solidFill>
                <a:schemeClr val="bg1"/>
              </a:solidFill>
            </a:endParaRPr>
          </a:p>
        </p:txBody>
      </p:sp>
      <p:pic>
        <p:nvPicPr>
          <p:cNvPr id="14" name="Bild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" t="25132" r="2474" b="27184"/>
          <a:stretch/>
        </p:blipFill>
        <p:spPr>
          <a:xfrm>
            <a:off x="811697" y="764704"/>
            <a:ext cx="629264" cy="311537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/>
        </p:nvPicPr>
        <p:blipFill rotWithShape="1">
          <a:blip r:embed="rId5"/>
          <a:srcRect t="26316"/>
          <a:stretch/>
        </p:blipFill>
        <p:spPr>
          <a:xfrm>
            <a:off x="1681013" y="1268833"/>
            <a:ext cx="1141491" cy="841098"/>
          </a:xfrm>
          <a:prstGeom prst="rect">
            <a:avLst/>
          </a:prstGeom>
        </p:spPr>
      </p:pic>
      <p:sp>
        <p:nvSpPr>
          <p:cNvPr id="10" name="TekstSylinder 9"/>
          <p:cNvSpPr txBox="1"/>
          <p:nvPr/>
        </p:nvSpPr>
        <p:spPr>
          <a:xfrm>
            <a:off x="5663952" y="3861048"/>
            <a:ext cx="5256584" cy="2485787"/>
          </a:xfrm>
          <a:prstGeom prst="roundRect">
            <a:avLst/>
          </a:prstGeom>
          <a:noFill/>
          <a:ln w="28575">
            <a:solidFill>
              <a:srgbClr val="00B8B7"/>
            </a:solidFill>
          </a:ln>
        </p:spPr>
        <p:txBody>
          <a:bodyPr wrap="square" rtlCol="0">
            <a:spAutoFit/>
          </a:bodyPr>
          <a:lstStyle/>
          <a:p>
            <a:r>
              <a:rPr lang="nb-NO" sz="2000" b="1" dirty="0"/>
              <a:t>Samtidige tjenestebehov</a:t>
            </a:r>
          </a:p>
          <a:p>
            <a:r>
              <a:rPr lang="nb-NO" sz="2000" dirty="0" smtClean="0"/>
              <a:t>Etter </a:t>
            </a:r>
            <a:r>
              <a:rPr lang="nb-NO" sz="2000" dirty="0"/>
              <a:t>utskrivelse yter kommunen flere samtidige tjenester med koordineringsbehov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Hjemmetjenesten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Enhet for fysioterapi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Enhet fra ergoterapi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Saksbehandlere</a:t>
            </a:r>
          </a:p>
        </p:txBody>
      </p:sp>
      <p:pic>
        <p:nvPicPr>
          <p:cNvPr id="21" name="Bild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846" y="1372347"/>
            <a:ext cx="805520" cy="805520"/>
          </a:xfrm>
          <a:prstGeom prst="rect">
            <a:avLst/>
          </a:prstGeom>
        </p:spPr>
      </p:pic>
      <p:pic>
        <p:nvPicPr>
          <p:cNvPr id="22" name="Bild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735" y="1285128"/>
            <a:ext cx="939555" cy="939555"/>
          </a:xfrm>
          <a:prstGeom prst="rect">
            <a:avLst/>
          </a:prstGeom>
        </p:spPr>
      </p:pic>
      <p:pic>
        <p:nvPicPr>
          <p:cNvPr id="23" name="Bild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35647" y="1149425"/>
            <a:ext cx="1083737" cy="1083737"/>
          </a:xfrm>
          <a:prstGeom prst="rect">
            <a:avLst/>
          </a:prstGeom>
        </p:spPr>
      </p:pic>
      <p:sp>
        <p:nvSpPr>
          <p:cNvPr id="24" name="Pil høyre 23"/>
          <p:cNvSpPr/>
          <p:nvPr/>
        </p:nvSpPr>
        <p:spPr>
          <a:xfrm>
            <a:off x="4512943" y="3240569"/>
            <a:ext cx="574945" cy="38703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695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vrundet rektangel 15"/>
          <p:cNvSpPr/>
          <p:nvPr/>
        </p:nvSpPr>
        <p:spPr>
          <a:xfrm>
            <a:off x="4911743" y="3297899"/>
            <a:ext cx="6161507" cy="294059"/>
          </a:xfrm>
          <a:prstGeom prst="roundRect">
            <a:avLst/>
          </a:prstGeom>
          <a:solidFill>
            <a:srgbClr val="00B8B7"/>
          </a:solidFill>
          <a:ln>
            <a:solidFill>
              <a:srgbClr val="00B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5" t="14216"/>
          <a:stretch/>
        </p:blipFill>
        <p:spPr>
          <a:xfrm>
            <a:off x="3464764" y="1211795"/>
            <a:ext cx="1003385" cy="918472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79334" y="1149425"/>
            <a:ext cx="1083737" cy="1083737"/>
          </a:xfrm>
          <a:prstGeom prst="rect">
            <a:avLst/>
          </a:prstGeom>
        </p:spPr>
      </p:pic>
      <p:sp>
        <p:nvSpPr>
          <p:cNvPr id="12" name="TekstSylinder 11"/>
          <p:cNvSpPr txBox="1"/>
          <p:nvPr/>
        </p:nvSpPr>
        <p:spPr>
          <a:xfrm>
            <a:off x="1487488" y="2710466"/>
            <a:ext cx="5194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dirty="0" smtClean="0">
                <a:solidFill>
                  <a:schemeClr val="bg1"/>
                </a:solidFill>
              </a:rPr>
              <a:t>Rehabiliteringsopphold i spesialisthelsetjenesten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5395011" y="3256623"/>
            <a:ext cx="4788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dirty="0" smtClean="0">
                <a:solidFill>
                  <a:schemeClr val="bg1"/>
                </a:solidFill>
              </a:rPr>
              <a:t>Kommunale tjenester</a:t>
            </a:r>
            <a:endParaRPr lang="nb-NO" sz="2000" dirty="0">
              <a:solidFill>
                <a:schemeClr val="bg1"/>
              </a:solidFill>
            </a:endParaRPr>
          </a:p>
        </p:txBody>
      </p:sp>
      <p:pic>
        <p:nvPicPr>
          <p:cNvPr id="14" name="Bild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" t="25132" r="2474" b="27184"/>
          <a:stretch/>
        </p:blipFill>
        <p:spPr>
          <a:xfrm>
            <a:off x="811697" y="764704"/>
            <a:ext cx="629264" cy="311537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/>
        </p:nvPicPr>
        <p:blipFill rotWithShape="1">
          <a:blip r:embed="rId5"/>
          <a:srcRect t="26316"/>
          <a:stretch/>
        </p:blipFill>
        <p:spPr>
          <a:xfrm>
            <a:off x="1681013" y="1268833"/>
            <a:ext cx="1141491" cy="841098"/>
          </a:xfrm>
          <a:prstGeom prst="rect">
            <a:avLst/>
          </a:prstGeom>
        </p:spPr>
      </p:pic>
      <p:sp>
        <p:nvSpPr>
          <p:cNvPr id="10" name="TekstSylinder 9"/>
          <p:cNvSpPr txBox="1"/>
          <p:nvPr/>
        </p:nvSpPr>
        <p:spPr>
          <a:xfrm>
            <a:off x="1487488" y="3823533"/>
            <a:ext cx="9537556" cy="2145268"/>
          </a:xfrm>
          <a:prstGeom prst="roundRect">
            <a:avLst/>
          </a:prstGeom>
          <a:noFill/>
          <a:ln w="28575">
            <a:solidFill>
              <a:srgbClr val="00B8B7"/>
            </a:solidFill>
          </a:ln>
        </p:spPr>
        <p:txBody>
          <a:bodyPr wrap="square" rtlCol="0">
            <a:spAutoFit/>
          </a:bodyPr>
          <a:lstStyle/>
          <a:p>
            <a:r>
              <a:rPr lang="nb-NO" sz="2000" b="1" dirty="0" smtClean="0"/>
              <a:t>Felles behandlingsplan i kommunehelsetjenesten</a:t>
            </a:r>
            <a:endParaRPr lang="nb-NO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smtClean="0"/>
              <a:t>Planen </a:t>
            </a:r>
            <a:r>
              <a:rPr lang="nb-NO" sz="2000" dirty="0"/>
              <a:t>fra </a:t>
            </a:r>
            <a:r>
              <a:rPr lang="nb-NO" sz="2000" dirty="0" smtClean="0"/>
              <a:t>sykehuset </a:t>
            </a:r>
            <a:r>
              <a:rPr lang="nb-NO" sz="2000" dirty="0"/>
              <a:t>er tilgjengelig før kommunen selv skal yte tjenester for brukeren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De ulike involverte tjenesteområdene i kommunen utarbeider hver sine </a:t>
            </a:r>
            <a:r>
              <a:rPr lang="nb-NO" sz="2000" dirty="0" smtClean="0"/>
              <a:t>planer </a:t>
            </a:r>
            <a:r>
              <a:rPr lang="nb-NO" sz="2000" dirty="0"/>
              <a:t>med målsetting for iverksatte tjenester. Planene oppdateres av representant for de respektive tjenesteområdene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Ulike </a:t>
            </a:r>
            <a:r>
              <a:rPr lang="nb-NO" sz="2000" dirty="0" smtClean="0"/>
              <a:t>planer </a:t>
            </a:r>
            <a:r>
              <a:rPr lang="nb-NO" sz="2000" dirty="0"/>
              <a:t>gjøres enkelt tilgjengelig for andre </a:t>
            </a:r>
            <a:r>
              <a:rPr lang="nb-NO" sz="2000" dirty="0" smtClean="0"/>
              <a:t>tjenesteytere</a:t>
            </a:r>
            <a:endParaRPr lang="nb-NO" sz="2000" dirty="0"/>
          </a:p>
        </p:txBody>
      </p:sp>
      <p:pic>
        <p:nvPicPr>
          <p:cNvPr id="21" name="Bild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846" y="1372347"/>
            <a:ext cx="805520" cy="805520"/>
          </a:xfrm>
          <a:prstGeom prst="rect">
            <a:avLst/>
          </a:prstGeom>
        </p:spPr>
      </p:pic>
      <p:pic>
        <p:nvPicPr>
          <p:cNvPr id="22" name="Bild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735" y="1285128"/>
            <a:ext cx="939555" cy="939555"/>
          </a:xfrm>
          <a:prstGeom prst="rect">
            <a:avLst/>
          </a:prstGeom>
        </p:spPr>
      </p:pic>
      <p:pic>
        <p:nvPicPr>
          <p:cNvPr id="23" name="Bild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35647" y="1149425"/>
            <a:ext cx="1083737" cy="1083737"/>
          </a:xfrm>
          <a:prstGeom prst="rect">
            <a:avLst/>
          </a:prstGeom>
        </p:spPr>
      </p:pic>
      <p:sp>
        <p:nvSpPr>
          <p:cNvPr id="24" name="Pil høyre 23"/>
          <p:cNvSpPr/>
          <p:nvPr/>
        </p:nvSpPr>
        <p:spPr>
          <a:xfrm>
            <a:off x="4512943" y="3240569"/>
            <a:ext cx="574945" cy="38703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581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9FE50A-B9D6-384A-8E0A-C68C0FBAB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836712"/>
            <a:ext cx="10441160" cy="5616624"/>
          </a:xfrm>
        </p:spPr>
        <p:txBody>
          <a:bodyPr/>
          <a:lstStyle/>
          <a:p>
            <a:pPr marL="0" indent="0">
              <a:buNone/>
            </a:pPr>
            <a:r>
              <a:rPr lang="nb-NO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Oppsummering</a:t>
            </a:r>
          </a:p>
          <a:p>
            <a:pPr marL="0" indent="0">
              <a:buNone/>
            </a:pPr>
            <a:endParaRPr lang="nb-NO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b-NO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Felles behandlingsplan</a:t>
            </a:r>
            <a:endParaRPr lang="nb-NO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nb-NO" sz="2000" dirty="0"/>
              <a:t>Flere ulike yrkesgrupper som samarbeider om en pasient </a:t>
            </a:r>
            <a:r>
              <a:rPr lang="nb-NO" sz="2000" dirty="0" smtClean="0"/>
              <a:t>gjør sin vurdering. Informasjon </a:t>
            </a:r>
            <a:r>
              <a:rPr lang="nb-NO" sz="2000" dirty="0"/>
              <a:t>fra </a:t>
            </a:r>
            <a:r>
              <a:rPr lang="nb-NO" sz="2000" dirty="0" smtClean="0"/>
              <a:t>hvert vurderingsnotat trekkes </a:t>
            </a:r>
            <a:r>
              <a:rPr lang="nb-NO" sz="2000" dirty="0"/>
              <a:t>inn i </a:t>
            </a:r>
            <a:r>
              <a:rPr lang="nb-NO" sz="2000" dirty="0" smtClean="0"/>
              <a:t>den felles behandlingsplanen </a:t>
            </a:r>
            <a:r>
              <a:rPr lang="nb-NO" sz="2000" dirty="0"/>
              <a:t>og planen oppdateres med et tverrfaglig notat og kan brukes i tverrfaglig </a:t>
            </a:r>
            <a:r>
              <a:rPr lang="nb-NO" sz="2000" dirty="0" smtClean="0"/>
              <a:t>møte</a:t>
            </a:r>
          </a:p>
          <a:p>
            <a:pPr marL="0" indent="0">
              <a:buNone/>
            </a:pPr>
            <a:endParaRPr lang="nb-NO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b-NO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Tverrfaglige </a:t>
            </a:r>
            <a:r>
              <a:rPr lang="nb-NO" sz="2000" b="1" dirty="0">
                <a:latin typeface="Calibri" panose="020F0502020204030204" pitchFamily="34" charset="0"/>
                <a:cs typeface="Calibri" panose="020F0502020204030204" pitchFamily="34" charset="0"/>
              </a:rPr>
              <a:t>møter</a:t>
            </a:r>
          </a:p>
          <a:p>
            <a:pPr lvl="0"/>
            <a:r>
              <a:rPr lang="nb-NO" sz="2000" dirty="0"/>
              <a:t>Koordinator får </a:t>
            </a:r>
            <a:r>
              <a:rPr lang="nb-NO" sz="2000" dirty="0" err="1"/>
              <a:t>systemstøtte</a:t>
            </a:r>
            <a:r>
              <a:rPr lang="nb-NO" sz="2000" dirty="0"/>
              <a:t> for å finne felles ledig time for flere deltakere</a:t>
            </a:r>
          </a:p>
          <a:p>
            <a:pPr lvl="0"/>
            <a:r>
              <a:rPr lang="nb-NO" sz="2000" dirty="0"/>
              <a:t>Referat og møteinnkalling sendes via Helseplattformen og </a:t>
            </a:r>
            <a:r>
              <a:rPr lang="nb-NO" sz="2000" dirty="0" err="1"/>
              <a:t>HelsaMi</a:t>
            </a:r>
            <a:r>
              <a:rPr lang="nb-NO" sz="2000" dirty="0"/>
              <a:t> for alle som har tilgang</a:t>
            </a:r>
          </a:p>
          <a:p>
            <a:pPr marL="0" indent="0">
              <a:buNone/>
            </a:pPr>
            <a:r>
              <a:rPr lang="nb-NO" sz="2000" dirty="0"/>
              <a:t> </a:t>
            </a:r>
          </a:p>
          <a:p>
            <a:pPr marL="0" indent="0">
              <a:buNone/>
            </a:pPr>
            <a:r>
              <a:rPr lang="nb-NO" sz="2000" b="1" dirty="0">
                <a:latin typeface="Calibri" panose="020F0502020204030204" pitchFamily="34" charset="0"/>
                <a:cs typeface="Calibri" panose="020F0502020204030204" pitchFamily="34" charset="0"/>
              </a:rPr>
              <a:t>Samarbeidsmøter og ansvarsgrupper</a:t>
            </a:r>
          </a:p>
          <a:p>
            <a:pPr lvl="0"/>
            <a:r>
              <a:rPr lang="nb-NO" sz="2000" dirty="0"/>
              <a:t>Her kan man ha behov for å trekke inn ressurser utenfor egen organisasjon. For slike møter vil man benytte samme funksjonalitet som ved tverrfaglig møte</a:t>
            </a:r>
          </a:p>
          <a:p>
            <a:endParaRPr lang="nb-NO" sz="2000" dirty="0"/>
          </a:p>
          <a:p>
            <a:pPr lvl="0"/>
            <a:endParaRPr lang="nb-NO" sz="2000" dirty="0"/>
          </a:p>
        </p:txBody>
      </p:sp>
      <p:grpSp>
        <p:nvGrpSpPr>
          <p:cNvPr id="4" name="Gruppe 3"/>
          <p:cNvGrpSpPr/>
          <p:nvPr/>
        </p:nvGrpSpPr>
        <p:grpSpPr>
          <a:xfrm>
            <a:off x="7608168" y="5805264"/>
            <a:ext cx="2831756" cy="753789"/>
            <a:chOff x="5976266" y="5411515"/>
            <a:chExt cx="2831756" cy="753789"/>
          </a:xfrm>
        </p:grpSpPr>
        <p:pic>
          <p:nvPicPr>
            <p:cNvPr id="5" name="Picture 4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54233" y="5411515"/>
              <a:ext cx="753789" cy="753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2144" y="5411515"/>
              <a:ext cx="753789" cy="753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8" descr="Bil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2064" y="5411515"/>
              <a:ext cx="753789" cy="753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2" descr="Bild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6266" y="5411515"/>
              <a:ext cx="753789" cy="753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646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Props1.xml><?xml version="1.0" encoding="utf-8"?>
<ds:datastoreItem xmlns:ds="http://schemas.openxmlformats.org/officeDocument/2006/customXml" ds:itemID="{B5DC74D1-0BB4-408E-99CE-9B38A51B4E12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B6C98F-06B7-4E8F-B0C9-D32B1DC96E08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86FA711F-697B-4308-8E66-8184D6E65663}">
  <ds:schemaRefs>
    <ds:schemaRef ds:uri="http://purl.org/dc/elements/1.1/"/>
    <ds:schemaRef ds:uri="http://schemas.openxmlformats.org/package/2006/metadata/core-properties"/>
    <ds:schemaRef ds:uri="a6ef3412-d541-4fd2-ac4e-5f144c52b56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838</TotalTime>
  <Words>353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Office-tema</vt:lpstr>
      <vt:lpstr>Fra rehabiliteringsopphold i sykehus til flere samtidige tjenester i kommunen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Samhandling gjennom  Helseplattformen</dc:title>
  <dc:creator>Basso, Trude</dc:creator>
  <cp:keywords>_£Bilde</cp:keywords>
  <cp:lastModifiedBy>Nikolaisen, Frode</cp:lastModifiedBy>
  <cp:revision>53</cp:revision>
  <dcterms:created xsi:type="dcterms:W3CDTF">2021-06-23T07:14:11Z</dcterms:created>
  <dcterms:modified xsi:type="dcterms:W3CDTF">2021-09-09T06:08:22Z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