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16"/>
  </p:notesMasterIdLst>
  <p:handoutMasterIdLst>
    <p:handoutMasterId r:id="rId17"/>
  </p:handoutMasterIdLst>
  <p:sldIdLst>
    <p:sldId id="292" r:id="rId7"/>
    <p:sldId id="312" r:id="rId8"/>
    <p:sldId id="313" r:id="rId9"/>
    <p:sldId id="319" r:id="rId10"/>
    <p:sldId id="314" r:id="rId11"/>
    <p:sldId id="315" r:id="rId12"/>
    <p:sldId id="316" r:id="rId13"/>
    <p:sldId id="320" r:id="rId14"/>
    <p:sldId id="321" r:id="rId1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gstad, Ellen Annette" initials="HEA" lastIdx="5" clrIdx="0">
    <p:extLst>
      <p:ext uri="{19B8F6BF-5375-455C-9EA6-DF929625EA0E}">
        <p15:presenceInfo xmlns:p15="http://schemas.microsoft.com/office/powerpoint/2012/main" userId="Hegstad, Ellen Annett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2CB5B5"/>
    <a:srgbClr val="2A307D"/>
    <a:srgbClr val="208482"/>
    <a:srgbClr val="40C3D5"/>
    <a:srgbClr val="41C3D3"/>
    <a:srgbClr val="A8ECEA"/>
    <a:srgbClr val="043585"/>
    <a:srgbClr val="90B6E6"/>
    <a:srgbClr val="00B8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ddels stil 2 – uthevin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ys stil 3 – utheving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677" autoAdjust="0"/>
    <p:restoredTop sz="96327" autoAdjust="0"/>
  </p:normalViewPr>
  <p:slideViewPr>
    <p:cSldViewPr showGuides="1">
      <p:cViewPr varScale="1">
        <p:scale>
          <a:sx n="56" d="100"/>
          <a:sy n="56" d="100"/>
        </p:scale>
        <p:origin x="90" y="5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20"/>
    </p:cViewPr>
  </p:sorterViewPr>
  <p:notesViewPr>
    <p:cSldViewPr>
      <p:cViewPr varScale="1">
        <p:scale>
          <a:sx n="144" d="100"/>
          <a:sy n="144" d="100"/>
        </p:scale>
        <p:origin x="440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22" Type="http://schemas.openxmlformats.org/officeDocument/2006/relationships/tableStyles" Target="tableStyles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090247E7-B662-064F-BCE3-BCCC46C890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C083DAD-D741-3944-BFF6-4456635577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C388F-36B0-474C-AA06-616F21821DEA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3960A1F-1C7F-7246-85F7-8DBF5441A1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3437062-88C3-D249-A6CC-FD096AF72E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E78E7-87B4-5E4C-9601-5E2C31D355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1311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3663D-8029-48A7-836A-7F0253C745B0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5F172-B269-4960-AD9A-0B0BB5117F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395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star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4E630FD2-E5D6-1348-BC4B-DB3CD1B3118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0E18710-EA8B-3544-AC63-4737F4D601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0343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200" b="1" spc="6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D7E609D1-3332-6349-BE82-F6EED755C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3540547"/>
            <a:ext cx="2952328" cy="2952328"/>
          </a:xfrm>
          <a:prstGeom prst="rect">
            <a:avLst/>
          </a:prstGeom>
        </p:spPr>
      </p:pic>
      <p:sp>
        <p:nvSpPr>
          <p:cNvPr id="8" name="Tittel 1">
            <a:extLst>
              <a:ext uri="{FF2B5EF4-FFF2-40B4-BE49-F238E27FC236}">
                <a16:creationId xmlns:a16="http://schemas.microsoft.com/office/drawing/2014/main" id="{CE816243-60E6-5342-90FF-045D3F662481}"/>
              </a:ext>
            </a:extLst>
          </p:cNvPr>
          <p:cNvSpPr txBox="1">
            <a:spLocks/>
          </p:cNvSpPr>
          <p:nvPr userDrawn="1"/>
        </p:nvSpPr>
        <p:spPr>
          <a:xfrm>
            <a:off x="2638400" y="5891552"/>
            <a:ext cx="5833864" cy="6337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rgbClr val="003B7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400" dirty="0">
                <a:solidFill>
                  <a:schemeClr val="bg1"/>
                </a:solidFill>
              </a:rPr>
              <a:t>Informasjonspakke fra Helseplattformen AS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389D7FC2-7080-CF4E-BE96-B6D5023C0E7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69" y="478337"/>
            <a:ext cx="1006447" cy="100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DEC1F7F4-84DF-964D-A94A-0ACBE09DCE3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566473"/>
            <a:ext cx="10382944" cy="0"/>
          </a:xfrm>
          <a:prstGeom prst="line">
            <a:avLst/>
          </a:prstGeom>
          <a:ln w="15875">
            <a:solidFill>
              <a:srgbClr val="0435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>
            <a:extLst>
              <a:ext uri="{FF2B5EF4-FFF2-40B4-BE49-F238E27FC236}">
                <a16:creationId xmlns:a16="http://schemas.microsoft.com/office/drawing/2014/main" id="{D45AC7B0-82AE-054E-A2C9-5B8221F3D1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595" y="489588"/>
            <a:ext cx="586315" cy="586315"/>
          </a:xfrm>
          <a:prstGeom prst="rect">
            <a:avLst/>
          </a:prstGeom>
        </p:spPr>
      </p:pic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0CBB2AA7-7B2B-7C41-9221-71A17E8ECA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628800"/>
            <a:ext cx="10092781" cy="4032445"/>
          </a:xfrm>
        </p:spPr>
        <p:txBody>
          <a:bodyPr>
            <a:noAutofit/>
          </a:bodyPr>
          <a:lstStyle>
            <a:lvl1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  <a:defRPr sz="20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914400" indent="-457200">
              <a:buClr>
                <a:srgbClr val="2CB5B5"/>
              </a:buClr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buClr>
                <a:srgbClr val="2CB5B5"/>
              </a:buClr>
              <a:defRPr sz="16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1A8D272-51C5-2342-8799-3A3126310C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240" y="5571133"/>
            <a:ext cx="1105508" cy="110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899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un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5D2CD8F9-D574-3E4A-AD90-2AA8CFB8386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C11ABD02-D485-2B42-A876-190C647546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7382" y="5699176"/>
            <a:ext cx="11137237" cy="46612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400" b="0" i="1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b-NO" dirty="0"/>
              <a:t>- takk for oppmerksomheten</a:t>
            </a:r>
          </a:p>
        </p:txBody>
      </p:sp>
      <p:pic>
        <p:nvPicPr>
          <p:cNvPr id="5" name="Bilde 4" descr="Et bilde som inneholder tegning&#10;&#10;Automatisk generert beskrivelse">
            <a:extLst>
              <a:ext uri="{FF2B5EF4-FFF2-40B4-BE49-F238E27FC236}">
                <a16:creationId xmlns:a16="http://schemas.microsoft.com/office/drawing/2014/main" id="{2DC8FD32-53E3-CA45-8B67-AFB48CC147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3752" y="1902992"/>
            <a:ext cx="4445039" cy="28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696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marL="0" indent="0" algn="ctr">
              <a:lnSpc>
                <a:spcPct val="85000"/>
              </a:lnSpc>
              <a:buNone/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408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6912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tel og innho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609600" y="1600202"/>
            <a:ext cx="9950896" cy="4133055"/>
          </a:xfrm>
        </p:spPr>
        <p:txBody>
          <a:bodyPr/>
          <a:lstStyle>
            <a:lvl1pPr marL="342900" indent="-342900">
              <a:buClr>
                <a:srgbClr val="6FAAD8"/>
              </a:buClr>
              <a:buFont typeface="Courier New" panose="02070309020205020404" pitchFamily="49" charset="0"/>
              <a:buChar char="o"/>
              <a:defRPr sz="2400" baseline="0">
                <a:solidFill>
                  <a:schemeClr val="tx1"/>
                </a:solidFill>
              </a:defRPr>
            </a:lvl1pPr>
            <a:lvl2pPr marL="914400" indent="-457200">
              <a:buClr>
                <a:srgbClr val="6FAAD8"/>
              </a:buClr>
              <a:buFont typeface="Arial" panose="020B0604020202020204" pitchFamily="34" charset="0"/>
              <a:buChar char="•"/>
              <a:defRPr sz="1800" baseline="0">
                <a:solidFill>
                  <a:schemeClr val="tx1"/>
                </a:solidFill>
              </a:defRPr>
            </a:lvl2pPr>
            <a:lvl3pPr>
              <a:buClr>
                <a:srgbClr val="6FAAD8"/>
              </a:buClr>
              <a:defRPr sz="1600" baseline="0">
                <a:solidFill>
                  <a:schemeClr val="tx1"/>
                </a:solidFill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cxnSp>
        <p:nvCxnSpPr>
          <p:cNvPr id="17" name="Rett linje 16">
            <a:extLst>
              <a:ext uri="{FF2B5EF4-FFF2-40B4-BE49-F238E27FC236}">
                <a16:creationId xmlns:a16="http://schemas.microsoft.com/office/drawing/2014/main" id="{07A269CD-7F17-2B4F-9D3C-E748F17AD244}"/>
              </a:ext>
            </a:extLst>
          </p:cNvPr>
          <p:cNvCxnSpPr>
            <a:cxnSpLocks/>
          </p:cNvCxnSpPr>
          <p:nvPr userDrawn="1"/>
        </p:nvCxnSpPr>
        <p:spPr>
          <a:xfrm>
            <a:off x="609600" y="1196752"/>
            <a:ext cx="9950896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tel 1">
            <a:extLst>
              <a:ext uri="{FF2B5EF4-FFF2-40B4-BE49-F238E27FC236}">
                <a16:creationId xmlns:a16="http://schemas.microsoft.com/office/drawing/2014/main" id="{DB11535F-B4E8-F641-9AEC-DAF373C6EF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620688"/>
            <a:ext cx="9950896" cy="57606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200" baseline="0">
                <a:solidFill>
                  <a:srgbClr val="003283"/>
                </a:solidFill>
              </a:defRPr>
            </a:lvl1pPr>
          </a:lstStyle>
          <a:p>
            <a:r>
              <a:rPr lang="nb-NO" dirty="0"/>
              <a:t>Overskrift</a:t>
            </a:r>
          </a:p>
        </p:txBody>
      </p:sp>
      <p:sp>
        <p:nvSpPr>
          <p:cNvPr id="2" name="Rektangel 1"/>
          <p:cNvSpPr/>
          <p:nvPr userDrawn="1"/>
        </p:nvSpPr>
        <p:spPr>
          <a:xfrm>
            <a:off x="441158" y="1098884"/>
            <a:ext cx="10419347" cy="2085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28409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08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buClr>
                <a:srgbClr val="6FAAD8"/>
              </a:buClr>
              <a:buFont typeface="Courier New" panose="02070309020205020404" pitchFamily="49" charset="0"/>
              <a:buChar char="o"/>
            </a:pPr>
            <a:r>
              <a:rPr lang="nb-NO" dirty="0"/>
              <a:t>Klikk for å redigere tekststiler i malen</a:t>
            </a:r>
          </a:p>
          <a:p>
            <a:pPr marL="914400" lvl="1" indent="-457200">
              <a:buClr>
                <a:srgbClr val="6FAAD8"/>
              </a:buClr>
              <a:buChar char="•"/>
            </a:pPr>
            <a:r>
              <a:rPr lang="nb-NO" dirty="0"/>
              <a:t>Andre nivå</a:t>
            </a:r>
          </a:p>
          <a:p>
            <a:pPr lvl="2">
              <a:buClr>
                <a:srgbClr val="6FAAD8"/>
              </a:buClr>
            </a:pPr>
            <a:r>
              <a:rPr lang="nb-NO" dirty="0"/>
              <a:t>Tredje nivå (hvis du må)</a:t>
            </a:r>
          </a:p>
        </p:txBody>
      </p:sp>
      <p:sp>
        <p:nvSpPr>
          <p:cNvPr id="16" name="Tittel 1">
            <a:extLst>
              <a:ext uri="{FF2B5EF4-FFF2-40B4-BE49-F238E27FC236}">
                <a16:creationId xmlns:a16="http://schemas.microsoft.com/office/drawing/2014/main" id="{DAF9AC44-FA18-5E4A-821C-AB2312C6826E}"/>
              </a:ext>
            </a:extLst>
          </p:cNvPr>
          <p:cNvSpPr txBox="1">
            <a:spLocks/>
          </p:cNvSpPr>
          <p:nvPr userDrawn="1"/>
        </p:nvSpPr>
        <p:spPr>
          <a:xfrm>
            <a:off x="609600" y="620688"/>
            <a:ext cx="10972800" cy="57606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4A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7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6" r:id="rId2"/>
    <p:sldLayoutId id="2147483658" r:id="rId3"/>
    <p:sldLayoutId id="2147483667" r:id="rId4"/>
    <p:sldLayoutId id="2147483668" r:id="rId5"/>
    <p:sldLayoutId id="2147483669" r:id="rId6"/>
  </p:sldLayoutIdLst>
  <p:txStyles>
    <p:titleStyle>
      <a:lvl1pPr algn="ctr" defTabSz="914400" rtl="0" eaLnBrk="1" latinLnBrk="0" hangingPunct="1">
        <a:spcBef>
          <a:spcPct val="0"/>
        </a:spcBef>
        <a:buNone/>
        <a:defRPr lang="nb-NO" sz="3600" kern="1200" baseline="0">
          <a:solidFill>
            <a:srgbClr val="003B7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•"/>
        <a:defRPr lang="nb-NO" sz="2400" kern="1200" baseline="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–"/>
        <a:defRPr lang="nb-NO" sz="1800" kern="1200" baseline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nb-NO" sz="1600" kern="1200" baseline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nb-NO" sz="20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119336" y="2708920"/>
            <a:ext cx="11953328" cy="720080"/>
          </a:xfrm>
        </p:spPr>
        <p:txBody>
          <a:bodyPr/>
          <a:lstStyle/>
          <a:p>
            <a:pPr marL="0" indent="0">
              <a:buNone/>
            </a:pPr>
            <a:r>
              <a:rPr lang="nb-NO" dirty="0" smtClean="0"/>
              <a:t>Helseplattformen på mobil og nettbrett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4176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3432" y="2780928"/>
            <a:ext cx="7862664" cy="1296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 smtClean="0"/>
              <a:t>Overgang til strukturert dokumentasjon gjør det enklere å dokumentere og lese informasjon om pasienten på en mobiltelefon eller et nettbrett</a:t>
            </a:r>
            <a:endParaRPr lang="nb-NO" sz="2400" dirty="0"/>
          </a:p>
          <a:p>
            <a:pPr lvl="1"/>
            <a:endParaRPr lang="nb-NO" sz="2400" dirty="0" smtClean="0"/>
          </a:p>
          <a:p>
            <a:pPr marL="457200" lvl="1" indent="0">
              <a:buNone/>
            </a:pPr>
            <a:endParaRPr lang="nb-NO" sz="2400" dirty="0" smtClean="0"/>
          </a:p>
        </p:txBody>
      </p:sp>
      <p:pic>
        <p:nvPicPr>
          <p:cNvPr id="1026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32500" y1="26250" x2="32500" y2="28250"/>
                        <a14:foregroundMark x1="47500" y1="78250" x2="50500" y2="78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4329" y="2206929"/>
            <a:ext cx="2365710" cy="2365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938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2132856"/>
            <a:ext cx="7848872" cy="2520280"/>
          </a:xfrm>
        </p:spPr>
        <p:txBody>
          <a:bodyPr>
            <a:noAutofit/>
          </a:bodyPr>
          <a:lstStyle/>
          <a:p>
            <a:pPr marL="0" indent="0">
              <a:buClrTx/>
              <a:buNone/>
            </a:pPr>
            <a:r>
              <a:rPr lang="nb-NO" sz="2400" dirty="0"/>
              <a:t>Det er viktig å </a:t>
            </a:r>
            <a:r>
              <a:rPr lang="nb-NO" sz="2400" dirty="0" smtClean="0"/>
              <a:t>dokumentere </a:t>
            </a:r>
            <a:r>
              <a:rPr lang="nb-NO" sz="2400" dirty="0"/>
              <a:t>i </a:t>
            </a:r>
            <a:r>
              <a:rPr lang="nb-NO" sz="2400" i="1" dirty="0" smtClean="0"/>
              <a:t>sanntid</a:t>
            </a:r>
            <a:r>
              <a:rPr lang="nb-NO" sz="2400" dirty="0" smtClean="0"/>
              <a:t> </a:t>
            </a:r>
            <a:r>
              <a:rPr lang="nb-NO" sz="2400" dirty="0"/>
              <a:t>og det er en fordel om dette kan gjøres nært </a:t>
            </a:r>
            <a:r>
              <a:rPr lang="nb-NO" sz="2400" dirty="0" smtClean="0"/>
              <a:t>pasienten. Derfor er det viktig at mobile enheter er tilgjengelig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endParaRPr lang="nb-NO" sz="2400" dirty="0"/>
          </a:p>
          <a:p>
            <a:pPr marL="0" indent="0">
              <a:buClrTx/>
              <a:buNone/>
            </a:pPr>
            <a:r>
              <a:rPr lang="nb-NO" sz="2400" dirty="0" smtClean="0"/>
              <a:t>For eksempel </a:t>
            </a:r>
            <a:r>
              <a:rPr lang="nb-NO" sz="2400" dirty="0"/>
              <a:t>kan strekkodeleser i telefonen </a:t>
            </a:r>
            <a:r>
              <a:rPr lang="nb-NO" sz="2400" dirty="0" smtClean="0"/>
              <a:t>brukes </a:t>
            </a:r>
            <a:r>
              <a:rPr lang="nb-NO" sz="2400" dirty="0"/>
              <a:t>for å sikre at rett medisin gis til rett </a:t>
            </a:r>
            <a:r>
              <a:rPr lang="nb-NO" sz="2400" dirty="0" smtClean="0"/>
              <a:t>pasient mens man står ved pasienten</a:t>
            </a:r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</p:txBody>
      </p:sp>
      <p:grpSp>
        <p:nvGrpSpPr>
          <p:cNvPr id="13" name="Gruppe 12"/>
          <p:cNvGrpSpPr/>
          <p:nvPr/>
        </p:nvGrpSpPr>
        <p:grpSpPr>
          <a:xfrm>
            <a:off x="9085064" y="3037031"/>
            <a:ext cx="732443" cy="783936"/>
            <a:chOff x="3174019" y="135708"/>
            <a:chExt cx="732443" cy="712669"/>
          </a:xfrm>
        </p:grpSpPr>
        <p:sp>
          <p:nvSpPr>
            <p:cNvPr id="9" name="Ellipse 8"/>
            <p:cNvSpPr/>
            <p:nvPr/>
          </p:nvSpPr>
          <p:spPr>
            <a:xfrm>
              <a:off x="3174019" y="286142"/>
              <a:ext cx="316281" cy="510267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2A307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" name="Ellipse 7"/>
            <p:cNvSpPr/>
            <p:nvPr/>
          </p:nvSpPr>
          <p:spPr>
            <a:xfrm>
              <a:off x="3265006" y="356995"/>
              <a:ext cx="261389" cy="383371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2A307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" name="Ellipse 6"/>
            <p:cNvSpPr/>
            <p:nvPr/>
          </p:nvSpPr>
          <p:spPr>
            <a:xfrm>
              <a:off x="3359696" y="404664"/>
              <a:ext cx="216024" cy="288032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2A307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" name="Rektangel 9"/>
            <p:cNvSpPr/>
            <p:nvPr/>
          </p:nvSpPr>
          <p:spPr>
            <a:xfrm rot="1571800">
              <a:off x="3244978" y="215135"/>
              <a:ext cx="661484" cy="21602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" name="Rektangel 10"/>
            <p:cNvSpPr/>
            <p:nvPr/>
          </p:nvSpPr>
          <p:spPr>
            <a:xfrm rot="8587298">
              <a:off x="3216807" y="632353"/>
              <a:ext cx="661484" cy="21602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2" name="Rektangel 11"/>
            <p:cNvSpPr/>
            <p:nvPr/>
          </p:nvSpPr>
          <p:spPr>
            <a:xfrm rot="5400000">
              <a:off x="3231656" y="358438"/>
              <a:ext cx="661484" cy="21602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pic>
        <p:nvPicPr>
          <p:cNvPr id="6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32500" y1="26250" x2="32500" y2="28250"/>
                        <a14:foregroundMark x1="47500" y1="78250" x2="50500" y2="78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9048328" y="2271546"/>
            <a:ext cx="2365710" cy="2365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561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420888"/>
            <a:ext cx="8168547" cy="2664296"/>
          </a:xfrm>
        </p:spPr>
        <p:txBody>
          <a:bodyPr>
            <a:normAutofit/>
          </a:bodyPr>
          <a:lstStyle/>
          <a:p>
            <a:pPr marL="0" indent="0">
              <a:buClrTx/>
              <a:buNone/>
            </a:pPr>
            <a:r>
              <a:rPr lang="nb-NO" sz="2400" dirty="0" smtClean="0"/>
              <a:t>Bruk </a:t>
            </a:r>
            <a:r>
              <a:rPr lang="nb-NO" sz="2400" dirty="0"/>
              <a:t>av mobile </a:t>
            </a:r>
            <a:r>
              <a:rPr lang="nb-NO" sz="2400" dirty="0" smtClean="0"/>
              <a:t>løsninger </a:t>
            </a:r>
            <a:r>
              <a:rPr lang="nb-NO" sz="2400" dirty="0"/>
              <a:t>vil primært dekke behov for medarbeidere som ikke har fast arbeidsplass med PC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endParaRPr lang="nb-NO" sz="2400" dirty="0" smtClean="0"/>
          </a:p>
          <a:p>
            <a:pPr marL="0" indent="0">
              <a:buClrTx/>
              <a:buNone/>
            </a:pPr>
            <a:r>
              <a:rPr lang="nb-NO" sz="2400" dirty="0" smtClean="0"/>
              <a:t>Det </a:t>
            </a:r>
            <a:r>
              <a:rPr lang="nb-NO" sz="2400" dirty="0"/>
              <a:t>forutsettes at ansatte med fast kontorplass vil dokumentere på PC og ikke bruke de mobile applikasjonene i stor </a:t>
            </a:r>
            <a:r>
              <a:rPr lang="nb-NO" sz="2400" dirty="0" smtClean="0"/>
              <a:t>grad</a:t>
            </a:r>
            <a:endParaRPr lang="nb-NO" sz="2400" dirty="0"/>
          </a:p>
          <a:p>
            <a:pPr lvl="1"/>
            <a:endParaRPr lang="nb-NO" sz="2400" dirty="0" smtClean="0"/>
          </a:p>
          <a:p>
            <a:pPr marL="457200" lvl="1" indent="0">
              <a:buNone/>
            </a:pPr>
            <a:endParaRPr lang="nb-NO" sz="2400" dirty="0" smtClean="0"/>
          </a:p>
        </p:txBody>
      </p:sp>
      <p:grpSp>
        <p:nvGrpSpPr>
          <p:cNvPr id="4" name="Gruppe 3"/>
          <p:cNvGrpSpPr/>
          <p:nvPr/>
        </p:nvGrpSpPr>
        <p:grpSpPr>
          <a:xfrm>
            <a:off x="9192344" y="2529000"/>
            <a:ext cx="1800000" cy="1800000"/>
            <a:chOff x="9192344" y="2529000"/>
            <a:chExt cx="1800000" cy="1800000"/>
          </a:xfrm>
        </p:grpSpPr>
        <p:sp>
          <p:nvSpPr>
            <p:cNvPr id="3" name="Ellipse 2"/>
            <p:cNvSpPr/>
            <p:nvPr/>
          </p:nvSpPr>
          <p:spPr>
            <a:xfrm>
              <a:off x="9192344" y="2529000"/>
              <a:ext cx="1800000" cy="1800000"/>
            </a:xfrm>
            <a:prstGeom prst="ellipse">
              <a:avLst/>
            </a:prstGeom>
            <a:solidFill>
              <a:srgbClr val="2CB5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2050" name="Picture 2" descr="Bild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>
                          <a14:foregroundMark x1="41500" y1="50750" x2="44250" y2="50750"/>
                          <a14:foregroundMark x1="53500" y1="42500" x2="55250" y2="44000"/>
                          <a14:foregroundMark x1="55750" y1="50250" x2="56250" y2="53250"/>
                          <a14:foregroundMark x1="49750" y1="63750" x2="46750" y2="65250"/>
                          <a14:foregroundMark x1="20000" y1="22750" x2="22500" y2="23000"/>
                          <a14:foregroundMark x1="19250" y1="18000" x2="24250" y2="27750"/>
                          <a14:foregroundMark x1="54750" y1="35000" x2="61250" y2="42250"/>
                          <a14:foregroundMark x1="15500" y1="62000" x2="26500" y2="80250"/>
                          <a14:foregroundMark x1="15750" y1="78500" x2="19000" y2="8325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9552384" y="2863088"/>
              <a:ext cx="1213984" cy="12139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2" descr="Bilde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0000" b="90000" l="10000" r="90000">
                          <a14:foregroundMark x1="32500" y1="26250" x2="32500" y2="28250"/>
                          <a14:foregroundMark x1="47500" y1="78250" x2="50500" y2="78250"/>
                          <a14:foregroundMark x1="44750" y1="18750" x2="46750" y2="21500"/>
                          <a14:foregroundMark x1="62750" y1="23000" x2="37250" y2="20250"/>
                          <a14:foregroundMark x1="36750" y1="21000" x2="33750" y2="80250"/>
                          <a14:foregroundMark x1="33250" y1="64750" x2="32500" y2="61250"/>
                          <a14:foregroundMark x1="33250" y1="73500" x2="33250" y2="79000"/>
                          <a14:foregroundMark x1="35250" y1="85000" x2="60500" y2="85000"/>
                          <a14:foregroundMark x1="41000" y1="81250" x2="62500" y2="79000"/>
                          <a14:foregroundMark x1="66250" y1="57000" x2="53750" y2="455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96965" y="2630925"/>
              <a:ext cx="622966" cy="6229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54075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352" y="764704"/>
            <a:ext cx="9543627" cy="5904656"/>
          </a:xfrm>
        </p:spPr>
        <p:txBody>
          <a:bodyPr>
            <a:noAutofit/>
          </a:bodyPr>
          <a:lstStyle/>
          <a:p>
            <a:pPr marL="0" indent="0">
              <a:buClrTx/>
              <a:buNone/>
            </a:pPr>
            <a:r>
              <a:rPr lang="nb-NO" sz="2400" b="1" dirty="0" smtClean="0"/>
              <a:t>Mobiltelefon</a:t>
            </a:r>
            <a:endParaRPr lang="nb-NO" sz="2400" b="1" dirty="0"/>
          </a:p>
          <a:p>
            <a:pPr marL="0" indent="0">
              <a:buClrTx/>
              <a:buNone/>
            </a:pPr>
            <a:endParaRPr lang="nb-NO" sz="2400" b="1" dirty="0" smtClean="0"/>
          </a:p>
          <a:p>
            <a:pPr marL="0" indent="0">
              <a:buClrTx/>
              <a:buNone/>
            </a:pPr>
            <a:r>
              <a:rPr lang="nb-NO" sz="2400" b="1" dirty="0" smtClean="0"/>
              <a:t>Rover </a:t>
            </a:r>
            <a:r>
              <a:rPr lang="nb-NO" sz="2400" dirty="0"/>
              <a:t>er </a:t>
            </a:r>
            <a:r>
              <a:rPr lang="nb-NO" sz="2400" dirty="0" err="1" smtClean="0"/>
              <a:t>Epic</a:t>
            </a:r>
            <a:r>
              <a:rPr lang="nb-NO" sz="2400" dirty="0" smtClean="0"/>
              <a:t> sin </a:t>
            </a:r>
            <a:r>
              <a:rPr lang="nb-NO" sz="2400" dirty="0"/>
              <a:t>mobile applikasjon rettet mot </a:t>
            </a:r>
            <a:r>
              <a:rPr lang="nb-NO" sz="2400" dirty="0" smtClean="0"/>
              <a:t>sykepleiere, vernepleiere ergo- og fysioterapeuter og andre helsefagarbeidere </a:t>
            </a:r>
            <a:r>
              <a:rPr lang="nb-NO" sz="2400" dirty="0"/>
              <a:t>på sengepost eller i </a:t>
            </a:r>
            <a:r>
              <a:rPr lang="nb-NO" sz="2400" dirty="0" smtClean="0"/>
              <a:t>hjemmetjenesten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en-US" sz="2400" dirty="0" smtClean="0"/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400" dirty="0" err="1" smtClean="0"/>
              <a:t>Dokumentasjon</a:t>
            </a:r>
            <a:r>
              <a:rPr lang="en-US" sz="2400" dirty="0" smtClean="0"/>
              <a:t> </a:t>
            </a:r>
            <a:r>
              <a:rPr lang="en-US" sz="2400" dirty="0" err="1" smtClean="0"/>
              <a:t>av</a:t>
            </a:r>
            <a:r>
              <a:rPr lang="en-US" sz="2400" dirty="0" smtClean="0"/>
              <a:t> </a:t>
            </a:r>
            <a:r>
              <a:rPr lang="en-US" sz="2400" dirty="0" err="1" smtClean="0"/>
              <a:t>vitale</a:t>
            </a:r>
            <a:r>
              <a:rPr lang="en-US" sz="2400" dirty="0" smtClean="0"/>
              <a:t> parameter, </a:t>
            </a:r>
            <a:r>
              <a:rPr lang="en-US" sz="2400" dirty="0" err="1" smtClean="0"/>
              <a:t>observasjoner</a:t>
            </a:r>
            <a:r>
              <a:rPr lang="en-US" sz="2400" dirty="0" smtClean="0"/>
              <a:t> </a:t>
            </a:r>
            <a:r>
              <a:rPr lang="en-US" sz="2400" dirty="0" err="1" smtClean="0"/>
              <a:t>og</a:t>
            </a:r>
            <a:r>
              <a:rPr lang="en-US" sz="2400" dirty="0" smtClean="0"/>
              <a:t> </a:t>
            </a:r>
            <a:r>
              <a:rPr lang="en-US" sz="2400" dirty="0" err="1" smtClean="0"/>
              <a:t>undersøkelser</a:t>
            </a:r>
            <a:endParaRPr lang="en-US" sz="2400" dirty="0"/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400" dirty="0" err="1" smtClean="0"/>
              <a:t>Administrasjon</a:t>
            </a:r>
            <a:r>
              <a:rPr lang="en-US" sz="2400" dirty="0" smtClean="0"/>
              <a:t> </a:t>
            </a:r>
            <a:r>
              <a:rPr lang="en-US" sz="2400" dirty="0" err="1" smtClean="0"/>
              <a:t>av</a:t>
            </a:r>
            <a:r>
              <a:rPr lang="en-US" sz="2400" dirty="0" smtClean="0"/>
              <a:t> </a:t>
            </a:r>
            <a:r>
              <a:rPr lang="en-US" sz="2400" dirty="0" err="1" smtClean="0"/>
              <a:t>legemidler</a:t>
            </a:r>
            <a:endParaRPr lang="en-US" sz="2400" dirty="0"/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400" dirty="0" err="1" smtClean="0"/>
              <a:t>Arbeidslister</a:t>
            </a:r>
            <a:endParaRPr lang="en-US" sz="2400" dirty="0" smtClean="0"/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400" dirty="0" err="1" smtClean="0"/>
              <a:t>Prøvesvar</a:t>
            </a:r>
            <a:endParaRPr lang="en-US" sz="2400" dirty="0" smtClean="0"/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400" dirty="0" err="1" smtClean="0"/>
              <a:t>Pasientplaner</a:t>
            </a:r>
            <a:endParaRPr lang="en-US" sz="2400" dirty="0" smtClean="0"/>
          </a:p>
          <a:p>
            <a:pPr marL="0" indent="0">
              <a:buClrTx/>
              <a:buNone/>
            </a:pPr>
            <a:endParaRPr lang="nb-NO" sz="2400" dirty="0" smtClean="0"/>
          </a:p>
          <a:p>
            <a:pPr marL="0" indent="0">
              <a:buClrTx/>
              <a:buNone/>
            </a:pPr>
            <a:endParaRPr lang="nb-NO" sz="1600" dirty="0" smtClean="0"/>
          </a:p>
          <a:p>
            <a:pPr marL="0" indent="0">
              <a:buClrTx/>
              <a:buNone/>
            </a:pPr>
            <a:r>
              <a:rPr lang="nb-NO" sz="1600" dirty="0" smtClean="0"/>
              <a:t>Rover </a:t>
            </a:r>
            <a:r>
              <a:rPr lang="nb-NO" sz="1600" dirty="0"/>
              <a:t>er designet for å være et supplement, ikke en erstatter for </a:t>
            </a:r>
            <a:r>
              <a:rPr lang="nb-NO" sz="1600" i="1" dirty="0" err="1" smtClean="0"/>
              <a:t>Hyperspace</a:t>
            </a:r>
            <a:r>
              <a:rPr lang="nb-NO" sz="1600" dirty="0" smtClean="0"/>
              <a:t> som er navnet på løsningen for PC. Rover kan brukes både på </a:t>
            </a:r>
            <a:r>
              <a:rPr lang="nb-NO" sz="1600" dirty="0" err="1" smtClean="0"/>
              <a:t>iOS</a:t>
            </a:r>
            <a:r>
              <a:rPr lang="nb-NO" sz="1600" dirty="0" smtClean="0"/>
              <a:t> og </a:t>
            </a:r>
            <a:r>
              <a:rPr lang="nb-NO" sz="1600" dirty="0" err="1" smtClean="0"/>
              <a:t>Android</a:t>
            </a:r>
            <a:r>
              <a:rPr lang="nb-NO" sz="1600" dirty="0" smtClean="0"/>
              <a:t>. Ved </a:t>
            </a:r>
            <a:r>
              <a:rPr lang="nb-NO" sz="1600" dirty="0"/>
              <a:t>behov for </a:t>
            </a:r>
            <a:r>
              <a:rPr lang="nb-NO" sz="1600" dirty="0" err="1"/>
              <a:t>off</a:t>
            </a:r>
            <a:r>
              <a:rPr lang="nb-NO" sz="1600" dirty="0"/>
              <a:t>-line mode (hjemmetjeneste) må man bruke </a:t>
            </a:r>
            <a:r>
              <a:rPr lang="nb-NO" sz="1600" dirty="0" err="1"/>
              <a:t>Android</a:t>
            </a:r>
            <a:endParaRPr lang="nb-NO" sz="1600" dirty="0"/>
          </a:p>
          <a:p>
            <a:pPr marL="0" indent="0">
              <a:buClrTx/>
              <a:buNone/>
            </a:pPr>
            <a:endParaRPr lang="nb-NO" sz="1600" dirty="0" smtClean="0"/>
          </a:p>
          <a:p>
            <a:pPr lvl="1">
              <a:buClrTx/>
            </a:pPr>
            <a:endParaRPr lang="nb-NO" sz="2400" dirty="0"/>
          </a:p>
          <a:p>
            <a:endParaRPr lang="en-US" sz="2400" dirty="0"/>
          </a:p>
          <a:p>
            <a:pPr lvl="1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  <a:p>
            <a:pPr marL="457200" lvl="1" indent="0">
              <a:buNone/>
            </a:pPr>
            <a:endParaRPr lang="nb-NO" sz="2400" dirty="0" smtClean="0"/>
          </a:p>
        </p:txBody>
      </p:sp>
      <p:pic>
        <p:nvPicPr>
          <p:cNvPr id="3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32500" y1="26250" x2="32500" y2="28250"/>
                        <a14:foregroundMark x1="47500" y1="78250" x2="50500" y2="78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8368" y="2206929"/>
            <a:ext cx="2365710" cy="2365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334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476672"/>
            <a:ext cx="8870776" cy="6048672"/>
          </a:xfrm>
        </p:spPr>
        <p:txBody>
          <a:bodyPr>
            <a:noAutofit/>
          </a:bodyPr>
          <a:lstStyle/>
          <a:p>
            <a:pPr marL="0" indent="0">
              <a:buClrTx/>
              <a:buNone/>
            </a:pPr>
            <a:r>
              <a:rPr lang="nb-NO" sz="2400" b="1" dirty="0" smtClean="0">
                <a:solidFill>
                  <a:schemeClr val="tx1"/>
                </a:solidFill>
              </a:rPr>
              <a:t>Mobiltelefon</a:t>
            </a:r>
            <a:endParaRPr lang="nb-NO" sz="2400" b="1" dirty="0"/>
          </a:p>
          <a:p>
            <a:pPr marL="0" indent="0">
              <a:buClrTx/>
              <a:buNone/>
            </a:pPr>
            <a:endParaRPr lang="nb-NO" sz="2400" b="1" dirty="0" smtClean="0">
              <a:solidFill>
                <a:schemeClr val="tx1"/>
              </a:solidFill>
            </a:endParaRPr>
          </a:p>
          <a:p>
            <a:pPr marL="0" indent="0">
              <a:buClrTx/>
              <a:buNone/>
            </a:pPr>
            <a:r>
              <a:rPr lang="nb-NO" sz="2400" b="1" dirty="0" smtClean="0">
                <a:solidFill>
                  <a:schemeClr val="tx1"/>
                </a:solidFill>
              </a:rPr>
              <a:t>Haiku </a:t>
            </a:r>
            <a:r>
              <a:rPr lang="nb-NO" sz="2400" dirty="0">
                <a:solidFill>
                  <a:schemeClr val="tx1"/>
                </a:solidFill>
              </a:rPr>
              <a:t>er </a:t>
            </a:r>
            <a:r>
              <a:rPr lang="nb-NO" sz="2400" dirty="0" err="1" smtClean="0">
                <a:solidFill>
                  <a:schemeClr val="tx1"/>
                </a:solidFill>
              </a:rPr>
              <a:t>Epic</a:t>
            </a:r>
            <a:r>
              <a:rPr lang="nb-NO" sz="2400" dirty="0" smtClean="0">
                <a:solidFill>
                  <a:schemeClr val="tx1"/>
                </a:solidFill>
              </a:rPr>
              <a:t> sin </a:t>
            </a:r>
            <a:r>
              <a:rPr lang="nb-NO" sz="2400" dirty="0">
                <a:solidFill>
                  <a:schemeClr val="tx1"/>
                </a:solidFill>
              </a:rPr>
              <a:t>mobile applikasjon for mobiltelefon </a:t>
            </a:r>
            <a:r>
              <a:rPr lang="nb-NO" sz="2400" dirty="0" smtClean="0">
                <a:solidFill>
                  <a:schemeClr val="tx1"/>
                </a:solidFill>
              </a:rPr>
              <a:t>rettet primært mot leger </a:t>
            </a:r>
            <a:r>
              <a:rPr lang="nb-NO" sz="2400" dirty="0">
                <a:solidFill>
                  <a:schemeClr val="tx1"/>
                </a:solidFill>
              </a:rPr>
              <a:t>og </a:t>
            </a:r>
            <a:r>
              <a:rPr lang="nb-NO" sz="2400" dirty="0" smtClean="0">
                <a:solidFill>
                  <a:schemeClr val="tx1"/>
                </a:solidFill>
              </a:rPr>
              <a:t>andre behandlere som forordner </a:t>
            </a:r>
          </a:p>
          <a:p>
            <a:pPr marL="0" indent="0">
              <a:buClrTx/>
              <a:buNone/>
            </a:pPr>
            <a:endParaRPr lang="nb-NO" sz="2400" dirty="0"/>
          </a:p>
          <a:p>
            <a:r>
              <a:rPr lang="nb-NO" sz="2400" dirty="0" smtClean="0"/>
              <a:t>Lese journal</a:t>
            </a:r>
          </a:p>
          <a:p>
            <a:r>
              <a:rPr lang="nb-NO" sz="2400" dirty="0" smtClean="0"/>
              <a:t>Enkle forordninger (ikke legemidler)</a:t>
            </a:r>
          </a:p>
          <a:p>
            <a:r>
              <a:rPr lang="nb-NO" sz="2400" dirty="0" smtClean="0">
                <a:solidFill>
                  <a:schemeClr val="tx1"/>
                </a:solidFill>
              </a:rPr>
              <a:t>Bilder</a:t>
            </a:r>
          </a:p>
          <a:p>
            <a:r>
              <a:rPr lang="nb-NO" sz="2400" dirty="0" smtClean="0"/>
              <a:t>Skrive notat</a:t>
            </a:r>
          </a:p>
          <a:p>
            <a:r>
              <a:rPr lang="nb-NO" sz="2400" dirty="0" smtClean="0">
                <a:solidFill>
                  <a:schemeClr val="tx1"/>
                </a:solidFill>
              </a:rPr>
              <a:t>Se timeavtaler</a:t>
            </a:r>
          </a:p>
          <a:p>
            <a:r>
              <a:rPr lang="nb-NO" sz="2400" dirty="0" smtClean="0"/>
              <a:t>In Basket</a:t>
            </a:r>
            <a:r>
              <a:rPr lang="nb-NO" sz="2400" dirty="0" smtClean="0">
                <a:solidFill>
                  <a:schemeClr val="tx1"/>
                </a:solidFill>
              </a:rPr>
              <a:t> </a:t>
            </a:r>
            <a:endParaRPr lang="nb-NO" sz="2400" dirty="0">
              <a:solidFill>
                <a:schemeClr val="tx1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nb-NO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nb-NO" sz="1800" dirty="0" smtClean="0">
                <a:solidFill>
                  <a:schemeClr val="tx1"/>
                </a:solidFill>
              </a:rPr>
              <a:t>Haiku er tilgjengelig </a:t>
            </a:r>
            <a:r>
              <a:rPr lang="nb-NO" sz="1800" dirty="0">
                <a:solidFill>
                  <a:schemeClr val="tx1"/>
                </a:solidFill>
              </a:rPr>
              <a:t>for både </a:t>
            </a:r>
            <a:r>
              <a:rPr lang="nb-NO" sz="1800" dirty="0" err="1">
                <a:solidFill>
                  <a:schemeClr val="tx1"/>
                </a:solidFill>
              </a:rPr>
              <a:t>iOS</a:t>
            </a:r>
            <a:r>
              <a:rPr lang="nb-NO" sz="1800" dirty="0">
                <a:solidFill>
                  <a:schemeClr val="tx1"/>
                </a:solidFill>
              </a:rPr>
              <a:t> and </a:t>
            </a:r>
            <a:r>
              <a:rPr lang="nb-NO" sz="1800" dirty="0" err="1" smtClean="0">
                <a:solidFill>
                  <a:schemeClr val="tx1"/>
                </a:solidFill>
              </a:rPr>
              <a:t>Android</a:t>
            </a:r>
            <a:endParaRPr lang="nb-NO" sz="1800" dirty="0"/>
          </a:p>
          <a:p>
            <a:pPr marL="0" indent="0">
              <a:buNone/>
            </a:pPr>
            <a:r>
              <a:rPr lang="nb-NO" sz="1800" dirty="0" smtClean="0">
                <a:solidFill>
                  <a:schemeClr val="tx1"/>
                </a:solidFill>
              </a:rPr>
              <a:t>Forordningsfunksjonaliteten for leger (Order) virker kun </a:t>
            </a:r>
            <a:r>
              <a:rPr lang="nb-NO" sz="1800" dirty="0">
                <a:solidFill>
                  <a:schemeClr val="tx1"/>
                </a:solidFill>
              </a:rPr>
              <a:t>i </a:t>
            </a:r>
            <a:r>
              <a:rPr lang="nb-NO" sz="1800" dirty="0" err="1" smtClean="0">
                <a:solidFill>
                  <a:schemeClr val="tx1"/>
                </a:solidFill>
              </a:rPr>
              <a:t>iOS</a:t>
            </a:r>
            <a:endParaRPr lang="en-US" sz="1800" dirty="0">
              <a:solidFill>
                <a:schemeClr val="tx1"/>
              </a:solidFill>
            </a:endParaRPr>
          </a:p>
          <a:p>
            <a:pPr marL="571500" lvl="1" indent="0">
              <a:buNone/>
            </a:pPr>
            <a:endParaRPr lang="nb-NO" sz="2400" dirty="0" smtClean="0">
              <a:solidFill>
                <a:schemeClr val="tx1"/>
              </a:solidFill>
            </a:endParaRPr>
          </a:p>
          <a:p>
            <a:pPr lvl="1"/>
            <a:endParaRPr lang="nb-NO" sz="2400" dirty="0">
              <a:solidFill>
                <a:schemeClr val="tx1"/>
              </a:solidFill>
            </a:endParaRPr>
          </a:p>
          <a:p>
            <a:pPr lvl="1"/>
            <a:endParaRPr lang="nb-NO" sz="2400" dirty="0">
              <a:solidFill>
                <a:schemeClr val="tx1"/>
              </a:solidFill>
            </a:endParaRPr>
          </a:p>
          <a:p>
            <a:pPr lvl="1"/>
            <a:endParaRPr lang="nb-NO" sz="2400" dirty="0">
              <a:solidFill>
                <a:schemeClr val="tx1"/>
              </a:solidFill>
            </a:endParaRPr>
          </a:p>
          <a:p>
            <a:pPr lvl="1"/>
            <a:endParaRPr lang="nb-NO" sz="2400" dirty="0" smtClean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nb-NO" sz="2400" dirty="0" smtClean="0">
              <a:solidFill>
                <a:schemeClr val="tx1"/>
              </a:solidFill>
            </a:endParaRPr>
          </a:p>
        </p:txBody>
      </p:sp>
      <p:grpSp>
        <p:nvGrpSpPr>
          <p:cNvPr id="4" name="Gruppe 3"/>
          <p:cNvGrpSpPr/>
          <p:nvPr/>
        </p:nvGrpSpPr>
        <p:grpSpPr>
          <a:xfrm>
            <a:off x="8812882" y="2420888"/>
            <a:ext cx="2179662" cy="1944216"/>
            <a:chOff x="9588623" y="2348880"/>
            <a:chExt cx="2179662" cy="1944216"/>
          </a:xfrm>
        </p:grpSpPr>
        <p:pic>
          <p:nvPicPr>
            <p:cNvPr id="5122" name="Picture 2" descr="Bild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88623" y="2745159"/>
              <a:ext cx="1547937" cy="15479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" name="Picture 2" descr="Bilde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>
                          <a14:foregroundMark x1="32500" y1="26250" x2="32500" y2="28250"/>
                          <a14:foregroundMark x1="47500" y1="78250" x2="50500" y2="7825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99365" y="2348880"/>
              <a:ext cx="1468920" cy="14689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03030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332656"/>
            <a:ext cx="7790656" cy="6120680"/>
          </a:xfrm>
        </p:spPr>
        <p:txBody>
          <a:bodyPr>
            <a:noAutofit/>
          </a:bodyPr>
          <a:lstStyle/>
          <a:p>
            <a:pPr marL="76200" indent="0">
              <a:buClrTx/>
              <a:buNone/>
            </a:pPr>
            <a:endParaRPr lang="en-US" sz="2400" dirty="0"/>
          </a:p>
          <a:p>
            <a:pPr marL="0" indent="0">
              <a:buClrTx/>
              <a:buNone/>
            </a:pPr>
            <a:r>
              <a:rPr lang="en-US" sz="2400" b="1" dirty="0" smtClean="0"/>
              <a:t>iPad</a:t>
            </a:r>
          </a:p>
          <a:p>
            <a:pPr marL="0" indent="0">
              <a:buClrTx/>
              <a:buNone/>
            </a:pPr>
            <a:endParaRPr lang="en-US" sz="2400" b="1" dirty="0"/>
          </a:p>
          <a:p>
            <a:pPr marL="0" indent="0">
              <a:buClrTx/>
              <a:buNone/>
            </a:pPr>
            <a:r>
              <a:rPr lang="en-US" sz="2400" b="1" dirty="0" smtClean="0"/>
              <a:t>Canto</a:t>
            </a:r>
            <a:r>
              <a:rPr lang="en-US" sz="2400" dirty="0" smtClean="0"/>
              <a:t> </a:t>
            </a:r>
            <a:r>
              <a:rPr lang="en-US" sz="2400" dirty="0" err="1"/>
              <a:t>er</a:t>
            </a:r>
            <a:r>
              <a:rPr lang="en-US" sz="2400" dirty="0"/>
              <a:t> Epics mobile application for </a:t>
            </a:r>
            <a:r>
              <a:rPr lang="en-US" sz="2400" i="1" dirty="0"/>
              <a:t>iPad</a:t>
            </a:r>
            <a:r>
              <a:rPr lang="en-US" sz="2400" dirty="0"/>
              <a:t> </a:t>
            </a:r>
            <a:r>
              <a:rPr lang="en-US" sz="2400" dirty="0" err="1" smtClean="0"/>
              <a:t>og</a:t>
            </a:r>
            <a:r>
              <a:rPr lang="en-US" sz="2400" dirty="0" smtClean="0"/>
              <a:t> </a:t>
            </a:r>
            <a:r>
              <a:rPr lang="en-US" sz="2400" dirty="0" err="1" smtClean="0"/>
              <a:t>er</a:t>
            </a:r>
            <a:r>
              <a:rPr lang="en-US" sz="2400" dirty="0" smtClean="0"/>
              <a:t> </a:t>
            </a:r>
            <a:r>
              <a:rPr lang="en-US" sz="2400" dirty="0" err="1" smtClean="0"/>
              <a:t>hovedsaklig</a:t>
            </a:r>
            <a:r>
              <a:rPr lang="en-US" sz="2400" dirty="0" smtClean="0"/>
              <a:t> </a:t>
            </a:r>
            <a:r>
              <a:rPr lang="en-US" sz="2400" dirty="0" err="1" smtClean="0"/>
              <a:t>rettet</a:t>
            </a:r>
            <a:r>
              <a:rPr lang="en-US" sz="2400" dirty="0" smtClean="0"/>
              <a:t> mot leger</a:t>
            </a:r>
          </a:p>
          <a:p>
            <a:pPr marL="0" indent="0">
              <a:buClrTx/>
              <a:buNone/>
            </a:pPr>
            <a:endParaRPr lang="en-US" sz="2400" dirty="0" smtClean="0"/>
          </a:p>
          <a:p>
            <a:r>
              <a:rPr lang="nb-NO" sz="2400" dirty="0" smtClean="0"/>
              <a:t>Lese journal</a:t>
            </a:r>
          </a:p>
          <a:p>
            <a:r>
              <a:rPr lang="nb-NO" sz="2400" dirty="0" smtClean="0"/>
              <a:t>Enkle forordninger (ikke legemidler)</a:t>
            </a:r>
            <a:endParaRPr lang="nb-NO" sz="2400" dirty="0"/>
          </a:p>
          <a:p>
            <a:r>
              <a:rPr lang="nb-NO" sz="2400" dirty="0"/>
              <a:t>Bilder</a:t>
            </a:r>
          </a:p>
          <a:p>
            <a:r>
              <a:rPr lang="nb-NO" sz="2400" dirty="0"/>
              <a:t>Skrive notat</a:t>
            </a:r>
          </a:p>
          <a:p>
            <a:r>
              <a:rPr lang="nb-NO" sz="2400" dirty="0"/>
              <a:t>Se timeavtaler</a:t>
            </a:r>
          </a:p>
          <a:p>
            <a:r>
              <a:rPr lang="nb-NO" sz="2400" dirty="0"/>
              <a:t>In Basket </a:t>
            </a:r>
            <a:endParaRPr lang="nb-NO" sz="2400" dirty="0" smtClean="0"/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r>
              <a:rPr lang="en-US" sz="1800" dirty="0" smtClean="0"/>
              <a:t>kun </a:t>
            </a:r>
            <a:r>
              <a:rPr lang="en-US" sz="1800" dirty="0" err="1" smtClean="0"/>
              <a:t>tilgjengelig</a:t>
            </a:r>
            <a:r>
              <a:rPr lang="en-US" sz="1800" dirty="0" smtClean="0"/>
              <a:t> </a:t>
            </a:r>
            <a:r>
              <a:rPr lang="en-US" sz="1800" dirty="0"/>
              <a:t>for iOS</a:t>
            </a:r>
          </a:p>
          <a:p>
            <a:endParaRPr lang="en-US" sz="2400" dirty="0"/>
          </a:p>
          <a:p>
            <a:pPr lvl="1"/>
            <a:endParaRPr lang="nb-NO" sz="2400" dirty="0" smtClean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lvl="1"/>
            <a:endParaRPr lang="nb-NO" sz="24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lvl="1"/>
            <a:endParaRPr lang="nb-NO" sz="24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lvl="1"/>
            <a:endParaRPr lang="nb-NO" sz="24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lvl="1"/>
            <a:endParaRPr lang="nb-NO" sz="2400" dirty="0" smtClean="0"/>
          </a:p>
          <a:p>
            <a:pPr marL="457200" lvl="1" indent="0">
              <a:buNone/>
            </a:pPr>
            <a:endParaRPr lang="nb-NO" sz="2400" dirty="0" smtClean="0"/>
          </a:p>
        </p:txBody>
      </p:sp>
      <p:grpSp>
        <p:nvGrpSpPr>
          <p:cNvPr id="5" name="Gruppe 4"/>
          <p:cNvGrpSpPr/>
          <p:nvPr/>
        </p:nvGrpSpPr>
        <p:grpSpPr>
          <a:xfrm>
            <a:off x="8904312" y="1484784"/>
            <a:ext cx="2365710" cy="3810000"/>
            <a:chOff x="8904312" y="1484784"/>
            <a:chExt cx="2365710" cy="3810000"/>
          </a:xfrm>
        </p:grpSpPr>
        <p:pic>
          <p:nvPicPr>
            <p:cNvPr id="3" name="Picture 2" descr="Bilde"/>
            <p:cNvPicPr preferRelativeResize="0">
              <a:picLocks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>
                          <a14:foregroundMark x1="32500" y1="26250" x2="32500" y2="28250"/>
                          <a14:foregroundMark x1="47500" y1="78250" x2="50500" y2="7825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8182167" y="2206929"/>
              <a:ext cx="3810000" cy="23657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ktangel 3"/>
            <p:cNvSpPr/>
            <p:nvPr/>
          </p:nvSpPr>
          <p:spPr>
            <a:xfrm>
              <a:off x="10704512" y="3002903"/>
              <a:ext cx="162302" cy="71412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3598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1366431"/>
              </p:ext>
            </p:extLst>
          </p:nvPr>
        </p:nvGraphicFramePr>
        <p:xfrm>
          <a:off x="911424" y="462317"/>
          <a:ext cx="9702401" cy="5933366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5697039">
                  <a:extLst>
                    <a:ext uri="{9D8B030D-6E8A-4147-A177-3AD203B41FA5}">
                      <a16:colId xmlns:a16="http://schemas.microsoft.com/office/drawing/2014/main" val="3133822215"/>
                    </a:ext>
                  </a:extLst>
                </a:gridCol>
                <a:gridCol w="986799">
                  <a:extLst>
                    <a:ext uri="{9D8B030D-6E8A-4147-A177-3AD203B41FA5}">
                      <a16:colId xmlns:a16="http://schemas.microsoft.com/office/drawing/2014/main" val="4239789342"/>
                    </a:ext>
                  </a:extLst>
                </a:gridCol>
                <a:gridCol w="687015">
                  <a:extLst>
                    <a:ext uri="{9D8B030D-6E8A-4147-A177-3AD203B41FA5}">
                      <a16:colId xmlns:a16="http://schemas.microsoft.com/office/drawing/2014/main" val="672452449"/>
                    </a:ext>
                  </a:extLst>
                </a:gridCol>
                <a:gridCol w="995879">
                  <a:extLst>
                    <a:ext uri="{9D8B030D-6E8A-4147-A177-3AD203B41FA5}">
                      <a16:colId xmlns:a16="http://schemas.microsoft.com/office/drawing/2014/main" val="2729712720"/>
                    </a:ext>
                  </a:extLst>
                </a:gridCol>
                <a:gridCol w="696096">
                  <a:extLst>
                    <a:ext uri="{9D8B030D-6E8A-4147-A177-3AD203B41FA5}">
                      <a16:colId xmlns:a16="http://schemas.microsoft.com/office/drawing/2014/main" val="43305311"/>
                    </a:ext>
                  </a:extLst>
                </a:gridCol>
                <a:gridCol w="639573">
                  <a:extLst>
                    <a:ext uri="{9D8B030D-6E8A-4147-A177-3AD203B41FA5}">
                      <a16:colId xmlns:a16="http://schemas.microsoft.com/office/drawing/2014/main" val="478405041"/>
                    </a:ext>
                  </a:extLst>
                </a:gridCol>
              </a:tblGrid>
              <a:tr h="512252">
                <a:tc>
                  <a:txBody>
                    <a:bodyPr/>
                    <a:lstStyle/>
                    <a:p>
                      <a:pPr algn="l"/>
                      <a:r>
                        <a:rPr lang="nb-NO" sz="2400" b="0" dirty="0" smtClean="0"/>
                        <a:t>Aktivitet: Dette kan du gjøre og med hva</a:t>
                      </a:r>
                      <a:endParaRPr lang="nb-NO" sz="24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Rover, </a:t>
                      </a:r>
                      <a:r>
                        <a:rPr lang="nb-NO" sz="1400" u="none" strike="noStrike" dirty="0" err="1">
                          <a:effectLst/>
                        </a:rPr>
                        <a:t>Android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Rover, </a:t>
                      </a:r>
                      <a:r>
                        <a:rPr lang="nb-NO" sz="1400" u="none" strike="noStrike" dirty="0" err="1">
                          <a:effectLst/>
                        </a:rPr>
                        <a:t>iOS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Haiku, </a:t>
                      </a:r>
                      <a:r>
                        <a:rPr lang="nb-NO" sz="1400" u="none" strike="noStrike" dirty="0" err="1">
                          <a:effectLst/>
                        </a:rPr>
                        <a:t>Android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Haiku, </a:t>
                      </a:r>
                      <a:r>
                        <a:rPr lang="nb-NO" sz="1400" u="none" strike="noStrike" dirty="0" err="1">
                          <a:effectLst/>
                        </a:rPr>
                        <a:t>iOS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Canto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02732541"/>
                  </a:ext>
                </a:extLst>
              </a:tr>
              <a:tr h="301173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u="none" strike="noStrike" dirty="0">
                          <a:effectLst/>
                        </a:rPr>
                        <a:t>Gjennomgang av journal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B5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x</a:t>
                      </a:r>
                      <a:endParaRPr lang="nb-NO" sz="14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B5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x</a:t>
                      </a:r>
                      <a:endParaRPr lang="nb-NO" sz="14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B5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x</a:t>
                      </a:r>
                      <a:endParaRPr lang="nb-NO" sz="14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B5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x</a:t>
                      </a:r>
                      <a:endParaRPr lang="nb-NO" sz="14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B5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x</a:t>
                      </a:r>
                      <a:endParaRPr lang="nb-NO" sz="14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B5B5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6582831"/>
                  </a:ext>
                </a:extLst>
              </a:tr>
              <a:tr h="301173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u="none" strike="noStrike" dirty="0">
                          <a:effectLst/>
                        </a:rPr>
                        <a:t>Lage en forordning/bestilling (ikke legemiddelforordning)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 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b-NO" sz="1400" u="none" strike="noStrike" dirty="0">
                          <a:effectLst/>
                        </a:rPr>
                        <a:t>x</a:t>
                      </a:r>
                      <a:endParaRPr lang="nb-NO" sz="14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effectLst/>
                        </a:rPr>
                        <a:t> 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effectLst/>
                        </a:rPr>
                        <a:t>x</a:t>
                      </a:r>
                      <a:endParaRPr lang="nb-NO" sz="14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effectLst/>
                        </a:rPr>
                        <a:t>x</a:t>
                      </a:r>
                      <a:endParaRPr lang="nb-NO" sz="14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07729906"/>
                  </a:ext>
                </a:extLst>
              </a:tr>
              <a:tr h="301173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u="none" strike="noStrike" dirty="0">
                          <a:effectLst/>
                        </a:rPr>
                        <a:t>Dokumentere 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B5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x</a:t>
                      </a:r>
                      <a:endParaRPr lang="nb-NO" sz="14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B5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x</a:t>
                      </a:r>
                      <a:endParaRPr lang="nb-NO" sz="14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B5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 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B5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 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B5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 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B5B5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983197"/>
                  </a:ext>
                </a:extLst>
              </a:tr>
              <a:tr h="301173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u="none" strike="noStrike" dirty="0">
                          <a:effectLst/>
                        </a:rPr>
                        <a:t>Administrere enkle legemidler (tabletter, injeksjoner)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effectLst/>
                        </a:rPr>
                        <a:t>x</a:t>
                      </a:r>
                      <a:endParaRPr lang="nb-NO" sz="14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x</a:t>
                      </a:r>
                      <a:endParaRPr lang="nb-NO" sz="14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effectLst/>
                        </a:rPr>
                        <a:t> 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effectLst/>
                        </a:rPr>
                        <a:t> 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effectLst/>
                        </a:rPr>
                        <a:t> 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0401444"/>
                  </a:ext>
                </a:extLst>
              </a:tr>
              <a:tr h="301173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u="none" strike="noStrike" dirty="0">
                          <a:effectLst/>
                        </a:rPr>
                        <a:t>Administrere infusjoner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B5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x</a:t>
                      </a:r>
                      <a:endParaRPr lang="nb-NO" sz="14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B5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x</a:t>
                      </a:r>
                      <a:endParaRPr lang="nb-NO" sz="14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B5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 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B5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 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B5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 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B5B5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126362"/>
                  </a:ext>
                </a:extLst>
              </a:tr>
              <a:tr h="301173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u="none" strike="noStrike" dirty="0">
                          <a:effectLst/>
                        </a:rPr>
                        <a:t>Ta lab-prøver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effectLst/>
                        </a:rPr>
                        <a:t>x</a:t>
                      </a:r>
                      <a:endParaRPr lang="nb-NO" sz="14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effectLst/>
                        </a:rPr>
                        <a:t>x</a:t>
                      </a:r>
                      <a:endParaRPr lang="nb-NO" sz="14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 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effectLst/>
                        </a:rPr>
                        <a:t> 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effectLst/>
                        </a:rPr>
                        <a:t> 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34319481"/>
                  </a:ext>
                </a:extLst>
              </a:tr>
              <a:tr h="301173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u="none" strike="noStrike" dirty="0">
                          <a:effectLst/>
                        </a:rPr>
                        <a:t>Ta bilder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B5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x</a:t>
                      </a:r>
                      <a:endParaRPr lang="nb-NO" sz="14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B5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x</a:t>
                      </a:r>
                      <a:endParaRPr lang="nb-NO" sz="14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B5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 err="1">
                          <a:effectLst/>
                        </a:rPr>
                        <a:t>x</a:t>
                      </a:r>
                      <a:endParaRPr lang="nb-NO" sz="14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B5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x</a:t>
                      </a:r>
                      <a:endParaRPr lang="nb-NO" sz="14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B5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x</a:t>
                      </a:r>
                      <a:endParaRPr lang="nb-NO" sz="14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B5B5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148226"/>
                  </a:ext>
                </a:extLst>
              </a:tr>
              <a:tr h="301173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u="none" strike="noStrike" dirty="0">
                          <a:effectLst/>
                        </a:rPr>
                        <a:t>Behandle sår, brannsår, kanyler, kateter, dren, tuber (f. eks. </a:t>
                      </a:r>
                      <a:r>
                        <a:rPr lang="nb-NO" sz="1400" u="none" strike="noStrike" dirty="0" err="1">
                          <a:effectLst/>
                        </a:rPr>
                        <a:t>trakeostomikanyle</a:t>
                      </a:r>
                      <a:r>
                        <a:rPr lang="nb-NO" sz="1400" u="none" strike="noStrike" dirty="0">
                          <a:effectLst/>
                        </a:rPr>
                        <a:t>)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x</a:t>
                      </a:r>
                      <a:endParaRPr lang="nb-NO" sz="14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x</a:t>
                      </a:r>
                      <a:endParaRPr lang="nb-NO" sz="14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effectLst/>
                        </a:rPr>
                        <a:t> 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 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effectLst/>
                        </a:rPr>
                        <a:t> 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26820417"/>
                  </a:ext>
                </a:extLst>
              </a:tr>
              <a:tr h="301173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u="none" strike="noStrike" dirty="0">
                          <a:effectLst/>
                        </a:rPr>
                        <a:t>Skrive et notat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B5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effectLst/>
                        </a:rPr>
                        <a:t>x</a:t>
                      </a:r>
                      <a:endParaRPr lang="nb-NO" sz="14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B5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effectLst/>
                        </a:rPr>
                        <a:t>x</a:t>
                      </a:r>
                      <a:endParaRPr lang="nb-NO" sz="14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B5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x</a:t>
                      </a:r>
                      <a:endParaRPr lang="nb-NO" sz="14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B5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x</a:t>
                      </a:r>
                      <a:endParaRPr lang="nb-NO" sz="14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B5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x</a:t>
                      </a:r>
                      <a:endParaRPr lang="nb-NO" sz="14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B5B5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619506"/>
                  </a:ext>
                </a:extLst>
              </a:tr>
              <a:tr h="301173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u="none" strike="noStrike" dirty="0">
                          <a:effectLst/>
                        </a:rPr>
                        <a:t>Diktere/Benytte talegjenkjenning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effectLst/>
                        </a:rPr>
                        <a:t> 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effectLst/>
                        </a:rPr>
                        <a:t> 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effectLst/>
                        </a:rPr>
                        <a:t> 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effectLst/>
                        </a:rPr>
                        <a:t>x</a:t>
                      </a:r>
                      <a:endParaRPr lang="nb-NO" sz="14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x</a:t>
                      </a:r>
                      <a:endParaRPr lang="nb-NO" sz="14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13915481"/>
                  </a:ext>
                </a:extLst>
              </a:tr>
              <a:tr h="301173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u="none" strike="noStrike" dirty="0">
                          <a:effectLst/>
                        </a:rPr>
                        <a:t>Se planlagte avtaler (innleggelse/timer)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B5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x</a:t>
                      </a:r>
                      <a:endParaRPr lang="nb-NO" sz="14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B5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x</a:t>
                      </a:r>
                      <a:endParaRPr lang="nb-NO" sz="14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B5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x</a:t>
                      </a:r>
                      <a:endParaRPr lang="nb-NO" sz="14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B5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x</a:t>
                      </a:r>
                      <a:endParaRPr lang="nb-NO" sz="14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B5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x</a:t>
                      </a:r>
                      <a:endParaRPr lang="nb-NO" sz="14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B5B5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44281"/>
                  </a:ext>
                </a:extLst>
              </a:tr>
              <a:tr h="301173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u="none" strike="noStrike" dirty="0">
                          <a:effectLst/>
                        </a:rPr>
                        <a:t>Planlegge/endre avtaler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 err="1">
                          <a:effectLst/>
                        </a:rPr>
                        <a:t>x</a:t>
                      </a:r>
                      <a:endParaRPr lang="nb-NO" sz="14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 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 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 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 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68415154"/>
                  </a:ext>
                </a:extLst>
              </a:tr>
              <a:tr h="301173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u="none" strike="noStrike" dirty="0">
                          <a:effectLst/>
                        </a:rPr>
                        <a:t>Dokumentere at tiltak i en plan er </a:t>
                      </a:r>
                      <a:r>
                        <a:rPr lang="nb-NO" sz="1400" u="none" strike="noStrike" dirty="0" smtClean="0">
                          <a:effectLst/>
                        </a:rPr>
                        <a:t>gjennomført/fullført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B5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x</a:t>
                      </a:r>
                      <a:endParaRPr lang="nb-NO" sz="14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B5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x</a:t>
                      </a:r>
                      <a:endParaRPr lang="nb-NO" sz="14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B5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 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B5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 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B5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 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B5B5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2245931"/>
                  </a:ext>
                </a:extLst>
              </a:tr>
              <a:tr h="301173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u="none" strike="noStrike" dirty="0">
                          <a:effectLst/>
                        </a:rPr>
                        <a:t>Kommentere bilder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 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effectLst/>
                        </a:rPr>
                        <a:t> 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 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x</a:t>
                      </a:r>
                      <a:endParaRPr lang="nb-NO" sz="14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x</a:t>
                      </a:r>
                      <a:endParaRPr lang="nb-NO" sz="14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19745936"/>
                  </a:ext>
                </a:extLst>
              </a:tr>
              <a:tr h="301173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u="none" strike="noStrike" dirty="0">
                          <a:effectLst/>
                        </a:rPr>
                        <a:t>Dokumentere tidsbruk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B5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x</a:t>
                      </a:r>
                      <a:endParaRPr lang="nb-NO" sz="14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B5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x</a:t>
                      </a:r>
                      <a:endParaRPr lang="nb-NO" sz="14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B5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 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B5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 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B5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 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B5B5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693416"/>
                  </a:ext>
                </a:extLst>
              </a:tr>
              <a:tr h="301173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u="none" strike="noStrike" dirty="0">
                          <a:effectLst/>
                        </a:rPr>
                        <a:t>Dokumentere GPS-koordinater ved starten av en kontakt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x</a:t>
                      </a:r>
                      <a:endParaRPr lang="nb-NO" sz="14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effectLst/>
                        </a:rPr>
                        <a:t>x</a:t>
                      </a:r>
                      <a:endParaRPr lang="nb-NO" sz="14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 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 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 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53004027"/>
                  </a:ext>
                </a:extLst>
              </a:tr>
              <a:tr h="301173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u="none" strike="noStrike" dirty="0">
                          <a:effectLst/>
                        </a:rPr>
                        <a:t>Mulighet for å dokumentere når man er uten dekning (mobil eller </a:t>
                      </a:r>
                      <a:r>
                        <a:rPr lang="nb-NO" sz="1400" u="none" strike="noStrike" dirty="0" err="1">
                          <a:effectLst/>
                        </a:rPr>
                        <a:t>wifi</a:t>
                      </a:r>
                      <a:r>
                        <a:rPr lang="nb-NO" sz="1400" u="none" strike="noStrike" dirty="0">
                          <a:effectLst/>
                        </a:rPr>
                        <a:t>)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B5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x</a:t>
                      </a:r>
                      <a:endParaRPr lang="nb-NO" sz="14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B5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 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B5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 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B5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 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B5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 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B5B5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772195"/>
                  </a:ext>
                </a:extLst>
              </a:tr>
              <a:tr h="301173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u="none" strike="noStrike" dirty="0">
                          <a:effectLst/>
                        </a:rPr>
                        <a:t>Ta imot og svare på meldinger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208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 smtClean="0">
                          <a:effectLst/>
                        </a:rPr>
                        <a:t>x</a:t>
                      </a:r>
                      <a:endParaRPr lang="nb-NO" sz="14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208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x</a:t>
                      </a:r>
                      <a:endParaRPr lang="nb-NO" sz="14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208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x</a:t>
                      </a:r>
                      <a:endParaRPr lang="nb-NO" sz="14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208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x</a:t>
                      </a:r>
                      <a:endParaRPr lang="nb-NO" sz="14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208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x</a:t>
                      </a:r>
                      <a:endParaRPr lang="nb-NO" sz="14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5" marR="5275" marT="52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208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85641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5632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2" y="1949624"/>
            <a:ext cx="7790656" cy="2880320"/>
          </a:xfrm>
        </p:spPr>
        <p:txBody>
          <a:bodyPr>
            <a:normAutofit/>
          </a:bodyPr>
          <a:lstStyle/>
          <a:p>
            <a:pPr marL="0" indent="0">
              <a:buClrTx/>
              <a:buNone/>
            </a:pPr>
            <a:r>
              <a:rPr lang="en-US" sz="2400" b="1" dirty="0" err="1" smtClean="0"/>
              <a:t>Oppsummering</a:t>
            </a:r>
            <a:endParaRPr lang="en-US" sz="2400" b="1" dirty="0" smtClean="0"/>
          </a:p>
          <a:p>
            <a:pPr marL="0" indent="0">
              <a:buClrTx/>
              <a:buNone/>
            </a:pPr>
            <a:endParaRPr lang="en-US" sz="2400" b="1" dirty="0"/>
          </a:p>
          <a:p>
            <a:r>
              <a:rPr lang="en-US" sz="2400" dirty="0" err="1" smtClean="0"/>
              <a:t>Helseplattformen</a:t>
            </a:r>
            <a:r>
              <a:rPr lang="en-US" sz="2400" dirty="0" smtClean="0"/>
              <a:t> </a:t>
            </a:r>
            <a:r>
              <a:rPr lang="en-US" sz="2400" dirty="0" err="1" smtClean="0"/>
              <a:t>åpner</a:t>
            </a:r>
            <a:r>
              <a:rPr lang="en-US" sz="2400" dirty="0" smtClean="0"/>
              <a:t> for at man </a:t>
            </a:r>
            <a:r>
              <a:rPr lang="en-US" sz="2400" dirty="0" err="1" smtClean="0"/>
              <a:t>kan</a:t>
            </a:r>
            <a:r>
              <a:rPr lang="en-US" sz="2400" dirty="0"/>
              <a:t> </a:t>
            </a:r>
            <a:r>
              <a:rPr lang="en-US" sz="2400" dirty="0" err="1" smtClean="0"/>
              <a:t>dokumentere</a:t>
            </a:r>
            <a:r>
              <a:rPr lang="en-US" sz="2400" dirty="0" smtClean="0"/>
              <a:t> </a:t>
            </a:r>
            <a:r>
              <a:rPr lang="en-US" sz="2400" dirty="0" err="1" smtClean="0"/>
              <a:t>og</a:t>
            </a:r>
            <a:r>
              <a:rPr lang="en-US" sz="2400" dirty="0" smtClean="0"/>
              <a:t> </a:t>
            </a:r>
            <a:r>
              <a:rPr lang="en-US" sz="2400" dirty="0" err="1" smtClean="0"/>
              <a:t>forordne</a:t>
            </a:r>
            <a:r>
              <a:rPr lang="en-US" sz="2400" dirty="0" smtClean="0"/>
              <a:t> </a:t>
            </a:r>
            <a:r>
              <a:rPr lang="en-US" sz="2400" dirty="0" err="1" smtClean="0"/>
              <a:t>mens</a:t>
            </a:r>
            <a:r>
              <a:rPr lang="en-US" sz="2400" dirty="0" smtClean="0"/>
              <a:t> man jobber </a:t>
            </a:r>
            <a:r>
              <a:rPr lang="en-US" sz="2400" dirty="0" err="1" smtClean="0"/>
              <a:t>mobilt</a:t>
            </a:r>
            <a:r>
              <a:rPr lang="en-US" sz="2400" dirty="0" smtClean="0"/>
              <a:t> </a:t>
            </a:r>
            <a:r>
              <a:rPr lang="en-US" sz="2400" dirty="0" err="1" smtClean="0"/>
              <a:t>og</a:t>
            </a:r>
            <a:r>
              <a:rPr lang="en-US" sz="2400" dirty="0" smtClean="0"/>
              <a:t> </a:t>
            </a:r>
            <a:r>
              <a:rPr lang="en-US" sz="2400" dirty="0" err="1" smtClean="0"/>
              <a:t>nært</a:t>
            </a:r>
            <a:r>
              <a:rPr lang="en-US" sz="2400" dirty="0" smtClean="0"/>
              <a:t> </a:t>
            </a:r>
            <a:r>
              <a:rPr lang="en-US" sz="2400" dirty="0" err="1" smtClean="0"/>
              <a:t>pasienten</a:t>
            </a:r>
            <a:endParaRPr lang="en-US" sz="2400" dirty="0" smtClean="0"/>
          </a:p>
          <a:p>
            <a:r>
              <a:rPr lang="en-US" sz="2400" dirty="0" smtClean="0"/>
              <a:t>Mobile </a:t>
            </a:r>
            <a:r>
              <a:rPr lang="en-US" sz="2400" dirty="0" err="1" smtClean="0"/>
              <a:t>applikasjoner</a:t>
            </a:r>
            <a:r>
              <a:rPr lang="en-US" sz="2400" dirty="0" smtClean="0"/>
              <a:t> </a:t>
            </a:r>
            <a:r>
              <a:rPr lang="en-US" sz="2400" dirty="0" err="1" smtClean="0"/>
              <a:t>er</a:t>
            </a:r>
            <a:r>
              <a:rPr lang="en-US" sz="2400" dirty="0" smtClean="0"/>
              <a:t> </a:t>
            </a:r>
            <a:r>
              <a:rPr lang="en-US" sz="2400" dirty="0" err="1" smtClean="0"/>
              <a:t>ment</a:t>
            </a:r>
            <a:r>
              <a:rPr lang="en-US" sz="2400" dirty="0" smtClean="0"/>
              <a:t> </a:t>
            </a:r>
            <a:r>
              <a:rPr lang="en-US" sz="2400" dirty="0" err="1" smtClean="0"/>
              <a:t>som</a:t>
            </a:r>
            <a:r>
              <a:rPr lang="en-US" sz="2400" dirty="0" smtClean="0"/>
              <a:t> et supplement </a:t>
            </a:r>
            <a:r>
              <a:rPr lang="en-US" sz="2400" dirty="0" err="1" smtClean="0"/>
              <a:t>til</a:t>
            </a:r>
            <a:r>
              <a:rPr lang="en-US" sz="2400" dirty="0" smtClean="0"/>
              <a:t> </a:t>
            </a:r>
            <a:r>
              <a:rPr lang="en-US" sz="2400" dirty="0" err="1" smtClean="0"/>
              <a:t>PCer</a:t>
            </a:r>
            <a:r>
              <a:rPr lang="en-US" sz="2400" dirty="0" smtClean="0"/>
              <a:t> </a:t>
            </a:r>
            <a:r>
              <a:rPr lang="en-US" sz="2400" dirty="0" err="1" smtClean="0"/>
              <a:t>og</a:t>
            </a:r>
            <a:r>
              <a:rPr lang="en-US" sz="2400" dirty="0" smtClean="0"/>
              <a:t> for å </a:t>
            </a:r>
            <a:r>
              <a:rPr lang="en-US" sz="2400" dirty="0" err="1" smtClean="0"/>
              <a:t>utføre</a:t>
            </a:r>
            <a:r>
              <a:rPr lang="en-US" sz="2400" dirty="0" smtClean="0"/>
              <a:t> </a:t>
            </a:r>
            <a:r>
              <a:rPr lang="en-US" sz="2400" dirty="0" err="1" smtClean="0"/>
              <a:t>spesifikke</a:t>
            </a:r>
            <a:r>
              <a:rPr lang="en-US" sz="2400" dirty="0" smtClean="0"/>
              <a:t> </a:t>
            </a:r>
            <a:r>
              <a:rPr lang="en-US" sz="2400" dirty="0" err="1" smtClean="0"/>
              <a:t>arbeidsoppgaver</a:t>
            </a:r>
            <a:endParaRPr lang="en-US" sz="2400" dirty="0"/>
          </a:p>
          <a:p>
            <a:pPr lvl="1"/>
            <a:endParaRPr lang="nb-NO" sz="2400" dirty="0" smtClean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lvl="1"/>
            <a:endParaRPr lang="nb-NO" sz="24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lvl="1"/>
            <a:endParaRPr lang="nb-NO" sz="24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lvl="1"/>
            <a:endParaRPr lang="nb-NO" sz="24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lvl="1"/>
            <a:endParaRPr lang="nb-NO" sz="2400" dirty="0" smtClean="0"/>
          </a:p>
          <a:p>
            <a:pPr marL="457200" lvl="1" indent="0">
              <a:buNone/>
            </a:pPr>
            <a:endParaRPr lang="nb-NO" sz="2400" dirty="0" smtClean="0"/>
          </a:p>
        </p:txBody>
      </p:sp>
      <p:pic>
        <p:nvPicPr>
          <p:cNvPr id="3" name="Picture 2" descr="Bilde"/>
          <p:cNvPicPr preferRelativeResize="0">
            <a:picLocks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32500" y1="26250" x2="32500" y2="28250"/>
                        <a14:foregroundMark x1="47500" y1="78250" x2="50500" y2="78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182167" y="2206929"/>
            <a:ext cx="3810000" cy="2365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160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P Infopakke Blue" id="{C5785D4F-E34D-3443-B210-FFBA47AD1FB5}" vid="{DC52AF06-1FD4-DF45-B629-0B46E17A88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DC5E2D6AC280D44AEC3088CF33F574A" ma:contentTypeVersion="10" ma:contentTypeDescription="Opprett et nytt dokument." ma:contentTypeScope="" ma:versionID="a0609f53b9860b60fbed98472d5ae903">
  <xsd:schema xmlns:xsd="http://www.w3.org/2001/XMLSchema" xmlns:xs="http://www.w3.org/2001/XMLSchema" xmlns:p="http://schemas.microsoft.com/office/2006/metadata/properties" xmlns:ns1="http://schemas.microsoft.com/sharepoint/v3" xmlns:ns2="b603126b-9a6a-4a96-a155-86030506eeda" targetNamespace="http://schemas.microsoft.com/office/2006/metadata/properties" ma:root="true" ma:fieldsID="143ca3cb373fe752a255ef69deed0ca7" ns1:_="" ns2:_="">
    <xsd:import namespace="http://schemas.microsoft.com/sharepoint/v3"/>
    <xsd:import namespace="b603126b-9a6a-4a96-a155-86030506eeda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3126b-9a6a-4a96-a155-86030506eeda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6d5a0216-66ad-49a7-941c-e0f2b294da9b}" ma:internalName="TaxCatchAll" ma:showField="CatchAllData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6d5a0216-66ad-49a7-941c-e0f2b294da9b}" ma:internalName="TaxCatchAllLabel" ma:readOnly="true" ma:showField="CatchAllDataLabel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03126b-9a6a-4a96-a155-86030506eeda"/>
    <TaxKeywordTaxHTField xmlns="b603126b-9a6a-4a96-a155-86030506eeda">
      <Terms xmlns="http://schemas.microsoft.com/office/infopath/2007/PartnerControls"/>
    </TaxKeywordTaxHTField>
    <FNSPRollUpIngress xmlns="b603126b-9a6a-4a96-a155-86030506eeda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kumentstatus xmlns="a6ef3412-d541-4fd2-ac4e-5f144c52b56e">Ferdig/Godkjent</Dokumentstatus>
    <TaxCatchAll xmlns="a6ef3412-d541-4fd2-ac4e-5f144c52b56e"/>
    <Delprosjekt xmlns="a6ef3412-d541-4fd2-ac4e-5f144c52b56e">Kommunikasjon</Delprosjekt>
    <Prosjekt xmlns="a6ef3412-d541-4fd2-ac4e-5f144c52b56e">Helseplattformen</Prosjekt>
    <p4c6da884860474cb19a57641ae17e17 xmlns="a6ef3412-d541-4fd2-ac4e-5f144c52b56e">
      <Terms xmlns="http://schemas.microsoft.com/office/infopath/2007/PartnerControls"/>
    </p4c6da884860474cb19a57641ae17e17>
  </documentManagement>
</p:properties>
</file>

<file path=customXml/itemProps1.xml><?xml version="1.0" encoding="utf-8"?>
<ds:datastoreItem xmlns:ds="http://schemas.openxmlformats.org/officeDocument/2006/customXml" ds:itemID="{381C0E7B-CE70-4D40-93B0-F319A90D3CBE}"/>
</file>

<file path=customXml/itemProps2.xml><?xml version="1.0" encoding="utf-8"?>
<ds:datastoreItem xmlns:ds="http://schemas.openxmlformats.org/officeDocument/2006/customXml" ds:itemID="{86FA711F-697B-4308-8E66-8184D6E65663}"/>
</file>

<file path=customXml/itemProps3.xml><?xml version="1.0" encoding="utf-8"?>
<ds:datastoreItem xmlns:ds="http://schemas.openxmlformats.org/officeDocument/2006/customXml" ds:itemID="{810C7004-3340-4795-BC26-17FEC289EF3C}"/>
</file>

<file path=customXml/itemProps4.xml><?xml version="1.0" encoding="utf-8"?>
<ds:datastoreItem xmlns:ds="http://schemas.openxmlformats.org/officeDocument/2006/customXml" ds:itemID="{86B6C98F-06B7-4E8F-B0C9-D32B1DC96E08}">
  <ds:schemaRefs>
    <ds:schemaRef ds:uri="http://schemas.microsoft.com/office/2006/metadata/customXsn"/>
  </ds:schemaRefs>
</ds:datastoreItem>
</file>

<file path=customXml/itemProps5.xml><?xml version="1.0" encoding="utf-8"?>
<ds:datastoreItem xmlns:ds="http://schemas.openxmlformats.org/officeDocument/2006/customXml" ds:itemID="{86FA711F-697B-4308-8E66-8184D6E6566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a6ef3412-d541-4fd2-ac4e-5f144c52b56e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HP Infopakke Mal 2306</Template>
  <TotalTime>325</TotalTime>
  <Words>517</Words>
  <Application>Microsoft Office PowerPoint</Application>
  <PresentationFormat>Widescreen</PresentationFormat>
  <Paragraphs>184</Paragraphs>
  <Slides>9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Office-tema</vt:lpstr>
      <vt:lpstr>Helseplattformen på mobil og nettbrett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Helse Midt-Norge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Strukturert journal</dc:title>
  <dc:creator>Basso, Trude</dc:creator>
  <cp:keywords>_£Bilde</cp:keywords>
  <cp:lastModifiedBy>Christensen, Liv Quist</cp:lastModifiedBy>
  <cp:revision>29</cp:revision>
  <dcterms:created xsi:type="dcterms:W3CDTF">2021-06-23T13:32:41Z</dcterms:created>
  <dcterms:modified xsi:type="dcterms:W3CDTF">2021-08-12T13:18:34Z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0x0101008DC5E2D6AC280D44AEC3088CF33F574A</vt:lpwstr>
  </property>
  <property fmtid="{D5CDD505-2E9C-101B-9397-08002B2CF9AE}" pid="3" name="GtProjectPhase">
    <vt:lpwstr/>
  </property>
  <property fmtid="{D5CDD505-2E9C-101B-9397-08002B2CF9AE}" pid="4" name="j25543a5815d485da9a5e0773ad762e9">
    <vt:lpwstr/>
  </property>
  <property fmtid="{D5CDD505-2E9C-101B-9397-08002B2CF9AE}" pid="5" name="TaxCatchAll">
    <vt:lpwstr>116;#Programkontor|eceaf68d-69f1-4ae9-9590-035e77d0c91b</vt:lpwstr>
  </property>
  <property fmtid="{D5CDD505-2E9C-101B-9397-08002B2CF9AE}" pid="6" name="Pilottester">
    <vt:lpwstr/>
  </property>
  <property fmtid="{D5CDD505-2E9C-101B-9397-08002B2CF9AE}" pid="7" name="Kategori">
    <vt:lpwstr>116;#Programkontor|eceaf68d-69f1-4ae9-9590-035e77d0c91b</vt:lpwstr>
  </property>
  <property fmtid="{D5CDD505-2E9C-101B-9397-08002B2CF9AE}" pid="8" name="Emneknagg">
    <vt:lpwstr/>
  </property>
</Properties>
</file>