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380" r:id="rId7"/>
    <p:sldId id="381" r:id="rId8"/>
    <p:sldId id="417" r:id="rId9"/>
    <p:sldId id="418" r:id="rId10"/>
    <p:sldId id="382" r:id="rId11"/>
    <p:sldId id="419" r:id="rId12"/>
    <p:sldId id="383" r:id="rId13"/>
    <p:sldId id="420" r:id="rId14"/>
    <p:sldId id="422" r:id="rId15"/>
    <p:sldId id="385" r:id="rId16"/>
    <p:sldId id="423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D3CF"/>
    <a:srgbClr val="F0FCFB"/>
    <a:srgbClr val="565A98"/>
    <a:srgbClr val="2CB5B5"/>
    <a:srgbClr val="4FDDD6"/>
    <a:srgbClr val="E0F9F8"/>
    <a:srgbClr val="40C3D5"/>
    <a:srgbClr val="208482"/>
    <a:srgbClr val="A8EC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474" autoAdjust="0"/>
    <p:restoredTop sz="96327" autoAdjust="0"/>
  </p:normalViewPr>
  <p:slideViewPr>
    <p:cSldViewPr showGuides="1">
      <p:cViewPr varScale="1">
        <p:scale>
          <a:sx n="51" d="100"/>
          <a:sy n="51" d="100"/>
        </p:scale>
        <p:origin x="96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3" Type="http://schemas.openxmlformats.org/officeDocument/2006/relationships/tableStyles" Target="tableStyles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22" Type="http://schemas.openxmlformats.org/officeDocument/2006/relationships/theme" Target="theme/theme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Typer samstemmingsavvik</c:v>
                </c:pt>
              </c:strCache>
            </c:strRef>
          </c:tx>
          <c:dPt>
            <c:idx val="0"/>
            <c:bubble3D val="0"/>
            <c:spPr>
              <a:solidFill>
                <a:srgbClr val="A8ECEA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1BC6-4B20-ADB6-6E2E6E58470F}"/>
              </c:ext>
            </c:extLst>
          </c:dPt>
          <c:dPt>
            <c:idx val="1"/>
            <c:bubble3D val="0"/>
            <c:spPr>
              <a:solidFill>
                <a:srgbClr val="2CB5B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BC6-4B20-ADB6-6E2E6E58470F}"/>
              </c:ext>
            </c:extLst>
          </c:dPt>
          <c:dPt>
            <c:idx val="2"/>
            <c:bubble3D val="0"/>
            <c:spPr>
              <a:solidFill>
                <a:srgbClr val="4FDDD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BC6-4B20-ADB6-6E2E6E58470F}"/>
              </c:ext>
            </c:extLst>
          </c:dPt>
          <c:dPt>
            <c:idx val="3"/>
            <c:bubble3D val="0"/>
            <c:spPr>
              <a:solidFill>
                <a:srgbClr val="40C3D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1BC6-4B20-ADB6-6E2E6E58470F}"/>
              </c:ext>
            </c:extLst>
          </c:dPt>
          <c:dPt>
            <c:idx val="4"/>
            <c:bubble3D val="0"/>
            <c:spPr>
              <a:solidFill>
                <a:srgbClr val="20848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BC6-4B20-ADB6-6E2E6E5847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'Ark1'!$A$2:$A$6</c:f>
              <c:strCache>
                <c:ptCount val="5"/>
                <c:pt idx="0">
                  <c:v>Tok ikke medisiner oppført i medisinlisten ved innleggelse</c:v>
                </c:pt>
                <c:pt idx="1">
                  <c:v>Pasienten tok medisin som ikke sto oppført i medisinlisten ved innleggelse</c:v>
                </c:pt>
                <c:pt idx="2">
                  <c:v>Avvik i dose</c:v>
                </c:pt>
                <c:pt idx="3">
                  <c:v>Avvik i doseform</c:v>
                </c:pt>
                <c:pt idx="4">
                  <c:v>Avvik i dosering og tidspunkt</c:v>
                </c:pt>
              </c:strCache>
            </c:strRef>
          </c:cat>
          <c:val>
            <c:numRef>
              <c:f>'Ark1'!$B$2:$B$6</c:f>
              <c:numCache>
                <c:formatCode>General</c:formatCode>
                <c:ptCount val="5"/>
                <c:pt idx="0">
                  <c:v>7</c:v>
                </c:pt>
                <c:pt idx="1">
                  <c:v>61</c:v>
                </c:pt>
                <c:pt idx="2">
                  <c:v>9</c:v>
                </c:pt>
                <c:pt idx="3">
                  <c:v>4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C6-4B20-ADB6-6E2E6E58470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3746025406459761E-2"/>
          <c:y val="0.55801851121167401"/>
          <c:w val="0.89951907593952285"/>
          <c:h val="0.427168511847025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62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hdphoto" Target="../media/hdphoto6.wdp"/><Relationship Id="rId18" Type="http://schemas.openxmlformats.org/officeDocument/2006/relationships/image" Target="../media/image1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11.png"/><Relationship Id="rId17" Type="http://schemas.microsoft.com/office/2007/relationships/hdphoto" Target="../media/hdphoto8.wdp"/><Relationship Id="rId2" Type="http://schemas.openxmlformats.org/officeDocument/2006/relationships/image" Target="../media/image6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10" Type="http://schemas.openxmlformats.org/officeDocument/2006/relationships/image" Target="../media/image10.png"/><Relationship Id="rId19" Type="http://schemas.microsoft.com/office/2007/relationships/hdphoto" Target="../media/hdphoto9.wdp"/><Relationship Id="rId4" Type="http://schemas.openxmlformats.org/officeDocument/2006/relationships/image" Target="../media/image7.png"/><Relationship Id="rId9" Type="http://schemas.microsoft.com/office/2007/relationships/hdphoto" Target="../media/hdphoto4.wdp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hdphoto" Target="../media/hdphoto6.wdp"/><Relationship Id="rId18" Type="http://schemas.openxmlformats.org/officeDocument/2006/relationships/image" Target="../media/image1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11.png"/><Relationship Id="rId17" Type="http://schemas.microsoft.com/office/2007/relationships/hdphoto" Target="../media/hdphoto8.wdp"/><Relationship Id="rId2" Type="http://schemas.openxmlformats.org/officeDocument/2006/relationships/image" Target="../media/image6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10" Type="http://schemas.openxmlformats.org/officeDocument/2006/relationships/image" Target="../media/image10.png"/><Relationship Id="rId19" Type="http://schemas.microsoft.com/office/2007/relationships/hdphoto" Target="../media/hdphoto9.wdp"/><Relationship Id="rId4" Type="http://schemas.openxmlformats.org/officeDocument/2006/relationships/image" Target="../media/image7.png"/><Relationship Id="rId9" Type="http://schemas.microsoft.com/office/2007/relationships/hdphoto" Target="../media/hdphoto4.wdp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5.wdp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7.png"/><Relationship Id="rId3" Type="http://schemas.microsoft.com/office/2007/relationships/hdphoto" Target="../media/hdphoto5.wdp"/><Relationship Id="rId7" Type="http://schemas.microsoft.com/office/2007/relationships/hdphoto" Target="../media/hdphoto7.wdp"/><Relationship Id="rId12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6.png"/><Relationship Id="rId5" Type="http://schemas.microsoft.com/office/2007/relationships/hdphoto" Target="../media/hdphoto6.wdp"/><Relationship Id="rId10" Type="http://schemas.openxmlformats.org/officeDocument/2006/relationships/image" Target="../media/image15.jpeg"/><Relationship Id="rId4" Type="http://schemas.openxmlformats.org/officeDocument/2006/relationships/image" Target="../media/image11.png"/><Relationship Id="rId9" Type="http://schemas.microsoft.com/office/2007/relationships/hdphoto" Target="../media/hdphoto8.wdp"/><Relationship Id="rId1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8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636912"/>
            <a:ext cx="10515600" cy="792088"/>
          </a:xfrm>
        </p:spPr>
        <p:txBody>
          <a:bodyPr/>
          <a:lstStyle/>
          <a:p>
            <a:pPr marL="0" indent="0"/>
            <a:r>
              <a:rPr lang="nb-NO" dirty="0" smtClean="0"/>
              <a:t>Legemiddelsamstemming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76919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8800"/>
            <a:ext cx="10092781" cy="38884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Jobben må gjøres</a:t>
            </a:r>
          </a:p>
          <a:p>
            <a:pPr marL="0" indent="0">
              <a:buNone/>
            </a:pPr>
            <a:endParaRPr lang="nb-NO" sz="2400" b="1" dirty="0" smtClean="0"/>
          </a:p>
          <a:p>
            <a:r>
              <a:rPr lang="nb-NO" sz="2400" dirty="0" smtClean="0"/>
              <a:t>Utfordringen med å få helsepersonell til å gjøre legemiddelsamstemming løser seg ikke ved å innføre et nytt journalsystem, men samstemmingen blir enklere</a:t>
            </a:r>
          </a:p>
          <a:p>
            <a:r>
              <a:rPr lang="nb-NO" sz="2400" dirty="0" smtClean="0"/>
              <a:t>Med en god regional kultur for samstemming vil jobben etter hvert bli mye lettere ettersom alle jobber med legemidler i det samme systemet og fordi systemet varsler om en rekke avvik</a:t>
            </a:r>
          </a:p>
          <a:p>
            <a:r>
              <a:rPr lang="nb-NO" sz="2400" dirty="0" smtClean="0"/>
              <a:t>Før innføring av Helseplattformen pågår det en kampanje for å få flest mulig til å bidra med å oppdatere Reseptformidleren</a:t>
            </a:r>
            <a:endParaRPr lang="nb-NO" sz="2400" dirty="0"/>
          </a:p>
          <a:p>
            <a:endParaRPr lang="nb-NO" sz="2400" dirty="0"/>
          </a:p>
          <a:p>
            <a:pPr lvl="2"/>
            <a:endParaRPr lang="nb-NO" sz="2400" dirty="0"/>
          </a:p>
          <a:p>
            <a:pPr lvl="2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50115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8800"/>
            <a:ext cx="10092781" cy="38884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b="1" dirty="0" smtClean="0"/>
          </a:p>
          <a:p>
            <a:r>
              <a:rPr lang="nb-NO" sz="2400" dirty="0" smtClean="0"/>
              <a:t>Informasjon fra Reseptformidleren og Kjernejournalen blir tilgjengelig i Helseplattformen</a:t>
            </a:r>
          </a:p>
          <a:p>
            <a:r>
              <a:rPr lang="nb-NO" sz="2400" dirty="0" smtClean="0"/>
              <a:t>En egen samstemmingsnavigator gjør samstemmingsprosessen mer oversiktlig og at det blir lettere å fortsette der andre har begynt</a:t>
            </a:r>
          </a:p>
          <a:p>
            <a:r>
              <a:rPr lang="nb-NO" sz="2400" dirty="0" smtClean="0"/>
              <a:t>Helseplattformen har ikke tryllepulver for samstemming. Dette er fortsatt en jobb som helsepersonell må prioritere å utføre for at felles legemiddelliste skal være oppdatert for alle brukere av løsningen</a:t>
            </a:r>
            <a:endParaRPr lang="nb-NO" sz="2400" dirty="0"/>
          </a:p>
          <a:p>
            <a:endParaRPr lang="nb-NO" sz="2400" dirty="0"/>
          </a:p>
          <a:p>
            <a:pPr lvl="2"/>
            <a:endParaRPr lang="nb-NO" sz="2400" dirty="0"/>
          </a:p>
          <a:p>
            <a:pPr lvl="2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63036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638" y="2402672"/>
            <a:ext cx="5459003" cy="24876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/>
              <a:t>Legemiddelsamstemming går ut på at man i samarbeid med pasienten, eller noen som kjenner pasienten, lager en nøyaktig og fullstendig liste over alle legemidlene pasienten faktisk </a:t>
            </a:r>
            <a:r>
              <a:rPr lang="nb-NO" sz="2400" dirty="0" smtClean="0"/>
              <a:t>bruker</a:t>
            </a:r>
            <a:endParaRPr lang="nb-NO" sz="2400" dirty="0"/>
          </a:p>
          <a:p>
            <a:endParaRPr lang="nb-NO" sz="2400" dirty="0"/>
          </a:p>
        </p:txBody>
      </p:sp>
      <p:grpSp>
        <p:nvGrpSpPr>
          <p:cNvPr id="3" name="Gruppe 2"/>
          <p:cNvGrpSpPr/>
          <p:nvPr/>
        </p:nvGrpSpPr>
        <p:grpSpPr>
          <a:xfrm>
            <a:off x="6240016" y="1080943"/>
            <a:ext cx="4817080" cy="4796329"/>
            <a:chOff x="188950" y="176273"/>
            <a:chExt cx="4817080" cy="4796329"/>
          </a:xfrm>
        </p:grpSpPr>
        <p:pic>
          <p:nvPicPr>
            <p:cNvPr id="4" name="Bilde 3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>
                          <a14:foregroundMark x1="43500" y1="16500" x2="64750" y2="83750"/>
                          <a14:foregroundMark x1="35000" y1="85000" x2="66000" y2="18750"/>
                          <a14:foregroundMark x1="48750" y1="86250" x2="50500" y2="16250"/>
                          <a14:foregroundMark x1="45500" y1="19250" x2="33500" y2="32000"/>
                          <a14:foregroundMark x1="34750" y1="24250" x2="37000" y2="19250"/>
                          <a14:foregroundMark x1="35250" y1="30500" x2="34750" y2="76000"/>
                          <a14:foregroundMark x1="63750" y1="31250" x2="63000" y2="79000"/>
                          <a14:foregroundMark x1="64750" y1="83500" x2="66500" y2="74750"/>
                          <a14:foregroundMark x1="66250" y1="72000" x2="66500" y2="2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49145">
              <a:off x="3651830" y="176273"/>
              <a:ext cx="1077058" cy="1077058"/>
            </a:xfrm>
            <a:prstGeom prst="rect">
              <a:avLst/>
            </a:prstGeom>
          </p:spPr>
        </p:pic>
        <p:pic>
          <p:nvPicPr>
            <p:cNvPr id="5" name="Bilde 4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2000" b="10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6830" y="704438"/>
              <a:ext cx="830621" cy="830621"/>
            </a:xfrm>
            <a:prstGeom prst="rect">
              <a:avLst/>
            </a:prstGeom>
          </p:spPr>
        </p:pic>
        <p:sp>
          <p:nvSpPr>
            <p:cNvPr id="6" name="TekstSylinder 5"/>
            <p:cNvSpPr txBox="1"/>
            <p:nvPr/>
          </p:nvSpPr>
          <p:spPr>
            <a:xfrm>
              <a:off x="3267047" y="1343670"/>
              <a:ext cx="7099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800" dirty="0" smtClean="0">
                  <a:solidFill>
                    <a:srgbClr val="2C347E"/>
                  </a:solidFill>
                </a:rPr>
                <a:t>PÅRØRENDE</a:t>
              </a:r>
              <a:endParaRPr lang="nb-NO" sz="800" dirty="0">
                <a:solidFill>
                  <a:srgbClr val="2C347E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4054007" y="1254592"/>
              <a:ext cx="163028" cy="16502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" name="Ellipse 7"/>
            <p:cNvSpPr/>
            <p:nvPr/>
          </p:nvSpPr>
          <p:spPr>
            <a:xfrm>
              <a:off x="4066681" y="1522995"/>
              <a:ext cx="122485" cy="12398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9" name="Bilde 8"/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250" b="100000" l="10000" r="90000">
                          <a14:foregroundMark x1="59750" y1="74250" x2="74250" y2="85250"/>
                          <a14:foregroundMark x1="32250" y1="75250" x2="35750" y2="85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0841" y="571973"/>
              <a:ext cx="574217" cy="574217"/>
            </a:xfrm>
            <a:prstGeom prst="rect">
              <a:avLst/>
            </a:prstGeom>
          </p:spPr>
        </p:pic>
        <p:sp>
          <p:nvSpPr>
            <p:cNvPr id="10" name="TekstSylinder 9"/>
            <p:cNvSpPr txBox="1"/>
            <p:nvPr/>
          </p:nvSpPr>
          <p:spPr>
            <a:xfrm>
              <a:off x="2512987" y="1073347"/>
              <a:ext cx="7099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800" dirty="0" smtClean="0">
                  <a:solidFill>
                    <a:srgbClr val="2C347E"/>
                  </a:solidFill>
                </a:rPr>
                <a:t>SYKEHJEM</a:t>
              </a:r>
              <a:endParaRPr lang="nb-NO" sz="800" dirty="0">
                <a:solidFill>
                  <a:srgbClr val="2C347E"/>
                </a:solidFill>
              </a:endParaRPr>
            </a:p>
          </p:txBody>
        </p:sp>
        <p:pic>
          <p:nvPicPr>
            <p:cNvPr id="11" name="Bilde 10"/>
            <p:cNvPicPr>
              <a:picLocks noChangeAspect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10000" b="90000" l="10000" r="90000">
                          <a14:foregroundMark x1="43500" y1="16500" x2="64750" y2="83750"/>
                          <a14:foregroundMark x1="35000" y1="85000" x2="66000" y2="18750"/>
                          <a14:foregroundMark x1="48750" y1="86250" x2="50500" y2="16250"/>
                          <a14:foregroundMark x1="45500" y1="19250" x2="33500" y2="32000"/>
                          <a14:foregroundMark x1="34750" y1="24250" x2="37000" y2="19250"/>
                          <a14:foregroundMark x1="35250" y1="30500" x2="34750" y2="76000"/>
                          <a14:foregroundMark x1="63750" y1="31250" x2="63000" y2="79000"/>
                          <a14:foregroundMark x1="64750" y1="83500" x2="66500" y2="74750"/>
                          <a14:foregroundMark x1="66250" y1="72000" x2="66500" y2="2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49145">
              <a:off x="2968904" y="414034"/>
              <a:ext cx="415273" cy="415273"/>
            </a:xfrm>
            <a:prstGeom prst="rect">
              <a:avLst/>
            </a:prstGeom>
          </p:spPr>
        </p:pic>
        <p:sp>
          <p:nvSpPr>
            <p:cNvPr id="12" name="Ellipse 11"/>
            <p:cNvSpPr/>
            <p:nvPr/>
          </p:nvSpPr>
          <p:spPr>
            <a:xfrm>
              <a:off x="3145727" y="934449"/>
              <a:ext cx="42931" cy="4345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" name="Ellipse 12"/>
            <p:cNvSpPr/>
            <p:nvPr/>
          </p:nvSpPr>
          <p:spPr>
            <a:xfrm>
              <a:off x="3227230" y="746857"/>
              <a:ext cx="51946" cy="5258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" name="Ellipse 13"/>
            <p:cNvSpPr/>
            <p:nvPr/>
          </p:nvSpPr>
          <p:spPr>
            <a:xfrm>
              <a:off x="3133975" y="1077598"/>
              <a:ext cx="62855" cy="6362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Ellipse 14"/>
            <p:cNvSpPr/>
            <p:nvPr/>
          </p:nvSpPr>
          <p:spPr>
            <a:xfrm>
              <a:off x="3020857" y="1329240"/>
              <a:ext cx="51946" cy="5258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Ellipse 15"/>
            <p:cNvSpPr/>
            <p:nvPr/>
          </p:nvSpPr>
          <p:spPr>
            <a:xfrm>
              <a:off x="2833378" y="1496565"/>
              <a:ext cx="69141" cy="7698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7" name="Bilde 16"/>
            <p:cNvPicPr>
              <a:picLocks noChangeAspect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250" b="10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347" y="3532021"/>
              <a:ext cx="1311691" cy="1311691"/>
            </a:xfrm>
            <a:prstGeom prst="rect">
              <a:avLst/>
            </a:prstGeom>
          </p:spPr>
        </p:pic>
        <p:pic>
          <p:nvPicPr>
            <p:cNvPr id="18" name="Bilde 17"/>
            <p:cNvPicPr>
              <a:picLocks noChangeAspect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2750" b="100000" l="10000" r="90000">
                          <a14:foregroundMark x1="69500" y1="77250" x2="83750" y2="87250"/>
                          <a14:foregroundMark x1="34000" y1="77000" x2="32250" y2="87250"/>
                          <a14:foregroundMark x1="70000" y1="74750" x2="71250" y2="762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2685" y="2352289"/>
              <a:ext cx="1248426" cy="1248426"/>
            </a:xfrm>
            <a:prstGeom prst="rect">
              <a:avLst/>
            </a:prstGeom>
          </p:spPr>
        </p:pic>
        <p:grpSp>
          <p:nvGrpSpPr>
            <p:cNvPr id="19" name="Gruppe 18"/>
            <p:cNvGrpSpPr/>
            <p:nvPr/>
          </p:nvGrpSpPr>
          <p:grpSpPr>
            <a:xfrm>
              <a:off x="188950" y="1885644"/>
              <a:ext cx="1436741" cy="1012135"/>
              <a:chOff x="438629" y="1320644"/>
              <a:chExt cx="2735721" cy="994629"/>
            </a:xfrm>
          </p:grpSpPr>
          <p:sp>
            <p:nvSpPr>
              <p:cNvPr id="49" name="Bildeforklaring formet som en ellipse 48"/>
              <p:cNvSpPr/>
              <p:nvPr/>
            </p:nvSpPr>
            <p:spPr>
              <a:xfrm>
                <a:off x="438629" y="1328684"/>
                <a:ext cx="2735721" cy="986589"/>
              </a:xfrm>
              <a:prstGeom prst="wedgeEllipseCallout">
                <a:avLst>
                  <a:gd name="adj1" fmla="val 51969"/>
                  <a:gd name="adj2" fmla="val 53920"/>
                </a:avLst>
              </a:prstGeom>
              <a:noFill/>
              <a:ln w="9525">
                <a:solidFill>
                  <a:srgbClr val="565A9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TekstSylinder 49"/>
              <p:cNvSpPr txBox="1"/>
              <p:nvPr/>
            </p:nvSpPr>
            <p:spPr>
              <a:xfrm>
                <a:off x="609693" y="1320644"/>
                <a:ext cx="2356732" cy="907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rgbClr val="565A98"/>
                    </a:solidFill>
                  </a:rPr>
                  <a:t>Hvilke medisiner bruker du?</a:t>
                </a:r>
                <a:endParaRPr lang="nb-NO" dirty="0">
                  <a:solidFill>
                    <a:srgbClr val="565A98"/>
                  </a:solidFill>
                </a:endParaRPr>
              </a:p>
            </p:txBody>
          </p:sp>
        </p:grpSp>
        <p:grpSp>
          <p:nvGrpSpPr>
            <p:cNvPr id="20" name="Gruppe 19"/>
            <p:cNvGrpSpPr/>
            <p:nvPr/>
          </p:nvGrpSpPr>
          <p:grpSpPr>
            <a:xfrm>
              <a:off x="1702038" y="4033627"/>
              <a:ext cx="1459832" cy="866274"/>
              <a:chOff x="4831020" y="2045368"/>
              <a:chExt cx="1459832" cy="866274"/>
            </a:xfrm>
          </p:grpSpPr>
          <p:sp>
            <p:nvSpPr>
              <p:cNvPr id="41" name="Bildeforklaring formet som en sky 40"/>
              <p:cNvSpPr/>
              <p:nvPr/>
            </p:nvSpPr>
            <p:spPr>
              <a:xfrm>
                <a:off x="4831020" y="2045368"/>
                <a:ext cx="1459832" cy="866274"/>
              </a:xfrm>
              <a:prstGeom prst="cloudCallout">
                <a:avLst>
                  <a:gd name="adj1" fmla="val -72481"/>
                  <a:gd name="adj2" fmla="val -75463"/>
                </a:avLst>
              </a:prstGeom>
              <a:noFill/>
              <a:ln w="9525">
                <a:solidFill>
                  <a:srgbClr val="565A9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3" name="TekstSylinder 42"/>
              <p:cNvSpPr txBox="1"/>
              <p:nvPr/>
            </p:nvSpPr>
            <p:spPr>
              <a:xfrm>
                <a:off x="5358063" y="249827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?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TekstSylinder 43"/>
              <p:cNvSpPr txBox="1"/>
              <p:nvPr/>
            </p:nvSpPr>
            <p:spPr>
              <a:xfrm>
                <a:off x="5694948" y="204536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?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45" name="Bilde 44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4986273" y="2375679"/>
                <a:ext cx="468044" cy="468044"/>
              </a:xfrm>
              <a:prstGeom prst="rect">
                <a:avLst/>
              </a:prstGeom>
            </p:spPr>
          </p:pic>
          <p:pic>
            <p:nvPicPr>
              <p:cNvPr id="46" name="Bilde 45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 rot="4084255">
                <a:off x="5010337" y="2085793"/>
                <a:ext cx="468044" cy="468044"/>
              </a:xfrm>
              <a:prstGeom prst="rect">
                <a:avLst/>
              </a:prstGeom>
            </p:spPr>
          </p:pic>
          <p:pic>
            <p:nvPicPr>
              <p:cNvPr id="47" name="Bilde 46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 rot="427455">
                <a:off x="5499922" y="2268821"/>
                <a:ext cx="468044" cy="468044"/>
              </a:xfrm>
              <a:prstGeom prst="rect">
                <a:avLst/>
              </a:prstGeom>
            </p:spPr>
          </p:pic>
          <p:pic>
            <p:nvPicPr>
              <p:cNvPr id="48" name="Bilde 47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 rot="20258806">
                <a:off x="5859753" y="2121827"/>
                <a:ext cx="341542" cy="341542"/>
              </a:xfrm>
              <a:prstGeom prst="rect">
                <a:avLst/>
              </a:prstGeom>
            </p:spPr>
          </p:pic>
        </p:grpSp>
        <p:pic>
          <p:nvPicPr>
            <p:cNvPr id="21" name="Bilde 20"/>
            <p:cNvPicPr>
              <a:picLocks noChangeAspect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2117" y="3560490"/>
              <a:ext cx="1412112" cy="1412112"/>
            </a:xfrm>
            <a:prstGeom prst="rect">
              <a:avLst/>
            </a:prstGeom>
          </p:spPr>
        </p:pic>
        <p:pic>
          <p:nvPicPr>
            <p:cNvPr id="22" name="Bilde 21"/>
            <p:cNvPicPr>
              <a:picLocks noChangeAspect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4129" y="2675850"/>
              <a:ext cx="1271901" cy="1271901"/>
            </a:xfrm>
            <a:prstGeom prst="rect">
              <a:avLst/>
            </a:prstGeom>
          </p:spPr>
        </p:pic>
        <p:sp>
          <p:nvSpPr>
            <p:cNvPr id="23" name="TekstSylinder 22"/>
            <p:cNvSpPr txBox="1"/>
            <p:nvPr/>
          </p:nvSpPr>
          <p:spPr>
            <a:xfrm>
              <a:off x="3281300" y="3847361"/>
              <a:ext cx="12377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rgbClr val="2C347E"/>
                  </a:solidFill>
                </a:rPr>
                <a:t>e-</a:t>
              </a:r>
              <a:r>
                <a:rPr lang="nb-NO" sz="1600" dirty="0" err="1">
                  <a:solidFill>
                    <a:srgbClr val="2C347E"/>
                  </a:solidFill>
                </a:rPr>
                <a:t>R</a:t>
              </a:r>
              <a:r>
                <a:rPr lang="nb-NO" sz="1600" dirty="0" err="1" smtClean="0">
                  <a:solidFill>
                    <a:srgbClr val="2C347E"/>
                  </a:solidFill>
                </a:rPr>
                <a:t>p</a:t>
              </a:r>
              <a:r>
                <a:rPr lang="nb-NO" sz="1600" dirty="0" smtClean="0">
                  <a:solidFill>
                    <a:srgbClr val="2C347E"/>
                  </a:solidFill>
                </a:rPr>
                <a:t> formidler</a:t>
              </a:r>
              <a:endParaRPr lang="nb-NO" sz="1600" dirty="0">
                <a:solidFill>
                  <a:srgbClr val="2C347E"/>
                </a:solidFill>
              </a:endParaRPr>
            </a:p>
          </p:txBody>
        </p:sp>
        <p:sp>
          <p:nvSpPr>
            <p:cNvPr id="24" name="TekstSylinder 23"/>
            <p:cNvSpPr txBox="1"/>
            <p:nvPr/>
          </p:nvSpPr>
          <p:spPr>
            <a:xfrm>
              <a:off x="3864069" y="2903032"/>
              <a:ext cx="9721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rgbClr val="2C347E"/>
                  </a:solidFill>
                </a:rPr>
                <a:t>Kjerne-journal</a:t>
              </a:r>
              <a:endParaRPr lang="nb-NO" sz="1600" dirty="0">
                <a:solidFill>
                  <a:srgbClr val="2C347E"/>
                </a:solidFill>
              </a:endParaRPr>
            </a:p>
          </p:txBody>
        </p:sp>
        <p:pic>
          <p:nvPicPr>
            <p:cNvPr id="25" name="Bilde 24"/>
            <p:cNvPicPr>
              <a:picLocks noChangeAspect="1"/>
            </p:cNvPicPr>
            <p:nvPr/>
          </p:nvPicPr>
          <p:blipFill>
            <a:blip r:embed="rId18" cstate="print">
              <a:extLst>
                <a:ext uri="{BEBA8EAE-BF5A-486C-A8C5-ECC9F3942E4B}">
                  <a14:imgProps xmlns:a14="http://schemas.microsoft.com/office/drawing/2010/main">
                    <a14:imgLayer r:embed="rId19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19498" y="3042243"/>
              <a:ext cx="855157" cy="855157"/>
            </a:xfrm>
            <a:prstGeom prst="rect">
              <a:avLst/>
            </a:prstGeom>
          </p:spPr>
        </p:pic>
        <p:sp>
          <p:nvSpPr>
            <p:cNvPr id="26" name="TekstSylinder 25"/>
            <p:cNvSpPr txBox="1"/>
            <p:nvPr/>
          </p:nvSpPr>
          <p:spPr>
            <a:xfrm>
              <a:off x="2791297" y="3275250"/>
              <a:ext cx="88071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000" dirty="0" smtClean="0">
                  <a:solidFill>
                    <a:srgbClr val="2C347E"/>
                  </a:solidFill>
                </a:rPr>
                <a:t>Henvisning</a:t>
              </a:r>
              <a:endParaRPr lang="nb-NO" sz="1000" dirty="0">
                <a:solidFill>
                  <a:srgbClr val="2C347E"/>
                </a:solidFill>
              </a:endParaRPr>
            </a:p>
          </p:txBody>
        </p:sp>
        <p:pic>
          <p:nvPicPr>
            <p:cNvPr id="27" name="Bilde 26"/>
            <p:cNvPicPr>
              <a:picLocks noChangeAspect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0108" y="2255920"/>
              <a:ext cx="966279" cy="966279"/>
            </a:xfrm>
            <a:prstGeom prst="rect">
              <a:avLst/>
            </a:prstGeom>
          </p:spPr>
        </p:pic>
        <p:sp>
          <p:nvSpPr>
            <p:cNvPr id="28" name="TekstSylinder 27"/>
            <p:cNvSpPr txBox="1"/>
            <p:nvPr/>
          </p:nvSpPr>
          <p:spPr>
            <a:xfrm>
              <a:off x="2697190" y="2466856"/>
              <a:ext cx="12377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rgbClr val="2C347E"/>
                  </a:solidFill>
                </a:rPr>
                <a:t>epj</a:t>
              </a:r>
              <a:endParaRPr lang="nb-NO" sz="1600" dirty="0">
                <a:solidFill>
                  <a:srgbClr val="2C347E"/>
                </a:solidFill>
              </a:endParaRPr>
            </a:p>
          </p:txBody>
        </p:sp>
        <p:sp>
          <p:nvSpPr>
            <p:cNvPr id="29" name="Ellipse 28"/>
            <p:cNvSpPr/>
            <p:nvPr/>
          </p:nvSpPr>
          <p:spPr>
            <a:xfrm>
              <a:off x="3831314" y="1722418"/>
              <a:ext cx="47844" cy="4806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" name="Ellipse 29"/>
            <p:cNvSpPr/>
            <p:nvPr/>
          </p:nvSpPr>
          <p:spPr>
            <a:xfrm>
              <a:off x="3134362" y="1977799"/>
              <a:ext cx="83659" cy="84685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" name="Ellipse 30"/>
            <p:cNvSpPr/>
            <p:nvPr/>
          </p:nvSpPr>
          <p:spPr>
            <a:xfrm>
              <a:off x="2526910" y="2251895"/>
              <a:ext cx="51946" cy="5258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" name="Ellipse 31"/>
            <p:cNvSpPr/>
            <p:nvPr/>
          </p:nvSpPr>
          <p:spPr>
            <a:xfrm>
              <a:off x="3614700" y="1823061"/>
              <a:ext cx="51946" cy="5258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" name="Ellipse 32"/>
            <p:cNvSpPr/>
            <p:nvPr/>
          </p:nvSpPr>
          <p:spPr>
            <a:xfrm flipV="1">
              <a:off x="2825657" y="1933225"/>
              <a:ext cx="48561" cy="6578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4" name="Ellipse 33"/>
            <p:cNvSpPr/>
            <p:nvPr/>
          </p:nvSpPr>
          <p:spPr>
            <a:xfrm>
              <a:off x="2791617" y="1796715"/>
              <a:ext cx="51946" cy="5258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5" name="Ellipse 34"/>
            <p:cNvSpPr/>
            <p:nvPr/>
          </p:nvSpPr>
          <p:spPr>
            <a:xfrm>
              <a:off x="2304727" y="2353728"/>
              <a:ext cx="163028" cy="16502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" name="Ellipse 35"/>
            <p:cNvSpPr/>
            <p:nvPr/>
          </p:nvSpPr>
          <p:spPr>
            <a:xfrm>
              <a:off x="2820622" y="2095776"/>
              <a:ext cx="51946" cy="5258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" name="TekstSylinder 36"/>
            <p:cNvSpPr txBox="1"/>
            <p:nvPr/>
          </p:nvSpPr>
          <p:spPr>
            <a:xfrm>
              <a:off x="2693836" y="4338387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?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38" name="TekstSylinder 37"/>
            <p:cNvSpPr txBox="1"/>
            <p:nvPr/>
          </p:nvSpPr>
          <p:spPr>
            <a:xfrm>
              <a:off x="1700019" y="427971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?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39" name="TekstSylinder 38"/>
            <p:cNvSpPr txBox="1"/>
            <p:nvPr/>
          </p:nvSpPr>
          <p:spPr>
            <a:xfrm>
              <a:off x="2223361" y="406383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?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40" name="Rektangel 39"/>
            <p:cNvSpPr/>
            <p:nvPr/>
          </p:nvSpPr>
          <p:spPr>
            <a:xfrm>
              <a:off x="2288685" y="2959768"/>
              <a:ext cx="274129" cy="7061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298758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492896"/>
            <a:ext cx="9049609" cy="3168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Det </a:t>
            </a:r>
            <a:r>
              <a:rPr lang="nb-NO" sz="2400" dirty="0"/>
              <a:t>har vært krav om samstemming av legemiddellister siden 2010. Midt-Norge har hengt etter med etterlevelse av de nasjonale kravene</a:t>
            </a:r>
          </a:p>
          <a:p>
            <a:pPr lvl="1"/>
            <a:r>
              <a:rPr lang="nb-NO" dirty="0"/>
              <a:t>r</a:t>
            </a:r>
            <a:r>
              <a:rPr lang="nb-NO" dirty="0" smtClean="0"/>
              <a:t>ef. </a:t>
            </a:r>
            <a:r>
              <a:rPr lang="nb-NO" dirty="0"/>
              <a:t>P</a:t>
            </a:r>
            <a:r>
              <a:rPr lang="nb-NO" dirty="0" smtClean="0"/>
              <a:t>asientsikkerhetsprogrammets </a:t>
            </a:r>
            <a:r>
              <a:rPr lang="nb-NO" dirty="0"/>
              <a:t>innsatsområde for «Samstemming av legemiddellister»</a:t>
            </a:r>
          </a:p>
          <a:p>
            <a:pPr marL="0" indent="0">
              <a:buNone/>
            </a:pPr>
            <a:endParaRPr lang="nb-NO" sz="2400" dirty="0"/>
          </a:p>
          <a:p>
            <a:endParaRPr lang="nb-NO" sz="2400" dirty="0"/>
          </a:p>
        </p:txBody>
      </p:sp>
      <p:sp>
        <p:nvSpPr>
          <p:cNvPr id="50" name="Bildeforklaring formet som en ellipse 49"/>
          <p:cNvSpPr/>
          <p:nvPr/>
        </p:nvSpPr>
        <p:spPr>
          <a:xfrm>
            <a:off x="9768408" y="2645094"/>
            <a:ext cx="1436741" cy="1003953"/>
          </a:xfrm>
          <a:prstGeom prst="wedgeEllipseCallout">
            <a:avLst>
              <a:gd name="adj1" fmla="val 51969"/>
              <a:gd name="adj2" fmla="val 53920"/>
            </a:avLst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1" name="TekstSylinder 50"/>
          <p:cNvSpPr txBox="1"/>
          <p:nvPr/>
        </p:nvSpPr>
        <p:spPr>
          <a:xfrm>
            <a:off x="9858247" y="2636912"/>
            <a:ext cx="1237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>
                <a:solidFill>
                  <a:schemeClr val="bg1"/>
                </a:solidFill>
              </a:rPr>
              <a:t>Hvilke medisiner bruker du?</a:t>
            </a:r>
            <a:endParaRPr lang="nb-N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97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866187"/>
            <a:ext cx="5304770" cy="922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Prosessen </a:t>
            </a:r>
            <a:r>
              <a:rPr lang="nb-NO" sz="2400" dirty="0"/>
              <a:t>har til nå i stor grad vært understøttet av manuelle rutiner på papir</a:t>
            </a:r>
          </a:p>
          <a:p>
            <a:pPr marL="0" indent="0">
              <a:buNone/>
            </a:pPr>
            <a:endParaRPr lang="nb-NO" sz="2400" dirty="0"/>
          </a:p>
          <a:p>
            <a:endParaRPr lang="nb-NO" sz="2400" dirty="0"/>
          </a:p>
        </p:txBody>
      </p:sp>
      <p:grpSp>
        <p:nvGrpSpPr>
          <p:cNvPr id="50" name="Gruppe 49"/>
          <p:cNvGrpSpPr/>
          <p:nvPr/>
        </p:nvGrpSpPr>
        <p:grpSpPr>
          <a:xfrm>
            <a:off x="6240016" y="1080943"/>
            <a:ext cx="4817080" cy="4796329"/>
            <a:chOff x="6240016" y="1080943"/>
            <a:chExt cx="4817080" cy="4796329"/>
          </a:xfrm>
        </p:grpSpPr>
        <p:pic>
          <p:nvPicPr>
            <p:cNvPr id="4" name="Bilde 3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>
                          <a14:foregroundMark x1="43500" y1="16500" x2="64750" y2="83750"/>
                          <a14:foregroundMark x1="35000" y1="85000" x2="66000" y2="18750"/>
                          <a14:foregroundMark x1="48750" y1="86250" x2="50500" y2="16250"/>
                          <a14:foregroundMark x1="45500" y1="19250" x2="33500" y2="32000"/>
                          <a14:foregroundMark x1="34750" y1="24250" x2="37000" y2="19250"/>
                          <a14:foregroundMark x1="35250" y1="30500" x2="34750" y2="76000"/>
                          <a14:foregroundMark x1="63750" y1="31250" x2="63000" y2="79000"/>
                          <a14:foregroundMark x1="64750" y1="83500" x2="66500" y2="74750"/>
                          <a14:foregroundMark x1="66250" y1="72000" x2="66500" y2="2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49145">
              <a:off x="9702896" y="1080943"/>
              <a:ext cx="1077058" cy="1077058"/>
            </a:xfrm>
            <a:prstGeom prst="rect">
              <a:avLst/>
            </a:prstGeom>
          </p:spPr>
        </p:pic>
        <p:pic>
          <p:nvPicPr>
            <p:cNvPr id="5" name="Bilde 4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2000" b="10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47896" y="1609108"/>
              <a:ext cx="830621" cy="830621"/>
            </a:xfrm>
            <a:prstGeom prst="rect">
              <a:avLst/>
            </a:prstGeom>
          </p:spPr>
        </p:pic>
        <p:sp>
          <p:nvSpPr>
            <p:cNvPr id="6" name="TekstSylinder 5"/>
            <p:cNvSpPr txBox="1"/>
            <p:nvPr/>
          </p:nvSpPr>
          <p:spPr>
            <a:xfrm>
              <a:off x="9318113" y="2248340"/>
              <a:ext cx="7099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800" dirty="0" smtClean="0">
                  <a:solidFill>
                    <a:srgbClr val="2C347E"/>
                  </a:solidFill>
                </a:rPr>
                <a:t>PÅRØRENDE</a:t>
              </a:r>
              <a:endParaRPr lang="nb-NO" sz="800" dirty="0">
                <a:solidFill>
                  <a:srgbClr val="2C347E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10105073" y="2159262"/>
              <a:ext cx="163028" cy="16502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" name="Ellipse 7"/>
            <p:cNvSpPr/>
            <p:nvPr/>
          </p:nvSpPr>
          <p:spPr>
            <a:xfrm>
              <a:off x="10117747" y="2427665"/>
              <a:ext cx="122485" cy="1239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9" name="Bilde 8"/>
            <p:cNvPicPr>
              <a:picLocks noChangeAspect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250" b="100000" l="10000" r="90000">
                          <a14:foregroundMark x1="59750" y1="74250" x2="74250" y2="85250"/>
                          <a14:foregroundMark x1="32250" y1="75250" x2="35750" y2="85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907" y="1476643"/>
              <a:ext cx="574217" cy="574217"/>
            </a:xfrm>
            <a:prstGeom prst="rect">
              <a:avLst/>
            </a:prstGeom>
          </p:spPr>
        </p:pic>
        <p:sp>
          <p:nvSpPr>
            <p:cNvPr id="10" name="TekstSylinder 9"/>
            <p:cNvSpPr txBox="1"/>
            <p:nvPr/>
          </p:nvSpPr>
          <p:spPr>
            <a:xfrm>
              <a:off x="8564053" y="1978017"/>
              <a:ext cx="7099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800" dirty="0" smtClean="0">
                  <a:solidFill>
                    <a:srgbClr val="2C347E"/>
                  </a:solidFill>
                </a:rPr>
                <a:t>SYKEHJEM</a:t>
              </a:r>
              <a:endParaRPr lang="nb-NO" sz="800" dirty="0">
                <a:solidFill>
                  <a:srgbClr val="2C347E"/>
                </a:solidFill>
              </a:endParaRPr>
            </a:p>
          </p:txBody>
        </p:sp>
        <p:pic>
          <p:nvPicPr>
            <p:cNvPr id="11" name="Bilde 10"/>
            <p:cNvPicPr>
              <a:picLocks noChangeAspect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10000" b="90000" l="10000" r="90000">
                          <a14:foregroundMark x1="43500" y1="16500" x2="64750" y2="83750"/>
                          <a14:foregroundMark x1="35000" y1="85000" x2="66000" y2="18750"/>
                          <a14:foregroundMark x1="48750" y1="86250" x2="50500" y2="16250"/>
                          <a14:foregroundMark x1="45500" y1="19250" x2="33500" y2="32000"/>
                          <a14:foregroundMark x1="34750" y1="24250" x2="37000" y2="19250"/>
                          <a14:foregroundMark x1="35250" y1="30500" x2="34750" y2="76000"/>
                          <a14:foregroundMark x1="63750" y1="31250" x2="63000" y2="79000"/>
                          <a14:foregroundMark x1="64750" y1="83500" x2="66500" y2="74750"/>
                          <a14:foregroundMark x1="66250" y1="72000" x2="66500" y2="2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49145">
              <a:off x="9019970" y="1318704"/>
              <a:ext cx="415273" cy="415273"/>
            </a:xfrm>
            <a:prstGeom prst="rect">
              <a:avLst/>
            </a:prstGeom>
          </p:spPr>
        </p:pic>
        <p:sp>
          <p:nvSpPr>
            <p:cNvPr id="12" name="Ellipse 11"/>
            <p:cNvSpPr/>
            <p:nvPr/>
          </p:nvSpPr>
          <p:spPr>
            <a:xfrm>
              <a:off x="9196793" y="1839119"/>
              <a:ext cx="42931" cy="4345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" name="Ellipse 12"/>
            <p:cNvSpPr/>
            <p:nvPr/>
          </p:nvSpPr>
          <p:spPr>
            <a:xfrm>
              <a:off x="9278296" y="1651527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" name="Ellipse 13"/>
            <p:cNvSpPr/>
            <p:nvPr/>
          </p:nvSpPr>
          <p:spPr>
            <a:xfrm>
              <a:off x="9185041" y="1982268"/>
              <a:ext cx="62855" cy="6362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Ellipse 14"/>
            <p:cNvSpPr/>
            <p:nvPr/>
          </p:nvSpPr>
          <p:spPr>
            <a:xfrm>
              <a:off x="9071923" y="2233910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Ellipse 15"/>
            <p:cNvSpPr/>
            <p:nvPr/>
          </p:nvSpPr>
          <p:spPr>
            <a:xfrm>
              <a:off x="8884444" y="2401235"/>
              <a:ext cx="69141" cy="769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7" name="Bilde 16"/>
            <p:cNvPicPr>
              <a:picLocks noChangeAspect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4250" b="10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1413" y="4436691"/>
              <a:ext cx="1311691" cy="1311691"/>
            </a:xfrm>
            <a:prstGeom prst="rect">
              <a:avLst/>
            </a:prstGeom>
          </p:spPr>
        </p:pic>
        <p:pic>
          <p:nvPicPr>
            <p:cNvPr id="18" name="Bilde 17"/>
            <p:cNvPicPr>
              <a:picLocks noChangeAspect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2750" b="100000" l="10000" r="90000">
                          <a14:foregroundMark x1="69500" y1="77250" x2="83750" y2="87250"/>
                          <a14:foregroundMark x1="34000" y1="77000" x2="32250" y2="87250"/>
                          <a14:foregroundMark x1="70000" y1="74750" x2="71250" y2="762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3751" y="3256959"/>
              <a:ext cx="1248426" cy="1248426"/>
            </a:xfrm>
            <a:prstGeom prst="rect">
              <a:avLst/>
            </a:prstGeom>
          </p:spPr>
        </p:pic>
        <p:grpSp>
          <p:nvGrpSpPr>
            <p:cNvPr id="19" name="Gruppe 18"/>
            <p:cNvGrpSpPr/>
            <p:nvPr/>
          </p:nvGrpSpPr>
          <p:grpSpPr>
            <a:xfrm>
              <a:off x="6240016" y="2790314"/>
              <a:ext cx="1436741" cy="1012135"/>
              <a:chOff x="438629" y="1320644"/>
              <a:chExt cx="2735721" cy="994629"/>
            </a:xfrm>
          </p:grpSpPr>
          <p:sp>
            <p:nvSpPr>
              <p:cNvPr id="48" name="Bildeforklaring formet som en ellipse 47"/>
              <p:cNvSpPr/>
              <p:nvPr/>
            </p:nvSpPr>
            <p:spPr>
              <a:xfrm>
                <a:off x="438629" y="1328684"/>
                <a:ext cx="2735721" cy="986589"/>
              </a:xfrm>
              <a:prstGeom prst="wedgeEllipseCallout">
                <a:avLst>
                  <a:gd name="adj1" fmla="val 51969"/>
                  <a:gd name="adj2" fmla="val 53920"/>
                </a:avLst>
              </a:prstGeom>
              <a:noFill/>
              <a:ln w="9525">
                <a:solidFill>
                  <a:srgbClr val="565A9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TekstSylinder 48"/>
              <p:cNvSpPr txBox="1"/>
              <p:nvPr/>
            </p:nvSpPr>
            <p:spPr>
              <a:xfrm>
                <a:off x="609693" y="1320644"/>
                <a:ext cx="2356732" cy="907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rgbClr val="565A98"/>
                    </a:solidFill>
                  </a:rPr>
                  <a:t>Hvilke medisiner bruker du?</a:t>
                </a:r>
                <a:endParaRPr lang="nb-NO" dirty="0">
                  <a:solidFill>
                    <a:srgbClr val="565A98"/>
                  </a:solidFill>
                </a:endParaRPr>
              </a:p>
            </p:txBody>
          </p:sp>
        </p:grpSp>
        <p:grpSp>
          <p:nvGrpSpPr>
            <p:cNvPr id="20" name="Gruppe 19"/>
            <p:cNvGrpSpPr/>
            <p:nvPr/>
          </p:nvGrpSpPr>
          <p:grpSpPr>
            <a:xfrm>
              <a:off x="7753104" y="4938297"/>
              <a:ext cx="1459832" cy="866274"/>
              <a:chOff x="4831020" y="2045368"/>
              <a:chExt cx="1459832" cy="866274"/>
            </a:xfrm>
          </p:grpSpPr>
          <p:sp>
            <p:nvSpPr>
              <p:cNvPr id="41" name="Bildeforklaring formet som en sky 40"/>
              <p:cNvSpPr/>
              <p:nvPr/>
            </p:nvSpPr>
            <p:spPr>
              <a:xfrm>
                <a:off x="4831020" y="2045368"/>
                <a:ext cx="1459832" cy="866274"/>
              </a:xfrm>
              <a:prstGeom prst="cloudCallout">
                <a:avLst>
                  <a:gd name="adj1" fmla="val -72481"/>
                  <a:gd name="adj2" fmla="val -75463"/>
                </a:avLst>
              </a:prstGeom>
              <a:noFill/>
              <a:ln w="9525">
                <a:solidFill>
                  <a:srgbClr val="565A9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2" name="TekstSylinder 41"/>
              <p:cNvSpPr txBox="1"/>
              <p:nvPr/>
            </p:nvSpPr>
            <p:spPr>
              <a:xfrm>
                <a:off x="5358063" y="249827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?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TekstSylinder 42"/>
              <p:cNvSpPr txBox="1"/>
              <p:nvPr/>
            </p:nvSpPr>
            <p:spPr>
              <a:xfrm>
                <a:off x="5694948" y="204536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?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44" name="Bilde 43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4986273" y="2375679"/>
                <a:ext cx="468044" cy="468044"/>
              </a:xfrm>
              <a:prstGeom prst="rect">
                <a:avLst/>
              </a:prstGeom>
            </p:spPr>
          </p:pic>
          <p:pic>
            <p:nvPicPr>
              <p:cNvPr id="45" name="Bilde 44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 rot="4084255">
                <a:off x="5010337" y="2085793"/>
                <a:ext cx="468044" cy="468044"/>
              </a:xfrm>
              <a:prstGeom prst="rect">
                <a:avLst/>
              </a:prstGeom>
            </p:spPr>
          </p:pic>
          <p:pic>
            <p:nvPicPr>
              <p:cNvPr id="46" name="Bilde 45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 rot="427455">
                <a:off x="5499922" y="2268821"/>
                <a:ext cx="468044" cy="468044"/>
              </a:xfrm>
              <a:prstGeom prst="rect">
                <a:avLst/>
              </a:prstGeom>
            </p:spPr>
          </p:pic>
          <p:pic>
            <p:nvPicPr>
              <p:cNvPr id="47" name="Bilde 46"/>
              <p:cNvPicPr>
                <a:picLocks noChangeAspect="1"/>
              </p:cNvPicPr>
              <p:nvPr/>
            </p:nvPicPr>
            <p:blipFill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 rot="20258806">
                <a:off x="5859753" y="2121827"/>
                <a:ext cx="341542" cy="341542"/>
              </a:xfrm>
              <a:prstGeom prst="rect">
                <a:avLst/>
              </a:prstGeom>
            </p:spPr>
          </p:pic>
        </p:grpSp>
        <p:pic>
          <p:nvPicPr>
            <p:cNvPr id="21" name="Bilde 20"/>
            <p:cNvPicPr>
              <a:picLocks noChangeAspect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3183" y="4465160"/>
              <a:ext cx="1412112" cy="1412112"/>
            </a:xfrm>
            <a:prstGeom prst="rect">
              <a:avLst/>
            </a:prstGeom>
          </p:spPr>
        </p:pic>
        <p:pic>
          <p:nvPicPr>
            <p:cNvPr id="22" name="Bilde 21"/>
            <p:cNvPicPr>
              <a:picLocks noChangeAspect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85195" y="3580520"/>
              <a:ext cx="1271901" cy="1271901"/>
            </a:xfrm>
            <a:prstGeom prst="rect">
              <a:avLst/>
            </a:prstGeom>
          </p:spPr>
        </p:pic>
        <p:sp>
          <p:nvSpPr>
            <p:cNvPr id="23" name="TekstSylinder 22"/>
            <p:cNvSpPr txBox="1"/>
            <p:nvPr/>
          </p:nvSpPr>
          <p:spPr>
            <a:xfrm>
              <a:off x="9332366" y="4752031"/>
              <a:ext cx="12377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rgbClr val="2C347E"/>
                  </a:solidFill>
                </a:rPr>
                <a:t>e-</a:t>
              </a:r>
              <a:r>
                <a:rPr lang="nb-NO" sz="1600" dirty="0" err="1">
                  <a:solidFill>
                    <a:srgbClr val="2C347E"/>
                  </a:solidFill>
                </a:rPr>
                <a:t>R</a:t>
              </a:r>
              <a:r>
                <a:rPr lang="nb-NO" sz="1600" dirty="0" err="1" smtClean="0">
                  <a:solidFill>
                    <a:srgbClr val="2C347E"/>
                  </a:solidFill>
                </a:rPr>
                <a:t>p</a:t>
              </a:r>
              <a:r>
                <a:rPr lang="nb-NO" sz="1600" dirty="0" smtClean="0">
                  <a:solidFill>
                    <a:srgbClr val="2C347E"/>
                  </a:solidFill>
                </a:rPr>
                <a:t> formidler</a:t>
              </a:r>
              <a:endParaRPr lang="nb-NO" sz="1600" dirty="0">
                <a:solidFill>
                  <a:srgbClr val="2C347E"/>
                </a:solidFill>
              </a:endParaRPr>
            </a:p>
          </p:txBody>
        </p:sp>
        <p:sp>
          <p:nvSpPr>
            <p:cNvPr id="24" name="TekstSylinder 23"/>
            <p:cNvSpPr txBox="1"/>
            <p:nvPr/>
          </p:nvSpPr>
          <p:spPr>
            <a:xfrm>
              <a:off x="9915135" y="3807702"/>
              <a:ext cx="9721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smtClean="0">
                  <a:solidFill>
                    <a:srgbClr val="2C347E"/>
                  </a:solidFill>
                </a:rPr>
                <a:t>Kjerne-journal</a:t>
              </a:r>
              <a:endParaRPr lang="nb-NO" sz="1600" dirty="0">
                <a:solidFill>
                  <a:srgbClr val="2C347E"/>
                </a:solidFill>
              </a:endParaRPr>
            </a:p>
          </p:txBody>
        </p:sp>
        <p:pic>
          <p:nvPicPr>
            <p:cNvPr id="25" name="Bilde 24"/>
            <p:cNvPicPr>
              <a:picLocks noChangeAspect="1"/>
            </p:cNvPicPr>
            <p:nvPr/>
          </p:nvPicPr>
          <p:blipFill>
            <a:blip r:embed="rId18" cstate="print">
              <a:extLst>
                <a:ext uri="{BEBA8EAE-BF5A-486C-A8C5-ECC9F3942E4B}">
                  <a14:imgProps xmlns:a14="http://schemas.microsoft.com/office/drawing/2010/main">
                    <a14:imgLayer r:embed="rId19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0564" y="3946913"/>
              <a:ext cx="855157" cy="855157"/>
            </a:xfrm>
            <a:prstGeom prst="rect">
              <a:avLst/>
            </a:prstGeom>
          </p:spPr>
        </p:pic>
        <p:sp>
          <p:nvSpPr>
            <p:cNvPr id="26" name="TekstSylinder 25"/>
            <p:cNvSpPr txBox="1"/>
            <p:nvPr/>
          </p:nvSpPr>
          <p:spPr>
            <a:xfrm>
              <a:off x="8842363" y="4179920"/>
              <a:ext cx="88071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000" dirty="0" smtClean="0">
                  <a:solidFill>
                    <a:srgbClr val="2C347E"/>
                  </a:solidFill>
                </a:rPr>
                <a:t>Henvisning</a:t>
              </a:r>
              <a:endParaRPr lang="nb-NO" sz="1000" dirty="0">
                <a:solidFill>
                  <a:srgbClr val="2C347E"/>
                </a:solidFill>
              </a:endParaRPr>
            </a:p>
          </p:txBody>
        </p:sp>
        <p:pic>
          <p:nvPicPr>
            <p:cNvPr id="27" name="Bilde 26"/>
            <p:cNvPicPr>
              <a:picLocks noChangeAspect="1"/>
            </p:cNvPicPr>
            <p:nvPr/>
          </p:nvPicPr>
          <p:blipFill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1174" y="3160590"/>
              <a:ext cx="966279" cy="966279"/>
            </a:xfrm>
            <a:prstGeom prst="rect">
              <a:avLst/>
            </a:prstGeom>
          </p:spPr>
        </p:pic>
        <p:sp>
          <p:nvSpPr>
            <p:cNvPr id="28" name="TekstSylinder 27"/>
            <p:cNvSpPr txBox="1"/>
            <p:nvPr/>
          </p:nvSpPr>
          <p:spPr>
            <a:xfrm>
              <a:off x="8748256" y="3371526"/>
              <a:ext cx="12377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1600" dirty="0" err="1" smtClean="0">
                  <a:solidFill>
                    <a:srgbClr val="2C347E"/>
                  </a:solidFill>
                </a:rPr>
                <a:t>epj</a:t>
              </a:r>
              <a:endParaRPr lang="nb-NO" sz="1600" dirty="0">
                <a:solidFill>
                  <a:srgbClr val="2C347E"/>
                </a:solidFill>
              </a:endParaRPr>
            </a:p>
          </p:txBody>
        </p:sp>
        <p:sp>
          <p:nvSpPr>
            <p:cNvPr id="29" name="Ellipse 28"/>
            <p:cNvSpPr/>
            <p:nvPr/>
          </p:nvSpPr>
          <p:spPr>
            <a:xfrm>
              <a:off x="9882380" y="2627088"/>
              <a:ext cx="47844" cy="480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0" name="Ellipse 29"/>
            <p:cNvSpPr/>
            <p:nvPr/>
          </p:nvSpPr>
          <p:spPr>
            <a:xfrm>
              <a:off x="9185428" y="2882469"/>
              <a:ext cx="83659" cy="8468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1" name="Ellipse 30"/>
            <p:cNvSpPr/>
            <p:nvPr/>
          </p:nvSpPr>
          <p:spPr>
            <a:xfrm>
              <a:off x="8577976" y="3156565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2" name="Ellipse 31"/>
            <p:cNvSpPr/>
            <p:nvPr/>
          </p:nvSpPr>
          <p:spPr>
            <a:xfrm>
              <a:off x="9665766" y="2727731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3" name="Ellipse 32"/>
            <p:cNvSpPr/>
            <p:nvPr/>
          </p:nvSpPr>
          <p:spPr>
            <a:xfrm flipV="1">
              <a:off x="8876723" y="2837895"/>
              <a:ext cx="48561" cy="657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4" name="Ellipse 33"/>
            <p:cNvSpPr/>
            <p:nvPr/>
          </p:nvSpPr>
          <p:spPr>
            <a:xfrm>
              <a:off x="8842683" y="2701385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5" name="Ellipse 34"/>
            <p:cNvSpPr/>
            <p:nvPr/>
          </p:nvSpPr>
          <p:spPr>
            <a:xfrm>
              <a:off x="8355793" y="3258398"/>
              <a:ext cx="163028" cy="16502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6" name="Ellipse 35"/>
            <p:cNvSpPr/>
            <p:nvPr/>
          </p:nvSpPr>
          <p:spPr>
            <a:xfrm>
              <a:off x="8871688" y="3000446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" name="TekstSylinder 36"/>
            <p:cNvSpPr txBox="1"/>
            <p:nvPr/>
          </p:nvSpPr>
          <p:spPr>
            <a:xfrm>
              <a:off x="8744902" y="5243057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?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38" name="TekstSylinder 37"/>
            <p:cNvSpPr txBox="1"/>
            <p:nvPr/>
          </p:nvSpPr>
          <p:spPr>
            <a:xfrm>
              <a:off x="7751085" y="518438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?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39" name="TekstSylinder 38"/>
            <p:cNvSpPr txBox="1"/>
            <p:nvPr/>
          </p:nvSpPr>
          <p:spPr>
            <a:xfrm>
              <a:off x="8274427" y="496850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?</a:t>
              </a:r>
              <a:endParaRPr lang="nb-NO" dirty="0">
                <a:solidFill>
                  <a:schemeClr val="bg1"/>
                </a:solidFill>
              </a:endParaRPr>
            </a:p>
          </p:txBody>
        </p:sp>
        <p:sp>
          <p:nvSpPr>
            <p:cNvPr id="40" name="Rektangel 39"/>
            <p:cNvSpPr/>
            <p:nvPr/>
          </p:nvSpPr>
          <p:spPr>
            <a:xfrm>
              <a:off x="8339751" y="3864438"/>
              <a:ext cx="274129" cy="7061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23449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16832"/>
            <a:ext cx="10092781" cy="3744413"/>
          </a:xfrm>
        </p:spPr>
        <p:txBody>
          <a:bodyPr>
            <a:normAutofit/>
          </a:bodyPr>
          <a:lstStyle/>
          <a:p>
            <a:r>
              <a:rPr lang="nb-NO" sz="2400" dirty="0"/>
              <a:t>Listen med legemidler som man står igjen med etter samstemming kalles </a:t>
            </a:r>
            <a:r>
              <a:rPr lang="nb-NO" sz="2400" b="1" dirty="0"/>
              <a:t>«Legemidler i bruk» </a:t>
            </a:r>
            <a:r>
              <a:rPr lang="nb-NO" sz="2400" dirty="0"/>
              <a:t>og må følge pasienten i hele behandlingskjeden for å oppnå sikker legemiddelbruk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Manglende samstemming av legemiddellister er kjent som et betydelig pasientsikkerhetsproblem både nasjonalt og internasjonalt</a:t>
            </a:r>
          </a:p>
        </p:txBody>
      </p:sp>
    </p:spTree>
    <p:extLst>
      <p:ext uri="{BB962C8B-B14F-4D97-AF65-F5344CB8AC3E}">
        <p14:creationId xmlns:p14="http://schemas.microsoft.com/office/powerpoint/2010/main" val="266167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4824"/>
            <a:ext cx="5126360" cy="4464496"/>
          </a:xfrm>
        </p:spPr>
        <p:txBody>
          <a:bodyPr>
            <a:normAutofit/>
          </a:bodyPr>
          <a:lstStyle/>
          <a:p>
            <a:r>
              <a:rPr lang="nb-NO" dirty="0" smtClean="0">
                <a:latin typeface="+mn-lt"/>
              </a:rPr>
              <a:t>En studie fra St. Olavs hospital av pasienter innlagt med hoftebrudd viste diskrepans ved samstemming hos halvparten av pasientene</a:t>
            </a:r>
          </a:p>
          <a:p>
            <a:endParaRPr lang="nb-NO" dirty="0" smtClean="0">
              <a:latin typeface="+mn-lt"/>
            </a:endParaRPr>
          </a:p>
          <a:p>
            <a:r>
              <a:rPr lang="nb-NO" dirty="0" smtClean="0">
                <a:latin typeface="+mn-lt"/>
              </a:rPr>
              <a:t>En ekspertgruppe anslo at konsekvensen dersom dette ikke ble fanget opp under innleggelsen var moderat og alvorlig ved hhv 70% og 20% av avvikene </a:t>
            </a:r>
          </a:p>
          <a:p>
            <a:pPr marL="0" indent="0">
              <a:buNone/>
            </a:pPr>
            <a:endParaRPr lang="nb-NO" dirty="0" smtClean="0">
              <a:latin typeface="+mn-lt"/>
            </a:endParaRPr>
          </a:p>
          <a:p>
            <a:pPr marL="0" indent="0">
              <a:buNone/>
            </a:pPr>
            <a:endParaRPr lang="nb-NO" dirty="0">
              <a:latin typeface="+mn-lt"/>
            </a:endParaRPr>
          </a:p>
          <a:p>
            <a:pPr marL="0" indent="0">
              <a:buNone/>
            </a:pPr>
            <a:endParaRPr lang="nb-NO" dirty="0">
              <a:latin typeface="+mn-lt"/>
            </a:endParaRPr>
          </a:p>
          <a:p>
            <a:pPr marL="0" indent="0">
              <a:buNone/>
            </a:pPr>
            <a:r>
              <a:rPr lang="nb-NO" sz="1200" i="1" dirty="0">
                <a:latin typeface="+mn-lt"/>
              </a:rPr>
              <a:t>Gjerde AM, Aa E, Sund JK, </a:t>
            </a:r>
            <a:r>
              <a:rPr lang="nb-NO" sz="1200" i="1" dirty="0" err="1">
                <a:latin typeface="+mn-lt"/>
              </a:rPr>
              <a:t>Stenumgard</a:t>
            </a:r>
            <a:r>
              <a:rPr lang="nb-NO" sz="1200" i="1" dirty="0">
                <a:latin typeface="+mn-lt"/>
              </a:rPr>
              <a:t> P, Johnsen LG. </a:t>
            </a:r>
            <a:r>
              <a:rPr lang="nb-NO" sz="1200" i="1" dirty="0" err="1">
                <a:latin typeface="+mn-lt"/>
              </a:rPr>
              <a:t>Medication</a:t>
            </a:r>
            <a:r>
              <a:rPr lang="nb-NO" sz="1200" i="1" dirty="0">
                <a:latin typeface="+mn-lt"/>
              </a:rPr>
              <a:t> </a:t>
            </a:r>
            <a:r>
              <a:rPr lang="nb-NO" sz="1200" i="1" dirty="0" err="1">
                <a:latin typeface="+mn-lt"/>
              </a:rPr>
              <a:t>reconciliation</a:t>
            </a:r>
            <a:r>
              <a:rPr lang="nb-NO" sz="1200" i="1" dirty="0">
                <a:latin typeface="+mn-lt"/>
              </a:rPr>
              <a:t> </a:t>
            </a:r>
            <a:r>
              <a:rPr lang="nb-NO" sz="1200" i="1" dirty="0" err="1">
                <a:latin typeface="+mn-lt"/>
              </a:rPr>
              <a:t>of</a:t>
            </a:r>
            <a:r>
              <a:rPr lang="nb-NO" sz="1200" i="1" dirty="0">
                <a:latin typeface="+mn-lt"/>
              </a:rPr>
              <a:t> </a:t>
            </a:r>
            <a:r>
              <a:rPr lang="nb-NO" sz="1200" i="1" dirty="0" err="1">
                <a:latin typeface="+mn-lt"/>
              </a:rPr>
              <a:t>patients</a:t>
            </a:r>
            <a:r>
              <a:rPr lang="nb-NO" sz="1200" i="1" dirty="0">
                <a:latin typeface="+mn-lt"/>
              </a:rPr>
              <a:t> </a:t>
            </a:r>
            <a:r>
              <a:rPr lang="nb-NO" sz="1200" i="1" dirty="0" err="1">
                <a:latin typeface="+mn-lt"/>
              </a:rPr>
              <a:t>with</a:t>
            </a:r>
            <a:r>
              <a:rPr lang="nb-NO" sz="1200" i="1" dirty="0">
                <a:latin typeface="+mn-lt"/>
              </a:rPr>
              <a:t> hip </a:t>
            </a:r>
            <a:r>
              <a:rPr lang="nb-NO" sz="1200" i="1" dirty="0" err="1">
                <a:latin typeface="+mn-lt"/>
              </a:rPr>
              <a:t>fracture</a:t>
            </a:r>
            <a:r>
              <a:rPr lang="nb-NO" sz="1200" i="1" dirty="0">
                <a:latin typeface="+mn-lt"/>
              </a:rPr>
              <a:t> by </a:t>
            </a:r>
            <a:r>
              <a:rPr lang="nb-NO" sz="1200" i="1" dirty="0" err="1">
                <a:latin typeface="+mn-lt"/>
              </a:rPr>
              <a:t>clinical</a:t>
            </a:r>
            <a:r>
              <a:rPr lang="nb-NO" sz="1200" i="1" dirty="0">
                <a:latin typeface="+mn-lt"/>
              </a:rPr>
              <a:t> </a:t>
            </a:r>
            <a:r>
              <a:rPr lang="nb-NO" sz="1200" i="1" dirty="0" err="1">
                <a:latin typeface="+mn-lt"/>
              </a:rPr>
              <a:t>pharmacists</a:t>
            </a:r>
            <a:r>
              <a:rPr lang="nb-NO" sz="1200" i="1" dirty="0">
                <a:latin typeface="+mn-lt"/>
              </a:rPr>
              <a:t>. </a:t>
            </a:r>
            <a:r>
              <a:rPr lang="nb-NO" sz="1200" i="1" dirty="0" err="1">
                <a:latin typeface="+mn-lt"/>
              </a:rPr>
              <a:t>Eur</a:t>
            </a:r>
            <a:r>
              <a:rPr lang="nb-NO" sz="1200" i="1" dirty="0">
                <a:latin typeface="+mn-lt"/>
              </a:rPr>
              <a:t> J </a:t>
            </a:r>
            <a:r>
              <a:rPr lang="nb-NO" sz="1200" i="1" dirty="0" err="1">
                <a:latin typeface="+mn-lt"/>
              </a:rPr>
              <a:t>Hosp</a:t>
            </a:r>
            <a:r>
              <a:rPr lang="nb-NO" sz="1200" i="1" dirty="0">
                <a:latin typeface="+mn-lt"/>
              </a:rPr>
              <a:t> Pharm. 2016;23(3):</a:t>
            </a:r>
            <a:r>
              <a:rPr lang="nb-NO" sz="1200" i="1" dirty="0" smtClean="0">
                <a:latin typeface="+mn-lt"/>
              </a:rPr>
              <a:t>166-170</a:t>
            </a:r>
            <a:endParaRPr lang="nb-NO" sz="1200" i="1" dirty="0">
              <a:latin typeface="+mn-lt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149622306"/>
              </p:ext>
            </p:extLst>
          </p:nvPr>
        </p:nvGraphicFramePr>
        <p:xfrm>
          <a:off x="5734608" y="260648"/>
          <a:ext cx="5688632" cy="6138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75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492897"/>
            <a:ext cx="8366720" cy="18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/>
              <a:t>Både spesialisthelsetjenesten og kommunehelsetjenesten har satt seg som mål at det skal foreligge oppdatert legemiddelliste ved innleggelse og utskrivning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Pasienten vil se den samstemte legemiddellisten i </a:t>
            </a:r>
            <a:r>
              <a:rPr lang="nb-NO" dirty="0" err="1" smtClean="0"/>
              <a:t>HelsaMi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pPr lvl="2"/>
            <a:endParaRPr lang="nb-NO" dirty="0"/>
          </a:p>
          <a:p>
            <a:pPr lvl="2"/>
            <a:endParaRPr lang="nb-NO" dirty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grpSp>
        <p:nvGrpSpPr>
          <p:cNvPr id="5" name="Gruppe 4"/>
          <p:cNvGrpSpPr/>
          <p:nvPr/>
        </p:nvGrpSpPr>
        <p:grpSpPr>
          <a:xfrm>
            <a:off x="8760296" y="2981406"/>
            <a:ext cx="1836711" cy="1311691"/>
            <a:chOff x="9387404" y="2981406"/>
            <a:chExt cx="1836711" cy="1311691"/>
          </a:xfrm>
        </p:grpSpPr>
        <p:pic>
          <p:nvPicPr>
            <p:cNvPr id="3" name="Bilde 2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>
                          <a14:foregroundMark x1="43500" y1="16500" x2="64750" y2="83750"/>
                          <a14:foregroundMark x1="35000" y1="85000" x2="66000" y2="18750"/>
                          <a14:foregroundMark x1="48750" y1="86250" x2="50500" y2="16250"/>
                          <a14:foregroundMark x1="45500" y1="19250" x2="33500" y2="32000"/>
                          <a14:foregroundMark x1="34750" y1="24250" x2="37000" y2="19250"/>
                          <a14:foregroundMark x1="35250" y1="30500" x2="34750" y2="76000"/>
                          <a14:foregroundMark x1="63750" y1="31250" x2="63000" y2="79000"/>
                          <a14:foregroundMark x1="64750" y1="83500" x2="66500" y2="74750"/>
                          <a14:foregroundMark x1="66250" y1="72000" x2="66500" y2="2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49145">
              <a:off x="9387404" y="3041173"/>
              <a:ext cx="1077058" cy="1077058"/>
            </a:xfrm>
            <a:prstGeom prst="rect">
              <a:avLst/>
            </a:prstGeom>
          </p:spPr>
        </p:pic>
        <p:pic>
          <p:nvPicPr>
            <p:cNvPr id="4" name="Bilde 3"/>
            <p:cNvPicPr>
              <a:picLocks noChangeAspect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4250" b="10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12424" y="2981406"/>
              <a:ext cx="1311691" cy="13116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001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777975"/>
            <a:ext cx="4743332" cy="509929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2400" b="1" dirty="0"/>
              <a:t>Samstemming med Helseplattformen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Automatisk innhenting av informasjon fra </a:t>
            </a:r>
            <a:endParaRPr lang="nb-NO" sz="2400" dirty="0" smtClean="0"/>
          </a:p>
          <a:p>
            <a:pPr lvl="1"/>
            <a:r>
              <a:rPr lang="nb-NO" sz="2200" dirty="0" smtClean="0"/>
              <a:t>Kjernejournal</a:t>
            </a:r>
          </a:p>
          <a:p>
            <a:pPr lvl="1"/>
            <a:r>
              <a:rPr lang="nb-NO" sz="2200" dirty="0" smtClean="0"/>
              <a:t>Reseptformidleren</a:t>
            </a:r>
          </a:p>
          <a:p>
            <a:pPr lvl="1"/>
            <a:endParaRPr lang="nb-NO" sz="2200" dirty="0"/>
          </a:p>
          <a:p>
            <a:r>
              <a:rPr lang="nb-NO" sz="2400" dirty="0" smtClean="0"/>
              <a:t>En </a:t>
            </a:r>
            <a:r>
              <a:rPr lang="nb-NO" sz="2400" dirty="0"/>
              <a:t>felles legemiddelliste som deles og oppdateres på tvers av alle aktører som bruker </a:t>
            </a:r>
            <a:r>
              <a:rPr lang="nb-NO" sz="2400" dirty="0" smtClean="0"/>
              <a:t>Helseplattformen</a:t>
            </a:r>
            <a:endParaRPr lang="nb-NO" sz="2400" dirty="0"/>
          </a:p>
          <a:p>
            <a:endParaRPr lang="nb-NO" sz="2400" dirty="0" smtClean="0"/>
          </a:p>
          <a:p>
            <a:endParaRPr lang="nb-NO" sz="2400" dirty="0"/>
          </a:p>
        </p:txBody>
      </p:sp>
      <p:grpSp>
        <p:nvGrpSpPr>
          <p:cNvPr id="50" name="Gruppe 49"/>
          <p:cNvGrpSpPr/>
          <p:nvPr/>
        </p:nvGrpSpPr>
        <p:grpSpPr>
          <a:xfrm>
            <a:off x="5879976" y="708822"/>
            <a:ext cx="5880921" cy="4952426"/>
            <a:chOff x="5879976" y="708822"/>
            <a:chExt cx="5880921" cy="4952426"/>
          </a:xfrm>
        </p:grpSpPr>
        <p:grpSp>
          <p:nvGrpSpPr>
            <p:cNvPr id="5" name="Gruppe 4"/>
            <p:cNvGrpSpPr/>
            <p:nvPr/>
          </p:nvGrpSpPr>
          <p:grpSpPr>
            <a:xfrm>
              <a:off x="5879976" y="2426375"/>
              <a:ext cx="2972920" cy="3014257"/>
              <a:chOff x="188950" y="1885644"/>
              <a:chExt cx="2972920" cy="3014257"/>
            </a:xfrm>
          </p:grpSpPr>
          <p:pic>
            <p:nvPicPr>
              <p:cNvPr id="32" name="Bilde 31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4250" b="100000" l="10000" r="9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0347" y="3532021"/>
                <a:ext cx="1311691" cy="1311691"/>
              </a:xfrm>
              <a:prstGeom prst="rect">
                <a:avLst/>
              </a:prstGeom>
            </p:spPr>
          </p:pic>
          <p:pic>
            <p:nvPicPr>
              <p:cNvPr id="33" name="Bilde 3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2750" b="100000" l="10000" r="90000">
                            <a14:foregroundMark x1="69500" y1="77250" x2="83750" y2="87250"/>
                            <a14:foregroundMark x1="34000" y1="77000" x2="32250" y2="87250"/>
                            <a14:foregroundMark x1="70000" y1="74750" x2="71250" y2="7625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42685" y="2352289"/>
                <a:ext cx="1248426" cy="1248426"/>
              </a:xfrm>
              <a:prstGeom prst="rect">
                <a:avLst/>
              </a:prstGeom>
            </p:spPr>
          </p:pic>
          <p:grpSp>
            <p:nvGrpSpPr>
              <p:cNvPr id="34" name="Gruppe 33"/>
              <p:cNvGrpSpPr/>
              <p:nvPr/>
            </p:nvGrpSpPr>
            <p:grpSpPr>
              <a:xfrm>
                <a:off x="188950" y="1885644"/>
                <a:ext cx="1436741" cy="1012135"/>
                <a:chOff x="438629" y="1320644"/>
                <a:chExt cx="2735721" cy="994629"/>
              </a:xfrm>
            </p:grpSpPr>
            <p:sp>
              <p:nvSpPr>
                <p:cNvPr id="48" name="Bildeforklaring formet som en ellipse 47"/>
                <p:cNvSpPr/>
                <p:nvPr/>
              </p:nvSpPr>
              <p:spPr>
                <a:xfrm>
                  <a:off x="438629" y="1328684"/>
                  <a:ext cx="2735721" cy="986589"/>
                </a:xfrm>
                <a:prstGeom prst="wedgeEllipseCallout">
                  <a:avLst>
                    <a:gd name="adj1" fmla="val 51969"/>
                    <a:gd name="adj2" fmla="val 53920"/>
                  </a:avLst>
                </a:prstGeom>
                <a:noFill/>
                <a:ln w="9525">
                  <a:solidFill>
                    <a:srgbClr val="565A9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9" name="TekstSylinder 48"/>
                <p:cNvSpPr txBox="1"/>
                <p:nvPr/>
              </p:nvSpPr>
              <p:spPr>
                <a:xfrm>
                  <a:off x="609693" y="1320644"/>
                  <a:ext cx="2356732" cy="9073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rgbClr val="565A98"/>
                      </a:solidFill>
                    </a:rPr>
                    <a:t>Hvilke medisiner bruker du?</a:t>
                  </a:r>
                  <a:endParaRPr lang="nb-NO" dirty="0">
                    <a:solidFill>
                      <a:srgbClr val="565A98"/>
                    </a:solidFill>
                  </a:endParaRPr>
                </a:p>
              </p:txBody>
            </p:sp>
          </p:grpSp>
          <p:grpSp>
            <p:nvGrpSpPr>
              <p:cNvPr id="35" name="Gruppe 34"/>
              <p:cNvGrpSpPr/>
              <p:nvPr/>
            </p:nvGrpSpPr>
            <p:grpSpPr>
              <a:xfrm>
                <a:off x="1700019" y="4033627"/>
                <a:ext cx="1461851" cy="866274"/>
                <a:chOff x="1700019" y="4033627"/>
                <a:chExt cx="1461851" cy="866274"/>
              </a:xfrm>
            </p:grpSpPr>
            <p:grpSp>
              <p:nvGrpSpPr>
                <p:cNvPr id="36" name="Gruppe 35"/>
                <p:cNvGrpSpPr/>
                <p:nvPr/>
              </p:nvGrpSpPr>
              <p:grpSpPr>
                <a:xfrm>
                  <a:off x="1702038" y="4033627"/>
                  <a:ext cx="1459832" cy="866274"/>
                  <a:chOff x="4831020" y="2045368"/>
                  <a:chExt cx="1459832" cy="866274"/>
                </a:xfrm>
              </p:grpSpPr>
              <p:sp>
                <p:nvSpPr>
                  <p:cNvPr id="40" name="Bildeforklaring formet som en sky 39"/>
                  <p:cNvSpPr/>
                  <p:nvPr/>
                </p:nvSpPr>
                <p:spPr>
                  <a:xfrm>
                    <a:off x="4831020" y="2045368"/>
                    <a:ext cx="1459832" cy="866274"/>
                  </a:xfrm>
                  <a:prstGeom prst="cloudCallout">
                    <a:avLst>
                      <a:gd name="adj1" fmla="val -72481"/>
                      <a:gd name="adj2" fmla="val -75463"/>
                    </a:avLst>
                  </a:prstGeom>
                  <a:noFill/>
                  <a:ln w="9525">
                    <a:solidFill>
                      <a:srgbClr val="565A9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42" name="TekstSylinder 41"/>
                  <p:cNvSpPr txBox="1"/>
                  <p:nvPr/>
                </p:nvSpPr>
                <p:spPr>
                  <a:xfrm>
                    <a:off x="5358063" y="2498278"/>
                    <a:ext cx="3048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nb-NO" dirty="0" smtClean="0">
                        <a:solidFill>
                          <a:schemeClr val="bg1"/>
                        </a:solidFill>
                      </a:rPr>
                      <a:t>?</a:t>
                    </a:r>
                    <a:endParaRPr lang="nb-NO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43" name="TekstSylinder 42"/>
                  <p:cNvSpPr txBox="1"/>
                  <p:nvPr/>
                </p:nvSpPr>
                <p:spPr>
                  <a:xfrm>
                    <a:off x="5694948" y="2045368"/>
                    <a:ext cx="3048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nb-NO" dirty="0" smtClean="0">
                        <a:solidFill>
                          <a:schemeClr val="bg1"/>
                        </a:solidFill>
                      </a:rPr>
                      <a:t>?</a:t>
                    </a:r>
                    <a:endParaRPr lang="nb-NO" dirty="0">
                      <a:solidFill>
                        <a:schemeClr val="bg1"/>
                      </a:solidFill>
                    </a:endParaRPr>
                  </a:p>
                </p:txBody>
              </p:sp>
              <p:pic>
                <p:nvPicPr>
                  <p:cNvPr id="44" name="Bilde 43"/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BEBA8EAE-BF5A-486C-A8C5-ECC9F3942E4B}">
                        <a14:imgProps xmlns:a14="http://schemas.microsoft.com/office/drawing/2010/main">
                          <a14:imgLayer r:embed="rId7">
                            <a14:imgEffect>
                              <a14:backgroundRemoval t="10000" b="90000" l="10000" r="9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986273" y="2375679"/>
                    <a:ext cx="468044" cy="468044"/>
                  </a:xfrm>
                  <a:prstGeom prst="rect">
                    <a:avLst/>
                  </a:prstGeom>
                </p:spPr>
              </p:pic>
              <p:pic>
                <p:nvPicPr>
                  <p:cNvPr id="45" name="Bilde 44"/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BEBA8EAE-BF5A-486C-A8C5-ECC9F3942E4B}">
                        <a14:imgProps xmlns:a14="http://schemas.microsoft.com/office/drawing/2010/main">
                          <a14:imgLayer r:embed="rId7">
                            <a14:imgEffect>
                              <a14:backgroundRemoval t="10000" b="90000" l="10000" r="9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rot="4084255">
                    <a:off x="5010337" y="2078589"/>
                    <a:ext cx="468044" cy="468044"/>
                  </a:xfrm>
                  <a:prstGeom prst="rect">
                    <a:avLst/>
                  </a:prstGeom>
                </p:spPr>
              </p:pic>
              <p:pic>
                <p:nvPicPr>
                  <p:cNvPr id="46" name="Bilde 45"/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BEBA8EAE-BF5A-486C-A8C5-ECC9F3942E4B}">
                        <a14:imgProps xmlns:a14="http://schemas.microsoft.com/office/drawing/2010/main">
                          <a14:imgLayer r:embed="rId7">
                            <a14:imgEffect>
                              <a14:backgroundRemoval t="10000" b="90000" l="10000" r="9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rot="427455">
                    <a:off x="5499922" y="2268821"/>
                    <a:ext cx="468044" cy="468044"/>
                  </a:xfrm>
                  <a:prstGeom prst="rect">
                    <a:avLst/>
                  </a:prstGeom>
                </p:spPr>
              </p:pic>
              <p:pic>
                <p:nvPicPr>
                  <p:cNvPr id="47" name="Bilde 46"/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BEBA8EAE-BF5A-486C-A8C5-ECC9F3942E4B}">
                        <a14:imgProps xmlns:a14="http://schemas.microsoft.com/office/drawing/2010/main">
                          <a14:imgLayer r:embed="rId7">
                            <a14:imgEffect>
                              <a14:backgroundRemoval t="10000" b="90000" l="10000" r="9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rot="20258806">
                    <a:off x="5859753" y="2121827"/>
                    <a:ext cx="341542" cy="341542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37" name="TekstSylinder 36"/>
                <p:cNvSpPr txBox="1"/>
                <p:nvPr/>
              </p:nvSpPr>
              <p:spPr>
                <a:xfrm>
                  <a:off x="2693836" y="4338387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chemeClr val="bg1"/>
                      </a:solidFill>
                    </a:rPr>
                    <a:t>?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8" name="TekstSylinder 37"/>
                <p:cNvSpPr txBox="1"/>
                <p:nvPr/>
              </p:nvSpPr>
              <p:spPr>
                <a:xfrm>
                  <a:off x="1700019" y="4279710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chemeClr val="bg1"/>
                      </a:solidFill>
                    </a:rPr>
                    <a:t>?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9" name="TekstSylinder 38"/>
                <p:cNvSpPr txBox="1"/>
                <p:nvPr/>
              </p:nvSpPr>
              <p:spPr>
                <a:xfrm>
                  <a:off x="2223361" y="4063836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chemeClr val="bg1"/>
                      </a:solidFill>
                    </a:rPr>
                    <a:t>?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6" name="Gruppe 5"/>
            <p:cNvGrpSpPr/>
            <p:nvPr/>
          </p:nvGrpSpPr>
          <p:grpSpPr>
            <a:xfrm>
              <a:off x="8673513" y="2498721"/>
              <a:ext cx="3087384" cy="3162527"/>
              <a:chOff x="9052362" y="118322"/>
              <a:chExt cx="3087384" cy="3162527"/>
            </a:xfrm>
          </p:grpSpPr>
          <p:grpSp>
            <p:nvGrpSpPr>
              <p:cNvPr id="21" name="Gruppe 20"/>
              <p:cNvGrpSpPr/>
              <p:nvPr/>
            </p:nvGrpSpPr>
            <p:grpSpPr>
              <a:xfrm>
                <a:off x="9052362" y="118322"/>
                <a:ext cx="3087384" cy="3162527"/>
                <a:chOff x="9052362" y="118322"/>
                <a:chExt cx="3087384" cy="3162527"/>
              </a:xfrm>
            </p:grpSpPr>
            <p:sp>
              <p:nvSpPr>
                <p:cNvPr id="23" name="Bildeforklaring formet som en sky 22"/>
                <p:cNvSpPr/>
                <p:nvPr/>
              </p:nvSpPr>
              <p:spPr>
                <a:xfrm>
                  <a:off x="10696231" y="589881"/>
                  <a:ext cx="1137244" cy="574899"/>
                </a:xfrm>
                <a:prstGeom prst="cloudCallout">
                  <a:avLst>
                    <a:gd name="adj1" fmla="val -46879"/>
                    <a:gd name="adj2" fmla="val 85774"/>
                  </a:avLst>
                </a:prstGeom>
                <a:solidFill>
                  <a:schemeClr val="bg1"/>
                </a:solidFill>
                <a:ln w="9525">
                  <a:solidFill>
                    <a:srgbClr val="2C347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24" name="Bildeforklaring formet som en sky 23"/>
                <p:cNvSpPr/>
                <p:nvPr/>
              </p:nvSpPr>
              <p:spPr>
                <a:xfrm>
                  <a:off x="9568023" y="118322"/>
                  <a:ext cx="1137244" cy="750215"/>
                </a:xfrm>
                <a:prstGeom prst="cloudCallout">
                  <a:avLst>
                    <a:gd name="adj1" fmla="val -4762"/>
                    <a:gd name="adj2" fmla="val 97893"/>
                  </a:avLst>
                </a:prstGeom>
                <a:solidFill>
                  <a:schemeClr val="bg1"/>
                </a:solidFill>
                <a:ln w="9525">
                  <a:solidFill>
                    <a:srgbClr val="2C347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25" name="Bildeforklaring formet som en sky 24"/>
                <p:cNvSpPr/>
                <p:nvPr/>
              </p:nvSpPr>
              <p:spPr>
                <a:xfrm>
                  <a:off x="10678176" y="2530634"/>
                  <a:ext cx="1137244" cy="750215"/>
                </a:xfrm>
                <a:prstGeom prst="cloudCallout">
                  <a:avLst>
                    <a:gd name="adj1" fmla="val -41088"/>
                    <a:gd name="adj2" fmla="val -108042"/>
                  </a:avLst>
                </a:prstGeom>
                <a:solidFill>
                  <a:schemeClr val="bg1"/>
                </a:solidFill>
                <a:ln w="9525">
                  <a:solidFill>
                    <a:srgbClr val="2C347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pic>
              <p:nvPicPr>
                <p:cNvPr id="26" name="Bilde 25"/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BEBA8EAE-BF5A-486C-A8C5-ECC9F3942E4B}">
                      <a14:imgProps xmlns:a14="http://schemas.microsoft.com/office/drawing/2010/main">
                        <a14:imgLayer r:embed="rId9">
                          <a14:imgEffect>
                            <a14:backgroundRemoval t="10000" b="90000" l="10000" r="9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052362" y="992335"/>
                  <a:ext cx="1924717" cy="1924717"/>
                </a:xfrm>
                <a:prstGeom prst="rect">
                  <a:avLst/>
                </a:prstGeom>
              </p:spPr>
            </p:pic>
            <p:sp>
              <p:nvSpPr>
                <p:cNvPr id="27" name="TekstSylinder 26"/>
                <p:cNvSpPr txBox="1"/>
                <p:nvPr/>
              </p:nvSpPr>
              <p:spPr>
                <a:xfrm>
                  <a:off x="10803602" y="2602268"/>
                  <a:ext cx="972123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600" dirty="0" smtClean="0">
                      <a:solidFill>
                        <a:srgbClr val="2C347E"/>
                      </a:solidFill>
                    </a:rPr>
                    <a:t>Kjerne-journal</a:t>
                  </a:r>
                  <a:endParaRPr lang="nb-NO" sz="1600" dirty="0">
                    <a:solidFill>
                      <a:srgbClr val="2C347E"/>
                    </a:solidFill>
                  </a:endParaRPr>
                </a:p>
              </p:txBody>
            </p:sp>
            <p:sp>
              <p:nvSpPr>
                <p:cNvPr id="28" name="TekstSylinder 27"/>
                <p:cNvSpPr txBox="1"/>
                <p:nvPr/>
              </p:nvSpPr>
              <p:spPr>
                <a:xfrm>
                  <a:off x="9486157" y="172280"/>
                  <a:ext cx="1237704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600" dirty="0" smtClean="0">
                      <a:solidFill>
                        <a:srgbClr val="2C347E"/>
                      </a:solidFill>
                    </a:rPr>
                    <a:t>e-</a:t>
                  </a:r>
                  <a:r>
                    <a:rPr lang="nb-NO" sz="1600" dirty="0" err="1">
                      <a:solidFill>
                        <a:srgbClr val="2C347E"/>
                      </a:solidFill>
                    </a:rPr>
                    <a:t>R</a:t>
                  </a:r>
                  <a:r>
                    <a:rPr lang="nb-NO" sz="1600" dirty="0" err="1" smtClean="0">
                      <a:solidFill>
                        <a:srgbClr val="2C347E"/>
                      </a:solidFill>
                    </a:rPr>
                    <a:t>p</a:t>
                  </a:r>
                  <a:r>
                    <a:rPr lang="nb-NO" sz="1600" dirty="0" smtClean="0">
                      <a:solidFill>
                        <a:srgbClr val="2C347E"/>
                      </a:solidFill>
                    </a:rPr>
                    <a:t> formidler</a:t>
                  </a:r>
                  <a:endParaRPr lang="nb-NO" sz="1600" dirty="0">
                    <a:solidFill>
                      <a:srgbClr val="2C347E"/>
                    </a:solidFill>
                  </a:endParaRPr>
                </a:p>
              </p:txBody>
            </p:sp>
            <p:sp>
              <p:nvSpPr>
                <p:cNvPr id="29" name="TekstSylinder 28"/>
                <p:cNvSpPr txBox="1"/>
                <p:nvPr/>
              </p:nvSpPr>
              <p:spPr>
                <a:xfrm>
                  <a:off x="10724214" y="667304"/>
                  <a:ext cx="1130901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600" dirty="0" smtClean="0">
                      <a:solidFill>
                        <a:srgbClr val="2C347E"/>
                      </a:solidFill>
                    </a:rPr>
                    <a:t>SYKEHJEM</a:t>
                  </a:r>
                  <a:endParaRPr lang="nb-NO" sz="1600" dirty="0">
                    <a:solidFill>
                      <a:srgbClr val="2C347E"/>
                    </a:solidFill>
                  </a:endParaRPr>
                </a:p>
              </p:txBody>
            </p:sp>
            <p:sp>
              <p:nvSpPr>
                <p:cNvPr id="30" name="Bildeforklaring formet som en sky 29"/>
                <p:cNvSpPr/>
                <p:nvPr/>
              </p:nvSpPr>
              <p:spPr>
                <a:xfrm>
                  <a:off x="10892197" y="1614558"/>
                  <a:ext cx="1221422" cy="574899"/>
                </a:xfrm>
                <a:prstGeom prst="cloudCallout">
                  <a:avLst>
                    <a:gd name="adj1" fmla="val -61139"/>
                    <a:gd name="adj2" fmla="val -42984"/>
                  </a:avLst>
                </a:prstGeom>
                <a:solidFill>
                  <a:schemeClr val="bg1"/>
                </a:solidFill>
                <a:ln w="9525">
                  <a:solidFill>
                    <a:srgbClr val="2C347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1" name="TekstSylinder 30"/>
                <p:cNvSpPr txBox="1"/>
                <p:nvPr/>
              </p:nvSpPr>
              <p:spPr>
                <a:xfrm>
                  <a:off x="10894053" y="1718108"/>
                  <a:ext cx="1245693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sz="1600" dirty="0" smtClean="0">
                      <a:solidFill>
                        <a:srgbClr val="2C347E"/>
                      </a:solidFill>
                    </a:rPr>
                    <a:t>HENVISNING</a:t>
                  </a:r>
                  <a:endParaRPr lang="nb-NO" sz="1600" dirty="0">
                    <a:solidFill>
                      <a:srgbClr val="2C347E"/>
                    </a:solidFill>
                  </a:endParaRPr>
                </a:p>
              </p:txBody>
            </p:sp>
          </p:grpSp>
          <p:sp>
            <p:nvSpPr>
              <p:cNvPr id="22" name="TekstSylinder 21"/>
              <p:cNvSpPr txBox="1"/>
              <p:nvPr/>
            </p:nvSpPr>
            <p:spPr>
              <a:xfrm>
                <a:off x="9292830" y="1381216"/>
                <a:ext cx="113090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200" dirty="0" smtClean="0">
                    <a:solidFill>
                      <a:srgbClr val="2C347E"/>
                    </a:solidFill>
                  </a:rPr>
                  <a:t>Medisin </a:t>
                </a:r>
                <a:r>
                  <a:rPr lang="nb-NO" sz="1200" dirty="0" err="1" smtClean="0">
                    <a:solidFill>
                      <a:srgbClr val="2C347E"/>
                    </a:solidFill>
                  </a:rPr>
                  <a:t>X</a:t>
                </a:r>
                <a:endParaRPr lang="nb-NO" sz="1200" dirty="0" smtClean="0">
                  <a:solidFill>
                    <a:srgbClr val="2C347E"/>
                  </a:solidFill>
                </a:endParaRPr>
              </a:p>
              <a:p>
                <a:pPr algn="ctr"/>
                <a:r>
                  <a:rPr lang="nb-NO" sz="1200" dirty="0" smtClean="0">
                    <a:solidFill>
                      <a:srgbClr val="2C347E"/>
                    </a:solidFill>
                  </a:rPr>
                  <a:t>Medisin Y</a:t>
                </a:r>
              </a:p>
              <a:p>
                <a:pPr algn="ctr"/>
                <a:r>
                  <a:rPr lang="nb-NO" sz="1200" dirty="0" smtClean="0">
                    <a:solidFill>
                      <a:srgbClr val="2C347E"/>
                    </a:solidFill>
                  </a:rPr>
                  <a:t>Medisin Z</a:t>
                </a:r>
              </a:p>
              <a:p>
                <a:pPr algn="ctr"/>
                <a:r>
                  <a:rPr lang="nb-NO" sz="1200" dirty="0" smtClean="0">
                    <a:solidFill>
                      <a:srgbClr val="2C347E"/>
                    </a:solidFill>
                  </a:rPr>
                  <a:t>Medisin V</a:t>
                </a:r>
                <a:endParaRPr lang="nb-NO" sz="1200" dirty="0">
                  <a:solidFill>
                    <a:srgbClr val="2C347E"/>
                  </a:solidFill>
                </a:endParaRPr>
              </a:p>
            </p:txBody>
          </p:sp>
        </p:grpSp>
        <p:pic>
          <p:nvPicPr>
            <p:cNvPr id="7" name="Bilde 6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619" t="-4164" r="11203" b="-4500"/>
            <a:stretch/>
          </p:blipFill>
          <p:spPr>
            <a:xfrm>
              <a:off x="9860527" y="3875823"/>
              <a:ext cx="380999" cy="390525"/>
            </a:xfrm>
            <a:prstGeom prst="rect">
              <a:avLst/>
            </a:prstGeom>
          </p:spPr>
        </p:pic>
        <p:pic>
          <p:nvPicPr>
            <p:cNvPr id="10" name="Bilde 9"/>
            <p:cNvPicPr>
              <a:picLocks noChangeAspect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10000" b="90000" l="10000" r="90000">
                          <a14:foregroundMark x1="43500" y1="16500" x2="64750" y2="83750"/>
                          <a14:foregroundMark x1="35000" y1="85000" x2="66000" y2="18750"/>
                          <a14:foregroundMark x1="48750" y1="86250" x2="50500" y2="16250"/>
                          <a14:foregroundMark x1="45500" y1="19250" x2="33500" y2="32000"/>
                          <a14:foregroundMark x1="34750" y1="24250" x2="37000" y2="19250"/>
                          <a14:foregroundMark x1="35250" y1="30500" x2="34750" y2="76000"/>
                          <a14:foregroundMark x1="63750" y1="31250" x2="63000" y2="79000"/>
                          <a14:foregroundMark x1="64750" y1="83500" x2="66500" y2="74750"/>
                          <a14:foregroundMark x1="66250" y1="72000" x2="66500" y2="205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149145">
              <a:off x="9330881" y="708822"/>
              <a:ext cx="1077058" cy="1077058"/>
            </a:xfrm>
            <a:prstGeom prst="rect">
              <a:avLst/>
            </a:prstGeom>
          </p:spPr>
        </p:pic>
        <p:pic>
          <p:nvPicPr>
            <p:cNvPr id="11" name="Bilde 10"/>
            <p:cNvPicPr>
              <a:picLocks noChangeAspect="1"/>
            </p:cNvPicPr>
            <p:nvPr/>
          </p:nvPicPr>
          <p:blipFill>
            <a:blip r:embed="rId13" cstate="print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2000" b="10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5881" y="1236987"/>
              <a:ext cx="830621" cy="830621"/>
            </a:xfrm>
            <a:prstGeom prst="rect">
              <a:avLst/>
            </a:prstGeom>
          </p:spPr>
        </p:pic>
        <p:sp>
          <p:nvSpPr>
            <p:cNvPr id="12" name="TekstSylinder 11"/>
            <p:cNvSpPr txBox="1"/>
            <p:nvPr/>
          </p:nvSpPr>
          <p:spPr>
            <a:xfrm>
              <a:off x="8946098" y="1876219"/>
              <a:ext cx="70992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800" dirty="0" smtClean="0">
                  <a:solidFill>
                    <a:srgbClr val="2C347E"/>
                  </a:solidFill>
                </a:rPr>
                <a:t>PÅRØRENDE</a:t>
              </a:r>
              <a:endParaRPr lang="nb-NO" sz="800" dirty="0">
                <a:solidFill>
                  <a:srgbClr val="2C347E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9733058" y="1787141"/>
              <a:ext cx="163028" cy="16502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" name="Ellipse 13"/>
            <p:cNvSpPr/>
            <p:nvPr/>
          </p:nvSpPr>
          <p:spPr>
            <a:xfrm>
              <a:off x="9745732" y="2055544"/>
              <a:ext cx="122485" cy="1239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5" name="Ellipse 14"/>
            <p:cNvSpPr/>
            <p:nvPr/>
          </p:nvSpPr>
          <p:spPr>
            <a:xfrm>
              <a:off x="9510365" y="2254967"/>
              <a:ext cx="47844" cy="480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6" name="Ellipse 15"/>
            <p:cNvSpPr/>
            <p:nvPr/>
          </p:nvSpPr>
          <p:spPr>
            <a:xfrm>
              <a:off x="8813413" y="2510348"/>
              <a:ext cx="83659" cy="8468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7" name="Ellipse 16"/>
            <p:cNvSpPr/>
            <p:nvPr/>
          </p:nvSpPr>
          <p:spPr>
            <a:xfrm>
              <a:off x="8205961" y="2784444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" name="Ellipse 17"/>
            <p:cNvSpPr/>
            <p:nvPr/>
          </p:nvSpPr>
          <p:spPr>
            <a:xfrm>
              <a:off x="9293751" y="2355610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9" name="Ellipse 18"/>
            <p:cNvSpPr/>
            <p:nvPr/>
          </p:nvSpPr>
          <p:spPr>
            <a:xfrm>
              <a:off x="7983778" y="2886277"/>
              <a:ext cx="163028" cy="16502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0" name="Ellipse 19"/>
            <p:cNvSpPr/>
            <p:nvPr/>
          </p:nvSpPr>
          <p:spPr>
            <a:xfrm>
              <a:off x="8499673" y="2628325"/>
              <a:ext cx="51946" cy="5258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2C34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9" name="Rektangel 8"/>
            <p:cNvSpPr/>
            <p:nvPr/>
          </p:nvSpPr>
          <p:spPr>
            <a:xfrm>
              <a:off x="7970165" y="3501842"/>
              <a:ext cx="274129" cy="7061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201375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844824"/>
            <a:ext cx="8387678" cy="358712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2400" b="1" dirty="0"/>
              <a:t>Samstemming med Helseplattformen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Overgang til elektronisk verktøy som støtte i samstemmingsprosessen i stedet for </a:t>
            </a:r>
            <a:r>
              <a:rPr lang="nb-NO" sz="2400" dirty="0" smtClean="0"/>
              <a:t>papir</a:t>
            </a:r>
          </a:p>
          <a:p>
            <a:endParaRPr lang="nb-NO" sz="2400" dirty="0"/>
          </a:p>
          <a:p>
            <a:r>
              <a:rPr lang="nb-NO" sz="2400" dirty="0" smtClean="0"/>
              <a:t>Samstemmings</a:t>
            </a:r>
            <a:r>
              <a:rPr lang="nb-NO" sz="2400" i="1" dirty="0" smtClean="0"/>
              <a:t>navigatoren</a:t>
            </a:r>
            <a:r>
              <a:rPr lang="nb-NO" sz="2400" dirty="0" smtClean="0"/>
              <a:t> gjør at informasjonen </a:t>
            </a:r>
            <a:r>
              <a:rPr lang="nb-NO" sz="2400" dirty="0"/>
              <a:t>deles og videreføres på tvers av enheter – for eksempel fra akuttmottak til sengepost og mellom primær- og spesialisthelsetjenesten</a:t>
            </a:r>
          </a:p>
          <a:p>
            <a:endParaRPr lang="nb-NO" sz="2400" dirty="0" smtClean="0"/>
          </a:p>
          <a:p>
            <a:endParaRPr lang="nb-NO" sz="2400" dirty="0"/>
          </a:p>
        </p:txBody>
      </p:sp>
      <p:grpSp>
        <p:nvGrpSpPr>
          <p:cNvPr id="4" name="Gruppe 3"/>
          <p:cNvGrpSpPr/>
          <p:nvPr/>
        </p:nvGrpSpPr>
        <p:grpSpPr>
          <a:xfrm>
            <a:off x="8673513" y="2204864"/>
            <a:ext cx="2876563" cy="2876563"/>
            <a:chOff x="8673513" y="2204864"/>
            <a:chExt cx="2876563" cy="2876563"/>
          </a:xfrm>
        </p:grpSpPr>
        <p:grpSp>
          <p:nvGrpSpPr>
            <p:cNvPr id="3" name="Gruppe 2"/>
            <p:cNvGrpSpPr/>
            <p:nvPr/>
          </p:nvGrpSpPr>
          <p:grpSpPr>
            <a:xfrm>
              <a:off x="8673513" y="2204864"/>
              <a:ext cx="2876563" cy="2876563"/>
              <a:chOff x="8673513" y="2420888"/>
              <a:chExt cx="2876563" cy="2876563"/>
            </a:xfrm>
          </p:grpSpPr>
          <p:pic>
            <p:nvPicPr>
              <p:cNvPr id="26" name="Bild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0000" b="90000" l="10000" r="9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673513" y="2420888"/>
                <a:ext cx="2876563" cy="2876563"/>
              </a:xfrm>
              <a:prstGeom prst="rect">
                <a:avLst/>
              </a:prstGeom>
            </p:spPr>
          </p:pic>
          <p:sp>
            <p:nvSpPr>
              <p:cNvPr id="22" name="TekstSylinder 21"/>
              <p:cNvSpPr txBox="1"/>
              <p:nvPr/>
            </p:nvSpPr>
            <p:spPr>
              <a:xfrm>
                <a:off x="9103682" y="3377753"/>
                <a:ext cx="20162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dirty="0" smtClean="0">
                    <a:solidFill>
                      <a:srgbClr val="2C347E"/>
                    </a:solidFill>
                  </a:rPr>
                  <a:t>Samstemmings-navigator</a:t>
                </a:r>
                <a:endParaRPr lang="nb-NO" dirty="0">
                  <a:solidFill>
                    <a:srgbClr val="2C347E"/>
                  </a:solidFill>
                </a:endParaRPr>
              </a:p>
            </p:txBody>
          </p:sp>
        </p:grpSp>
        <p:pic>
          <p:nvPicPr>
            <p:cNvPr id="51" name="Bilde 5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619" t="-4164" r="11203" b="-4500"/>
            <a:stretch/>
          </p:blipFill>
          <p:spPr>
            <a:xfrm>
              <a:off x="10632504" y="2966467"/>
              <a:ext cx="380999" cy="3905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692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54C9A7-24A6-4700-BBE1-76B7395DF8B8}"/>
</file>

<file path=customXml/itemProps2.xml><?xml version="1.0" encoding="utf-8"?>
<ds:datastoreItem xmlns:ds="http://schemas.openxmlformats.org/officeDocument/2006/customXml" ds:itemID="{810C7004-3340-4795-BC26-17FEC289EF3C}"/>
</file>

<file path=customXml/itemProps3.xml><?xml version="1.0" encoding="utf-8"?>
<ds:datastoreItem xmlns:ds="http://schemas.openxmlformats.org/officeDocument/2006/customXml" ds:itemID="{86FA711F-697B-4308-8E66-8184D6E65663}"/>
</file>

<file path=customXml/itemProps4.xml><?xml version="1.0" encoding="utf-8"?>
<ds:datastoreItem xmlns:ds="http://schemas.openxmlformats.org/officeDocument/2006/customXml" ds:itemID="{86B6C98F-06B7-4E8F-B0C9-D32B1DC96E08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1060</TotalTime>
  <Words>488</Words>
  <Application>Microsoft Office PowerPoint</Application>
  <PresentationFormat>Widescreen</PresentationFormat>
  <Paragraphs>91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Office-tema</vt:lpstr>
      <vt:lpstr>Legemiddelsamstemming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98</cp:revision>
  <dcterms:created xsi:type="dcterms:W3CDTF">2021-06-23T13:32:41Z</dcterms:created>
  <dcterms:modified xsi:type="dcterms:W3CDTF">2021-08-12T11:03:29Z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