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292" r:id="rId7"/>
    <p:sldId id="330" r:id="rId8"/>
    <p:sldId id="333" r:id="rId9"/>
    <p:sldId id="334" r:id="rId10"/>
    <p:sldId id="335" r:id="rId11"/>
    <p:sldId id="336" r:id="rId12"/>
    <p:sldId id="337" r:id="rId13"/>
    <p:sldId id="338" r:id="rId14"/>
    <p:sldId id="347" r:id="rId15"/>
    <p:sldId id="350" r:id="rId16"/>
    <p:sldId id="348" r:id="rId17"/>
    <p:sldId id="349" r:id="rId18"/>
    <p:sldId id="351" r:id="rId19"/>
    <p:sldId id="352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E0E0"/>
    <a:srgbClr val="208482"/>
    <a:srgbClr val="DBEEF4"/>
    <a:srgbClr val="2CB5B5"/>
    <a:srgbClr val="FFFFFF"/>
    <a:srgbClr val="A8ECEA"/>
    <a:srgbClr val="5599EE"/>
    <a:srgbClr val="B8EFEE"/>
    <a:srgbClr val="2A307D"/>
    <a:srgbClr val="40C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ys stil 1 – uthev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24" autoAdjust="0"/>
    <p:restoredTop sz="96327" autoAdjust="0"/>
  </p:normalViewPr>
  <p:slideViewPr>
    <p:cSldViewPr showGuides="1">
      <p:cViewPr varScale="1">
        <p:scale>
          <a:sx n="104" d="100"/>
          <a:sy n="104" d="100"/>
        </p:scale>
        <p:origin x="144" y="3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8A005-C571-4AC8-BB59-1B2B7AA80F09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BAC9681-2756-4873-86F5-6084DE8C3711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En tilstand</a:t>
          </a:r>
          <a:endParaRPr lang="nb-NO" sz="1400" dirty="0">
            <a:solidFill>
              <a:srgbClr val="208482"/>
            </a:solidFill>
          </a:endParaRPr>
        </a:p>
      </dgm:t>
    </dgm:pt>
    <dgm:pt modelId="{4CFFBE95-6904-4A85-9E3F-31113EFB66F6}" type="parTrans" cxnId="{17B4C407-7A41-45EF-952F-A5617E228102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3FC8D558-EB9F-463C-A12B-BF31D7D081B1}" type="sibTrans" cxnId="{17B4C407-7A41-45EF-952F-A5617E228102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0E1897DB-08E3-48F4-A890-0C41DDD54F1E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En diagnose</a:t>
          </a:r>
          <a:endParaRPr lang="nb-NO" sz="1400" dirty="0">
            <a:solidFill>
              <a:srgbClr val="208482"/>
            </a:solidFill>
          </a:endParaRPr>
        </a:p>
      </dgm:t>
    </dgm:pt>
    <dgm:pt modelId="{09AB4390-D6B0-4911-947D-1353C2102F90}" type="parTrans" cxnId="{1216D5FC-28C9-4AC0-98A9-45FB2CA8DEE4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0473F394-5D3B-4D39-86FA-9A39A8735D77}" type="sibTrans" cxnId="{1216D5FC-28C9-4AC0-98A9-45FB2CA8DEE4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B4E6054E-477F-4274-854C-21C3D6AE8F8D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Noen blodprøver</a:t>
          </a:r>
          <a:endParaRPr lang="nb-NO" sz="1400" dirty="0">
            <a:solidFill>
              <a:srgbClr val="208482"/>
            </a:solidFill>
          </a:endParaRPr>
        </a:p>
      </dgm:t>
    </dgm:pt>
    <dgm:pt modelId="{912809A5-54C5-44ED-AD0C-F7A5A4204253}" type="parTrans" cxnId="{CD3E56F7-5EFB-47C7-91CC-DCA7D3D0F392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B48BA1E7-FC3A-447F-899F-DC1327CAD902}" type="sibTrans" cxnId="{CD3E56F7-5EFB-47C7-91CC-DCA7D3D0F392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F8740FBB-7D0B-49C4-85AB-9B517FBBE9C9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Noe bildediagnostikk</a:t>
          </a:r>
          <a:endParaRPr lang="nb-NO" sz="1400" dirty="0">
            <a:solidFill>
              <a:srgbClr val="208482"/>
            </a:solidFill>
          </a:endParaRPr>
        </a:p>
      </dgm:t>
    </dgm:pt>
    <dgm:pt modelId="{DAC92EB5-8CA1-450B-9AFA-E8D9DF5465C7}" type="parTrans" cxnId="{46AE3769-6EA0-425D-95B7-F007C5C6C40A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E7F66600-F34F-48C0-8449-85A3FB496D25}" type="sibTrans" cxnId="{46AE3769-6EA0-425D-95B7-F007C5C6C40A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B9B40499-D223-4091-AFC7-1E8382450F93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En tilstand</a:t>
          </a:r>
          <a:endParaRPr lang="nb-NO" sz="1400" dirty="0">
            <a:solidFill>
              <a:srgbClr val="208482"/>
            </a:solidFill>
          </a:endParaRPr>
        </a:p>
      </dgm:t>
    </dgm:pt>
    <dgm:pt modelId="{4D233B5D-0CED-49C9-855D-9427A022EC80}" type="parTrans" cxnId="{A3B25FF2-6D19-44E7-9941-1FA4258DE928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A4D6B25A-D9C1-43C7-968C-46CFDC3DF482}" type="sibTrans" cxnId="{A3B25FF2-6D19-44E7-9941-1FA4258DE928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02658C61-2D1F-4C88-9D0F-284970014391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Noen henvisninger</a:t>
          </a:r>
          <a:endParaRPr lang="nb-NO" sz="1400" dirty="0">
            <a:solidFill>
              <a:srgbClr val="208482"/>
            </a:solidFill>
          </a:endParaRPr>
        </a:p>
      </dgm:t>
    </dgm:pt>
    <dgm:pt modelId="{4490CCC7-20A4-47A6-8087-155728D340E6}" type="parTrans" cxnId="{5E547740-887C-4139-818A-C0951B6223CC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14332C94-F403-432F-99FD-3FB0DFBDD0F1}" type="sibTrans" cxnId="{5E547740-887C-4139-818A-C0951B6223CC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B3B50D63-2ABB-47C8-916B-307BA49F0AF4}">
      <dgm:prSet phldrT="[Tekst]" phldr="1" custT="1"/>
      <dgm:spPr/>
      <dgm:t>
        <a:bodyPr/>
        <a:lstStyle/>
        <a:p>
          <a:endParaRPr lang="nb-NO" sz="1400" dirty="0">
            <a:solidFill>
              <a:schemeClr val="bg1"/>
            </a:solidFill>
          </a:endParaRPr>
        </a:p>
      </dgm:t>
    </dgm:pt>
    <dgm:pt modelId="{D5F4B664-59E6-4B58-8108-A95527EB73A8}" type="parTrans" cxnId="{5DBA8BEA-623D-48CA-B5EC-BC05BDB6E848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9653798B-64DE-4D3A-8239-915170B8DD03}" type="sibTrans" cxnId="{5DBA8BEA-623D-48CA-B5EC-BC05BDB6E848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107EAC32-66EA-4AFA-BDF8-B95011F58D84}">
      <dgm:prSet phldrT="[Tekst]" custT="1"/>
      <dgm:spPr/>
      <dgm:t>
        <a:bodyPr/>
        <a:lstStyle/>
        <a:p>
          <a:r>
            <a:rPr lang="nb-NO" sz="1400" dirty="0" smtClean="0">
              <a:solidFill>
                <a:srgbClr val="208482"/>
              </a:solidFill>
            </a:rPr>
            <a:t>Noen medisiner</a:t>
          </a:r>
          <a:endParaRPr lang="nb-NO" sz="1400" dirty="0">
            <a:solidFill>
              <a:srgbClr val="208482"/>
            </a:solidFill>
          </a:endParaRPr>
        </a:p>
      </dgm:t>
    </dgm:pt>
    <dgm:pt modelId="{B2B44BAF-B0F2-4701-AF78-BD2E6ACDBA99}" type="sibTrans" cxnId="{9A46E28E-3F2F-4C98-8FBB-D69924DC26A2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C7DBAA96-BACE-4940-A64E-EB848590CBBF}" type="parTrans" cxnId="{9A46E28E-3F2F-4C98-8FBB-D69924DC26A2}">
      <dgm:prSet/>
      <dgm:spPr/>
      <dgm:t>
        <a:bodyPr/>
        <a:lstStyle/>
        <a:p>
          <a:endParaRPr lang="nb-NO" sz="1400">
            <a:solidFill>
              <a:srgbClr val="208482"/>
            </a:solidFill>
          </a:endParaRPr>
        </a:p>
      </dgm:t>
    </dgm:pt>
    <dgm:pt modelId="{3E60CDC1-110C-4019-8407-F12FBA1C17A0}" type="pres">
      <dgm:prSet presAssocID="{5E18A005-C571-4AC8-BB59-1B2B7AA80F09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0D49D620-E34A-4B0F-9FBF-D7E468C3A9B5}" type="pres">
      <dgm:prSet presAssocID="{0BAC9681-2756-4873-86F5-6084DE8C3711}" presName="root" presStyleCnt="0">
        <dgm:presLayoutVars>
          <dgm:chMax/>
          <dgm:chPref/>
        </dgm:presLayoutVars>
      </dgm:prSet>
      <dgm:spPr/>
    </dgm:pt>
    <dgm:pt modelId="{CCE4353F-A119-4FD2-8859-CFA7A6960FAB}" type="pres">
      <dgm:prSet presAssocID="{0BAC9681-2756-4873-86F5-6084DE8C3711}" presName="rootComposite" presStyleCnt="0">
        <dgm:presLayoutVars/>
      </dgm:prSet>
      <dgm:spPr/>
    </dgm:pt>
    <dgm:pt modelId="{ABCC269B-37FB-4869-A936-4E2FBA94DE69}" type="pres">
      <dgm:prSet presAssocID="{0BAC9681-2756-4873-86F5-6084DE8C3711}" presName="ParentAccent" presStyleLbl="alignNode1" presStyleIdx="0" presStyleCnt="2"/>
      <dgm:spPr>
        <a:solidFill>
          <a:srgbClr val="208482">
            <a:alpha val="25098"/>
          </a:srgbClr>
        </a:solidFill>
        <a:ln>
          <a:noFill/>
        </a:ln>
      </dgm:spPr>
    </dgm:pt>
    <dgm:pt modelId="{FFC3E04B-756F-47CE-A4C9-48F71BE1DEC4}" type="pres">
      <dgm:prSet presAssocID="{0BAC9681-2756-4873-86F5-6084DE8C3711}" presName="ParentSmallAccent" presStyleLbl="fgAcc1" presStyleIdx="0" presStyleCnt="2"/>
      <dgm:spPr>
        <a:ln>
          <a:solidFill>
            <a:srgbClr val="C7E0E0"/>
          </a:solidFill>
        </a:ln>
      </dgm:spPr>
    </dgm:pt>
    <dgm:pt modelId="{5F03ECFC-9519-4A42-8D73-EF35DBE5B38B}" type="pres">
      <dgm:prSet presAssocID="{0BAC9681-2756-4873-86F5-6084DE8C3711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9F10DD1-9A86-4D58-B826-B7F5FF250CCB}" type="pres">
      <dgm:prSet presAssocID="{0BAC9681-2756-4873-86F5-6084DE8C3711}" presName="childShape" presStyleCnt="0">
        <dgm:presLayoutVars>
          <dgm:chMax val="0"/>
          <dgm:chPref val="0"/>
        </dgm:presLayoutVars>
      </dgm:prSet>
      <dgm:spPr/>
    </dgm:pt>
    <dgm:pt modelId="{009F41E8-B135-4753-8E8E-8485F7297E33}" type="pres">
      <dgm:prSet presAssocID="{0E1897DB-08E3-48F4-A890-0C41DDD54F1E}" presName="childComposite" presStyleCnt="0">
        <dgm:presLayoutVars>
          <dgm:chMax val="0"/>
          <dgm:chPref val="0"/>
        </dgm:presLayoutVars>
      </dgm:prSet>
      <dgm:spPr/>
    </dgm:pt>
    <dgm:pt modelId="{FF06BD14-8066-489C-A49C-572F916326AB}" type="pres">
      <dgm:prSet presAssocID="{0E1897DB-08E3-48F4-A890-0C41DDD54F1E}" presName="ChildAccent" presStyleLbl="solidFgAcc1" presStyleIdx="0" presStyleCnt="6"/>
      <dgm:spPr>
        <a:ln>
          <a:solidFill>
            <a:srgbClr val="C7E0E0"/>
          </a:solidFill>
        </a:ln>
      </dgm:spPr>
    </dgm:pt>
    <dgm:pt modelId="{2A09F71B-55D1-422E-9A4D-2534E392F908}" type="pres">
      <dgm:prSet presAssocID="{0E1897DB-08E3-48F4-A890-0C41DDD54F1E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3A6246E-E443-4E75-B9D6-722B55B6F598}" type="pres">
      <dgm:prSet presAssocID="{B4E6054E-477F-4274-854C-21C3D6AE8F8D}" presName="childComposite" presStyleCnt="0">
        <dgm:presLayoutVars>
          <dgm:chMax val="0"/>
          <dgm:chPref val="0"/>
        </dgm:presLayoutVars>
      </dgm:prSet>
      <dgm:spPr/>
    </dgm:pt>
    <dgm:pt modelId="{E14BF34E-0850-401D-87DD-2BFBD307600F}" type="pres">
      <dgm:prSet presAssocID="{B4E6054E-477F-4274-854C-21C3D6AE8F8D}" presName="ChildAccent" presStyleLbl="solidFgAcc1" presStyleIdx="1" presStyleCnt="6"/>
      <dgm:spPr>
        <a:ln>
          <a:solidFill>
            <a:srgbClr val="C7E0E0"/>
          </a:solidFill>
        </a:ln>
      </dgm:spPr>
    </dgm:pt>
    <dgm:pt modelId="{80389EEF-1871-4E28-BC61-162E0D0F36D8}" type="pres">
      <dgm:prSet presAssocID="{B4E6054E-477F-4274-854C-21C3D6AE8F8D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741AC14-FED7-46EA-94F2-012C43E13AB2}" type="pres">
      <dgm:prSet presAssocID="{F8740FBB-7D0B-49C4-85AB-9B517FBBE9C9}" presName="childComposite" presStyleCnt="0">
        <dgm:presLayoutVars>
          <dgm:chMax val="0"/>
          <dgm:chPref val="0"/>
        </dgm:presLayoutVars>
      </dgm:prSet>
      <dgm:spPr/>
    </dgm:pt>
    <dgm:pt modelId="{4D68AA3A-B08E-43F3-B63A-358B00B690B9}" type="pres">
      <dgm:prSet presAssocID="{F8740FBB-7D0B-49C4-85AB-9B517FBBE9C9}" presName="ChildAccent" presStyleLbl="solidFgAcc1" presStyleIdx="2" presStyleCnt="6"/>
      <dgm:spPr>
        <a:ln>
          <a:solidFill>
            <a:srgbClr val="C7E0E0"/>
          </a:solidFill>
        </a:ln>
      </dgm:spPr>
    </dgm:pt>
    <dgm:pt modelId="{6D14B065-7C4E-4EF1-9BB0-89C07BD1FBB7}" type="pres">
      <dgm:prSet presAssocID="{F8740FBB-7D0B-49C4-85AB-9B517FBBE9C9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8F33C3A-5680-46C5-B7A8-E8FCC113DD59}" type="pres">
      <dgm:prSet presAssocID="{B9B40499-D223-4091-AFC7-1E8382450F93}" presName="root" presStyleCnt="0">
        <dgm:presLayoutVars>
          <dgm:chMax/>
          <dgm:chPref/>
        </dgm:presLayoutVars>
      </dgm:prSet>
      <dgm:spPr/>
    </dgm:pt>
    <dgm:pt modelId="{C596EAF2-7E1F-4629-B34F-CB715C6CD9FE}" type="pres">
      <dgm:prSet presAssocID="{B9B40499-D223-4091-AFC7-1E8382450F93}" presName="rootComposite" presStyleCnt="0">
        <dgm:presLayoutVars/>
      </dgm:prSet>
      <dgm:spPr/>
    </dgm:pt>
    <dgm:pt modelId="{E90025D1-37A9-4F19-8A6A-8F6823E23962}" type="pres">
      <dgm:prSet presAssocID="{B9B40499-D223-4091-AFC7-1E8382450F93}" presName="ParentAccent" presStyleLbl="alignNode1" presStyleIdx="1" presStyleCnt="2"/>
      <dgm:spPr>
        <a:solidFill>
          <a:srgbClr val="C7E0E0"/>
        </a:solidFill>
        <a:ln>
          <a:noFill/>
        </a:ln>
      </dgm:spPr>
    </dgm:pt>
    <dgm:pt modelId="{F9DFA714-4BF6-488C-BBAA-01FC4185A8CB}" type="pres">
      <dgm:prSet presAssocID="{B9B40499-D223-4091-AFC7-1E8382450F93}" presName="ParentSmallAccent" presStyleLbl="fgAcc1" presStyleIdx="1" presStyleCnt="2"/>
      <dgm:spPr>
        <a:ln>
          <a:solidFill>
            <a:srgbClr val="C7E0E0"/>
          </a:solidFill>
        </a:ln>
      </dgm:spPr>
    </dgm:pt>
    <dgm:pt modelId="{D7FACF00-2EA9-4C48-A561-F555C2B8524F}" type="pres">
      <dgm:prSet presAssocID="{B9B40499-D223-4091-AFC7-1E8382450F93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6BB0F13-96B6-4379-A3E8-B715446A5204}" type="pres">
      <dgm:prSet presAssocID="{B9B40499-D223-4091-AFC7-1E8382450F93}" presName="childShape" presStyleCnt="0">
        <dgm:presLayoutVars>
          <dgm:chMax val="0"/>
          <dgm:chPref val="0"/>
        </dgm:presLayoutVars>
      </dgm:prSet>
      <dgm:spPr/>
    </dgm:pt>
    <dgm:pt modelId="{8E8D3387-CF2F-4FAA-B1C2-36C0E36165EB}" type="pres">
      <dgm:prSet presAssocID="{107EAC32-66EA-4AFA-BDF8-B95011F58D84}" presName="childComposite" presStyleCnt="0">
        <dgm:presLayoutVars>
          <dgm:chMax val="0"/>
          <dgm:chPref val="0"/>
        </dgm:presLayoutVars>
      </dgm:prSet>
      <dgm:spPr/>
    </dgm:pt>
    <dgm:pt modelId="{7A1068D6-69EF-4441-9326-2CB373A00900}" type="pres">
      <dgm:prSet presAssocID="{107EAC32-66EA-4AFA-BDF8-B95011F58D84}" presName="ChildAccent" presStyleLbl="solidFgAcc1" presStyleIdx="3" presStyleCnt="6"/>
      <dgm:spPr>
        <a:ln>
          <a:solidFill>
            <a:srgbClr val="C7E0E0"/>
          </a:solidFill>
        </a:ln>
      </dgm:spPr>
    </dgm:pt>
    <dgm:pt modelId="{F49D2CFB-6E24-4CA4-B787-98832D1DE171}" type="pres">
      <dgm:prSet presAssocID="{107EAC32-66EA-4AFA-BDF8-B95011F58D8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DEF7F8F-17D1-406A-92A6-3826D5E8C3B0}" type="pres">
      <dgm:prSet presAssocID="{02658C61-2D1F-4C88-9D0F-284970014391}" presName="childComposite" presStyleCnt="0">
        <dgm:presLayoutVars>
          <dgm:chMax val="0"/>
          <dgm:chPref val="0"/>
        </dgm:presLayoutVars>
      </dgm:prSet>
      <dgm:spPr/>
    </dgm:pt>
    <dgm:pt modelId="{6A0E489D-63DD-4F22-AFA3-9FC4539466FA}" type="pres">
      <dgm:prSet presAssocID="{02658C61-2D1F-4C88-9D0F-284970014391}" presName="ChildAccent" presStyleLbl="solidFgAcc1" presStyleIdx="4" presStyleCnt="6"/>
      <dgm:spPr>
        <a:ln>
          <a:solidFill>
            <a:srgbClr val="C7E0E0"/>
          </a:solidFill>
        </a:ln>
      </dgm:spPr>
    </dgm:pt>
    <dgm:pt modelId="{102CFE92-F63D-4B3C-9272-3F3A1CB6532E}" type="pres">
      <dgm:prSet presAssocID="{02658C61-2D1F-4C88-9D0F-284970014391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B251161-C4CF-4C41-9DC9-F09FC2DF7A9C}" type="pres">
      <dgm:prSet presAssocID="{B3B50D63-2ABB-47C8-916B-307BA49F0AF4}" presName="childComposite" presStyleCnt="0">
        <dgm:presLayoutVars>
          <dgm:chMax val="0"/>
          <dgm:chPref val="0"/>
        </dgm:presLayoutVars>
      </dgm:prSet>
      <dgm:spPr/>
    </dgm:pt>
    <dgm:pt modelId="{40F73963-5339-4F99-B6E1-1D10968BF370}" type="pres">
      <dgm:prSet presAssocID="{B3B50D63-2ABB-47C8-916B-307BA49F0AF4}" presName="ChildAccent" presStyleLbl="solidFgAcc1" presStyleIdx="5" presStyleCnt="6"/>
      <dgm:spPr>
        <a:ln>
          <a:solidFill>
            <a:srgbClr val="C7E0E0"/>
          </a:solidFill>
        </a:ln>
      </dgm:spPr>
    </dgm:pt>
    <dgm:pt modelId="{1148EC18-9DBF-4839-9167-14345B666477}" type="pres">
      <dgm:prSet presAssocID="{B3B50D63-2ABB-47C8-916B-307BA49F0AF4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2749D97E-EC82-4D05-B0EB-C63ED11F2966}" type="presOf" srcId="{F8740FBB-7D0B-49C4-85AB-9B517FBBE9C9}" destId="{6D14B065-7C4E-4EF1-9BB0-89C07BD1FBB7}" srcOrd="0" destOrd="0" presId="urn:microsoft.com/office/officeart/2008/layout/SquareAccentList"/>
    <dgm:cxn modelId="{4AD7BA8C-5D58-49DB-A4C1-4E466B5A826D}" type="presOf" srcId="{B4E6054E-477F-4274-854C-21C3D6AE8F8D}" destId="{80389EEF-1871-4E28-BC61-162E0D0F36D8}" srcOrd="0" destOrd="0" presId="urn:microsoft.com/office/officeart/2008/layout/SquareAccentList"/>
    <dgm:cxn modelId="{1216D5FC-28C9-4AC0-98A9-45FB2CA8DEE4}" srcId="{0BAC9681-2756-4873-86F5-6084DE8C3711}" destId="{0E1897DB-08E3-48F4-A890-0C41DDD54F1E}" srcOrd="0" destOrd="0" parTransId="{09AB4390-D6B0-4911-947D-1353C2102F90}" sibTransId="{0473F394-5D3B-4D39-86FA-9A39A8735D77}"/>
    <dgm:cxn modelId="{17B4C407-7A41-45EF-952F-A5617E228102}" srcId="{5E18A005-C571-4AC8-BB59-1B2B7AA80F09}" destId="{0BAC9681-2756-4873-86F5-6084DE8C3711}" srcOrd="0" destOrd="0" parTransId="{4CFFBE95-6904-4A85-9E3F-31113EFB66F6}" sibTransId="{3FC8D558-EB9F-463C-A12B-BF31D7D081B1}"/>
    <dgm:cxn modelId="{6F93CAD4-B9E1-4C51-8560-814C3820D920}" type="presOf" srcId="{0E1897DB-08E3-48F4-A890-0C41DDD54F1E}" destId="{2A09F71B-55D1-422E-9A4D-2534E392F908}" srcOrd="0" destOrd="0" presId="urn:microsoft.com/office/officeart/2008/layout/SquareAccentList"/>
    <dgm:cxn modelId="{5E547740-887C-4139-818A-C0951B6223CC}" srcId="{B9B40499-D223-4091-AFC7-1E8382450F93}" destId="{02658C61-2D1F-4C88-9D0F-284970014391}" srcOrd="1" destOrd="0" parTransId="{4490CCC7-20A4-47A6-8087-155728D340E6}" sibTransId="{14332C94-F403-432F-99FD-3FB0DFBDD0F1}"/>
    <dgm:cxn modelId="{5DBA8BEA-623D-48CA-B5EC-BC05BDB6E848}" srcId="{B9B40499-D223-4091-AFC7-1E8382450F93}" destId="{B3B50D63-2ABB-47C8-916B-307BA49F0AF4}" srcOrd="2" destOrd="0" parTransId="{D5F4B664-59E6-4B58-8108-A95527EB73A8}" sibTransId="{9653798B-64DE-4D3A-8239-915170B8DD03}"/>
    <dgm:cxn modelId="{190275D1-56C3-4D0C-A290-B322E8AFD15D}" type="presOf" srcId="{107EAC32-66EA-4AFA-BDF8-B95011F58D84}" destId="{F49D2CFB-6E24-4CA4-B787-98832D1DE171}" srcOrd="0" destOrd="0" presId="urn:microsoft.com/office/officeart/2008/layout/SquareAccentList"/>
    <dgm:cxn modelId="{9BE513B2-59A5-4515-8D77-019A85FF376C}" type="presOf" srcId="{5E18A005-C571-4AC8-BB59-1B2B7AA80F09}" destId="{3E60CDC1-110C-4019-8407-F12FBA1C17A0}" srcOrd="0" destOrd="0" presId="urn:microsoft.com/office/officeart/2008/layout/SquareAccentList"/>
    <dgm:cxn modelId="{46AE3769-6EA0-425D-95B7-F007C5C6C40A}" srcId="{0BAC9681-2756-4873-86F5-6084DE8C3711}" destId="{F8740FBB-7D0B-49C4-85AB-9B517FBBE9C9}" srcOrd="2" destOrd="0" parTransId="{DAC92EB5-8CA1-450B-9AFA-E8D9DF5465C7}" sibTransId="{E7F66600-F34F-48C0-8449-85A3FB496D25}"/>
    <dgm:cxn modelId="{5652695A-103F-492E-8D8D-C4C0824F7C05}" type="presOf" srcId="{0BAC9681-2756-4873-86F5-6084DE8C3711}" destId="{5F03ECFC-9519-4A42-8D73-EF35DBE5B38B}" srcOrd="0" destOrd="0" presId="urn:microsoft.com/office/officeart/2008/layout/SquareAccentList"/>
    <dgm:cxn modelId="{A3B25FF2-6D19-44E7-9941-1FA4258DE928}" srcId="{5E18A005-C571-4AC8-BB59-1B2B7AA80F09}" destId="{B9B40499-D223-4091-AFC7-1E8382450F93}" srcOrd="1" destOrd="0" parTransId="{4D233B5D-0CED-49C9-855D-9427A022EC80}" sibTransId="{A4D6B25A-D9C1-43C7-968C-46CFDC3DF482}"/>
    <dgm:cxn modelId="{9A46E28E-3F2F-4C98-8FBB-D69924DC26A2}" srcId="{B9B40499-D223-4091-AFC7-1E8382450F93}" destId="{107EAC32-66EA-4AFA-BDF8-B95011F58D84}" srcOrd="0" destOrd="0" parTransId="{C7DBAA96-BACE-4940-A64E-EB848590CBBF}" sibTransId="{B2B44BAF-B0F2-4701-AF78-BD2E6ACDBA99}"/>
    <dgm:cxn modelId="{CD3E56F7-5EFB-47C7-91CC-DCA7D3D0F392}" srcId="{0BAC9681-2756-4873-86F5-6084DE8C3711}" destId="{B4E6054E-477F-4274-854C-21C3D6AE8F8D}" srcOrd="1" destOrd="0" parTransId="{912809A5-54C5-44ED-AD0C-F7A5A4204253}" sibTransId="{B48BA1E7-FC3A-447F-899F-DC1327CAD902}"/>
    <dgm:cxn modelId="{20ECB2C5-30D9-42B0-911B-29CD20A02B7B}" type="presOf" srcId="{B9B40499-D223-4091-AFC7-1E8382450F93}" destId="{D7FACF00-2EA9-4C48-A561-F555C2B8524F}" srcOrd="0" destOrd="0" presId="urn:microsoft.com/office/officeart/2008/layout/SquareAccentList"/>
    <dgm:cxn modelId="{85A23BFE-E2A0-418B-B616-B6FC23269F94}" type="presOf" srcId="{B3B50D63-2ABB-47C8-916B-307BA49F0AF4}" destId="{1148EC18-9DBF-4839-9167-14345B666477}" srcOrd="0" destOrd="0" presId="urn:microsoft.com/office/officeart/2008/layout/SquareAccentList"/>
    <dgm:cxn modelId="{593899E1-3908-44C5-8B40-E96C312B75A3}" type="presOf" srcId="{02658C61-2D1F-4C88-9D0F-284970014391}" destId="{102CFE92-F63D-4B3C-9272-3F3A1CB6532E}" srcOrd="0" destOrd="0" presId="urn:microsoft.com/office/officeart/2008/layout/SquareAccentList"/>
    <dgm:cxn modelId="{1FCC9B25-00BB-4515-AE53-B9B81F8FF1C3}" type="presParOf" srcId="{3E60CDC1-110C-4019-8407-F12FBA1C17A0}" destId="{0D49D620-E34A-4B0F-9FBF-D7E468C3A9B5}" srcOrd="0" destOrd="0" presId="urn:microsoft.com/office/officeart/2008/layout/SquareAccentList"/>
    <dgm:cxn modelId="{E065EE1B-DF8C-486F-AA1D-10313A4259B7}" type="presParOf" srcId="{0D49D620-E34A-4B0F-9FBF-D7E468C3A9B5}" destId="{CCE4353F-A119-4FD2-8859-CFA7A6960FAB}" srcOrd="0" destOrd="0" presId="urn:microsoft.com/office/officeart/2008/layout/SquareAccentList"/>
    <dgm:cxn modelId="{E3519A0C-1603-4BA4-A051-E89EBDA33DF8}" type="presParOf" srcId="{CCE4353F-A119-4FD2-8859-CFA7A6960FAB}" destId="{ABCC269B-37FB-4869-A936-4E2FBA94DE69}" srcOrd="0" destOrd="0" presId="urn:microsoft.com/office/officeart/2008/layout/SquareAccentList"/>
    <dgm:cxn modelId="{10A88759-AC09-4C97-8D33-6112D276A405}" type="presParOf" srcId="{CCE4353F-A119-4FD2-8859-CFA7A6960FAB}" destId="{FFC3E04B-756F-47CE-A4C9-48F71BE1DEC4}" srcOrd="1" destOrd="0" presId="urn:microsoft.com/office/officeart/2008/layout/SquareAccentList"/>
    <dgm:cxn modelId="{FDBFEA32-F617-4804-BBF9-0E763B0534CA}" type="presParOf" srcId="{CCE4353F-A119-4FD2-8859-CFA7A6960FAB}" destId="{5F03ECFC-9519-4A42-8D73-EF35DBE5B38B}" srcOrd="2" destOrd="0" presId="urn:microsoft.com/office/officeart/2008/layout/SquareAccentList"/>
    <dgm:cxn modelId="{863F0B0D-3ED4-4724-B771-C0C4E331A8EE}" type="presParOf" srcId="{0D49D620-E34A-4B0F-9FBF-D7E468C3A9B5}" destId="{59F10DD1-9A86-4D58-B826-B7F5FF250CCB}" srcOrd="1" destOrd="0" presId="urn:microsoft.com/office/officeart/2008/layout/SquareAccentList"/>
    <dgm:cxn modelId="{F549269E-CAEB-478A-877B-CBF9F14E033B}" type="presParOf" srcId="{59F10DD1-9A86-4D58-B826-B7F5FF250CCB}" destId="{009F41E8-B135-4753-8E8E-8485F7297E33}" srcOrd="0" destOrd="0" presId="urn:microsoft.com/office/officeart/2008/layout/SquareAccentList"/>
    <dgm:cxn modelId="{1FAE07EE-AEFD-4FBD-B904-616DE110C612}" type="presParOf" srcId="{009F41E8-B135-4753-8E8E-8485F7297E33}" destId="{FF06BD14-8066-489C-A49C-572F916326AB}" srcOrd="0" destOrd="0" presId="urn:microsoft.com/office/officeart/2008/layout/SquareAccentList"/>
    <dgm:cxn modelId="{0CED1820-72D8-4CE7-A91E-6BBDA1C20C9D}" type="presParOf" srcId="{009F41E8-B135-4753-8E8E-8485F7297E33}" destId="{2A09F71B-55D1-422E-9A4D-2534E392F908}" srcOrd="1" destOrd="0" presId="urn:microsoft.com/office/officeart/2008/layout/SquareAccentList"/>
    <dgm:cxn modelId="{BF70AFB4-3D6D-4ECF-B1B6-1C0EC6595DA6}" type="presParOf" srcId="{59F10DD1-9A86-4D58-B826-B7F5FF250CCB}" destId="{E3A6246E-E443-4E75-B9D6-722B55B6F598}" srcOrd="1" destOrd="0" presId="urn:microsoft.com/office/officeart/2008/layout/SquareAccentList"/>
    <dgm:cxn modelId="{75070449-F931-48CF-A849-980EE011DD2D}" type="presParOf" srcId="{E3A6246E-E443-4E75-B9D6-722B55B6F598}" destId="{E14BF34E-0850-401D-87DD-2BFBD307600F}" srcOrd="0" destOrd="0" presId="urn:microsoft.com/office/officeart/2008/layout/SquareAccentList"/>
    <dgm:cxn modelId="{F933031B-D1EA-480F-9F06-0856934952D7}" type="presParOf" srcId="{E3A6246E-E443-4E75-B9D6-722B55B6F598}" destId="{80389EEF-1871-4E28-BC61-162E0D0F36D8}" srcOrd="1" destOrd="0" presId="urn:microsoft.com/office/officeart/2008/layout/SquareAccentList"/>
    <dgm:cxn modelId="{8DC26BBF-F519-4015-87F5-3DAA03120110}" type="presParOf" srcId="{59F10DD1-9A86-4D58-B826-B7F5FF250CCB}" destId="{C741AC14-FED7-46EA-94F2-012C43E13AB2}" srcOrd="2" destOrd="0" presId="urn:microsoft.com/office/officeart/2008/layout/SquareAccentList"/>
    <dgm:cxn modelId="{AC309321-DAE5-47D4-B9F1-A98A6A59E8D1}" type="presParOf" srcId="{C741AC14-FED7-46EA-94F2-012C43E13AB2}" destId="{4D68AA3A-B08E-43F3-B63A-358B00B690B9}" srcOrd="0" destOrd="0" presId="urn:microsoft.com/office/officeart/2008/layout/SquareAccentList"/>
    <dgm:cxn modelId="{4543C3F4-D95C-4895-B4B5-42165B803E17}" type="presParOf" srcId="{C741AC14-FED7-46EA-94F2-012C43E13AB2}" destId="{6D14B065-7C4E-4EF1-9BB0-89C07BD1FBB7}" srcOrd="1" destOrd="0" presId="urn:microsoft.com/office/officeart/2008/layout/SquareAccentList"/>
    <dgm:cxn modelId="{D4BA5EE7-0210-4DF2-90DC-525839D10E2C}" type="presParOf" srcId="{3E60CDC1-110C-4019-8407-F12FBA1C17A0}" destId="{B8F33C3A-5680-46C5-B7A8-E8FCC113DD59}" srcOrd="1" destOrd="0" presId="urn:microsoft.com/office/officeart/2008/layout/SquareAccentList"/>
    <dgm:cxn modelId="{CAC307C2-B5FA-46B4-A8B1-DAC5BAF82A0B}" type="presParOf" srcId="{B8F33C3A-5680-46C5-B7A8-E8FCC113DD59}" destId="{C596EAF2-7E1F-4629-B34F-CB715C6CD9FE}" srcOrd="0" destOrd="0" presId="urn:microsoft.com/office/officeart/2008/layout/SquareAccentList"/>
    <dgm:cxn modelId="{AB4A3031-002B-44F6-A87D-7D1AC288928A}" type="presParOf" srcId="{C596EAF2-7E1F-4629-B34F-CB715C6CD9FE}" destId="{E90025D1-37A9-4F19-8A6A-8F6823E23962}" srcOrd="0" destOrd="0" presId="urn:microsoft.com/office/officeart/2008/layout/SquareAccentList"/>
    <dgm:cxn modelId="{6D962AF9-5042-47C3-9EF0-990BEC140090}" type="presParOf" srcId="{C596EAF2-7E1F-4629-B34F-CB715C6CD9FE}" destId="{F9DFA714-4BF6-488C-BBAA-01FC4185A8CB}" srcOrd="1" destOrd="0" presId="urn:microsoft.com/office/officeart/2008/layout/SquareAccentList"/>
    <dgm:cxn modelId="{F70C65AE-43AF-4941-A734-9EFC37286ABE}" type="presParOf" srcId="{C596EAF2-7E1F-4629-B34F-CB715C6CD9FE}" destId="{D7FACF00-2EA9-4C48-A561-F555C2B8524F}" srcOrd="2" destOrd="0" presId="urn:microsoft.com/office/officeart/2008/layout/SquareAccentList"/>
    <dgm:cxn modelId="{B498CF47-009C-4BF0-A291-3E3E7D2E8496}" type="presParOf" srcId="{B8F33C3A-5680-46C5-B7A8-E8FCC113DD59}" destId="{A6BB0F13-96B6-4379-A3E8-B715446A5204}" srcOrd="1" destOrd="0" presId="urn:microsoft.com/office/officeart/2008/layout/SquareAccentList"/>
    <dgm:cxn modelId="{1137314C-F3AD-4502-950A-ECBE87F60E0A}" type="presParOf" srcId="{A6BB0F13-96B6-4379-A3E8-B715446A5204}" destId="{8E8D3387-CF2F-4FAA-B1C2-36C0E36165EB}" srcOrd="0" destOrd="0" presId="urn:microsoft.com/office/officeart/2008/layout/SquareAccentList"/>
    <dgm:cxn modelId="{0CBBDB61-E86B-40EE-9003-2F4377500BD6}" type="presParOf" srcId="{8E8D3387-CF2F-4FAA-B1C2-36C0E36165EB}" destId="{7A1068D6-69EF-4441-9326-2CB373A00900}" srcOrd="0" destOrd="0" presId="urn:microsoft.com/office/officeart/2008/layout/SquareAccentList"/>
    <dgm:cxn modelId="{2511A3E1-8581-4267-AB5A-FC1C3E4E9BC2}" type="presParOf" srcId="{8E8D3387-CF2F-4FAA-B1C2-36C0E36165EB}" destId="{F49D2CFB-6E24-4CA4-B787-98832D1DE171}" srcOrd="1" destOrd="0" presId="urn:microsoft.com/office/officeart/2008/layout/SquareAccentList"/>
    <dgm:cxn modelId="{85DBD987-BD6E-4775-A321-D8D87E7F6E3E}" type="presParOf" srcId="{A6BB0F13-96B6-4379-A3E8-B715446A5204}" destId="{9DEF7F8F-17D1-406A-92A6-3826D5E8C3B0}" srcOrd="1" destOrd="0" presId="urn:microsoft.com/office/officeart/2008/layout/SquareAccentList"/>
    <dgm:cxn modelId="{D00B65C0-82BA-4536-AE6F-EAA7E6315DF6}" type="presParOf" srcId="{9DEF7F8F-17D1-406A-92A6-3826D5E8C3B0}" destId="{6A0E489D-63DD-4F22-AFA3-9FC4539466FA}" srcOrd="0" destOrd="0" presId="urn:microsoft.com/office/officeart/2008/layout/SquareAccentList"/>
    <dgm:cxn modelId="{54E65173-9C7A-4314-AA4B-3A250E8C4013}" type="presParOf" srcId="{9DEF7F8F-17D1-406A-92A6-3826D5E8C3B0}" destId="{102CFE92-F63D-4B3C-9272-3F3A1CB6532E}" srcOrd="1" destOrd="0" presId="urn:microsoft.com/office/officeart/2008/layout/SquareAccentList"/>
    <dgm:cxn modelId="{5725815E-5DD7-4F56-A7DB-B937533C7BBB}" type="presParOf" srcId="{A6BB0F13-96B6-4379-A3E8-B715446A5204}" destId="{BB251161-C4CF-4C41-9DC9-F09FC2DF7A9C}" srcOrd="2" destOrd="0" presId="urn:microsoft.com/office/officeart/2008/layout/SquareAccentList"/>
    <dgm:cxn modelId="{B4E42D41-A885-490D-A944-8526898E5317}" type="presParOf" srcId="{BB251161-C4CF-4C41-9DC9-F09FC2DF7A9C}" destId="{40F73963-5339-4F99-B6E1-1D10968BF370}" srcOrd="0" destOrd="0" presId="urn:microsoft.com/office/officeart/2008/layout/SquareAccentList"/>
    <dgm:cxn modelId="{2BF3C0A9-CD0E-4192-8EE3-20440A99096F}" type="presParOf" srcId="{BB251161-C4CF-4C41-9DC9-F09FC2DF7A9C}" destId="{1148EC18-9DBF-4839-9167-14345B666477}" srcOrd="1" destOrd="0" presId="urn:microsoft.com/office/officeart/2008/layout/SquareAccentList"/>
  </dgm:cxnLst>
  <dgm:bg/>
  <dgm:whole>
    <a:ln w="19050">
      <a:solidFill>
        <a:srgbClr val="C7E0E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C269B-37FB-4869-A936-4E2FBA94DE69}">
      <dsp:nvSpPr>
        <dsp:cNvPr id="0" name=""/>
        <dsp:cNvSpPr/>
      </dsp:nvSpPr>
      <dsp:spPr>
        <a:xfrm>
          <a:off x="1004" y="422939"/>
          <a:ext cx="2001193" cy="235434"/>
        </a:xfrm>
        <a:prstGeom prst="rect">
          <a:avLst/>
        </a:prstGeom>
        <a:solidFill>
          <a:srgbClr val="208482">
            <a:alpha val="25098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3E04B-756F-47CE-A4C9-48F71BE1DEC4}">
      <dsp:nvSpPr>
        <dsp:cNvPr id="0" name=""/>
        <dsp:cNvSpPr/>
      </dsp:nvSpPr>
      <dsp:spPr>
        <a:xfrm>
          <a:off x="1004" y="511359"/>
          <a:ext cx="147014" cy="147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03ECFC-9519-4A42-8D73-EF35DBE5B38B}">
      <dsp:nvSpPr>
        <dsp:cNvPr id="0" name=""/>
        <dsp:cNvSpPr/>
      </dsp:nvSpPr>
      <dsp:spPr>
        <a:xfrm>
          <a:off x="1004" y="0"/>
          <a:ext cx="2001193" cy="422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En tilstand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1004" y="0"/>
        <a:ext cx="2001193" cy="422939"/>
      </dsp:txXfrm>
    </dsp:sp>
    <dsp:sp modelId="{FF06BD14-8066-489C-A49C-572F916326AB}">
      <dsp:nvSpPr>
        <dsp:cNvPr id="0" name=""/>
        <dsp:cNvSpPr/>
      </dsp:nvSpPr>
      <dsp:spPr>
        <a:xfrm>
          <a:off x="1004" y="854046"/>
          <a:ext cx="147011" cy="147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9F71B-55D1-422E-9A4D-2534E392F908}">
      <dsp:nvSpPr>
        <dsp:cNvPr id="0" name=""/>
        <dsp:cNvSpPr/>
      </dsp:nvSpPr>
      <dsp:spPr>
        <a:xfrm>
          <a:off x="141088" y="756210"/>
          <a:ext cx="1861109" cy="34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En diagnose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141088" y="756210"/>
        <a:ext cx="1861109" cy="342683"/>
      </dsp:txXfrm>
    </dsp:sp>
    <dsp:sp modelId="{E14BF34E-0850-401D-87DD-2BFBD307600F}">
      <dsp:nvSpPr>
        <dsp:cNvPr id="0" name=""/>
        <dsp:cNvSpPr/>
      </dsp:nvSpPr>
      <dsp:spPr>
        <a:xfrm>
          <a:off x="1004" y="1196729"/>
          <a:ext cx="147011" cy="147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89EEF-1871-4E28-BC61-162E0D0F36D8}">
      <dsp:nvSpPr>
        <dsp:cNvPr id="0" name=""/>
        <dsp:cNvSpPr/>
      </dsp:nvSpPr>
      <dsp:spPr>
        <a:xfrm>
          <a:off x="141088" y="1098893"/>
          <a:ext cx="1861109" cy="34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Noen blodprøver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141088" y="1098893"/>
        <a:ext cx="1861109" cy="342683"/>
      </dsp:txXfrm>
    </dsp:sp>
    <dsp:sp modelId="{4D68AA3A-B08E-43F3-B63A-358B00B690B9}">
      <dsp:nvSpPr>
        <dsp:cNvPr id="0" name=""/>
        <dsp:cNvSpPr/>
      </dsp:nvSpPr>
      <dsp:spPr>
        <a:xfrm>
          <a:off x="1004" y="1539413"/>
          <a:ext cx="147011" cy="147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4B065-7C4E-4EF1-9BB0-89C07BD1FBB7}">
      <dsp:nvSpPr>
        <dsp:cNvPr id="0" name=""/>
        <dsp:cNvSpPr/>
      </dsp:nvSpPr>
      <dsp:spPr>
        <a:xfrm>
          <a:off x="141088" y="1441577"/>
          <a:ext cx="1861109" cy="34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Noe bildediagnostikk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141088" y="1441577"/>
        <a:ext cx="1861109" cy="342683"/>
      </dsp:txXfrm>
    </dsp:sp>
    <dsp:sp modelId="{E90025D1-37A9-4F19-8A6A-8F6823E23962}">
      <dsp:nvSpPr>
        <dsp:cNvPr id="0" name=""/>
        <dsp:cNvSpPr/>
      </dsp:nvSpPr>
      <dsp:spPr>
        <a:xfrm>
          <a:off x="2102257" y="422939"/>
          <a:ext cx="2001193" cy="235434"/>
        </a:xfrm>
        <a:prstGeom prst="rect">
          <a:avLst/>
        </a:prstGeom>
        <a:solidFill>
          <a:srgbClr val="C7E0E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FA714-4BF6-488C-BBAA-01FC4185A8CB}">
      <dsp:nvSpPr>
        <dsp:cNvPr id="0" name=""/>
        <dsp:cNvSpPr/>
      </dsp:nvSpPr>
      <dsp:spPr>
        <a:xfrm>
          <a:off x="2102257" y="511359"/>
          <a:ext cx="147014" cy="147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FACF00-2EA9-4C48-A561-F555C2B8524F}">
      <dsp:nvSpPr>
        <dsp:cNvPr id="0" name=""/>
        <dsp:cNvSpPr/>
      </dsp:nvSpPr>
      <dsp:spPr>
        <a:xfrm>
          <a:off x="2102257" y="0"/>
          <a:ext cx="2001193" cy="422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En tilstand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2102257" y="0"/>
        <a:ext cx="2001193" cy="422939"/>
      </dsp:txXfrm>
    </dsp:sp>
    <dsp:sp modelId="{7A1068D6-69EF-4441-9326-2CB373A00900}">
      <dsp:nvSpPr>
        <dsp:cNvPr id="0" name=""/>
        <dsp:cNvSpPr/>
      </dsp:nvSpPr>
      <dsp:spPr>
        <a:xfrm>
          <a:off x="2102257" y="854046"/>
          <a:ext cx="147011" cy="147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2CFB-6E24-4CA4-B787-98832D1DE171}">
      <dsp:nvSpPr>
        <dsp:cNvPr id="0" name=""/>
        <dsp:cNvSpPr/>
      </dsp:nvSpPr>
      <dsp:spPr>
        <a:xfrm>
          <a:off x="2242341" y="756210"/>
          <a:ext cx="1861109" cy="34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Noen medisiner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2242341" y="756210"/>
        <a:ext cx="1861109" cy="342683"/>
      </dsp:txXfrm>
    </dsp:sp>
    <dsp:sp modelId="{6A0E489D-63DD-4F22-AFA3-9FC4539466FA}">
      <dsp:nvSpPr>
        <dsp:cNvPr id="0" name=""/>
        <dsp:cNvSpPr/>
      </dsp:nvSpPr>
      <dsp:spPr>
        <a:xfrm>
          <a:off x="2102257" y="1196729"/>
          <a:ext cx="147011" cy="147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CFE92-F63D-4B3C-9272-3F3A1CB6532E}">
      <dsp:nvSpPr>
        <dsp:cNvPr id="0" name=""/>
        <dsp:cNvSpPr/>
      </dsp:nvSpPr>
      <dsp:spPr>
        <a:xfrm>
          <a:off x="2242341" y="1098893"/>
          <a:ext cx="1861109" cy="34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208482"/>
              </a:solidFill>
            </a:rPr>
            <a:t>Noen henvisninger</a:t>
          </a:r>
          <a:endParaRPr lang="nb-NO" sz="1400" kern="1200" dirty="0">
            <a:solidFill>
              <a:srgbClr val="208482"/>
            </a:solidFill>
          </a:endParaRPr>
        </a:p>
      </dsp:txBody>
      <dsp:txXfrm>
        <a:off x="2242341" y="1098893"/>
        <a:ext cx="1861109" cy="342683"/>
      </dsp:txXfrm>
    </dsp:sp>
    <dsp:sp modelId="{40F73963-5339-4F99-B6E1-1D10968BF370}">
      <dsp:nvSpPr>
        <dsp:cNvPr id="0" name=""/>
        <dsp:cNvSpPr/>
      </dsp:nvSpPr>
      <dsp:spPr>
        <a:xfrm>
          <a:off x="2102257" y="1539413"/>
          <a:ext cx="147011" cy="1470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7E0E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8EC18-9DBF-4839-9167-14345B666477}">
      <dsp:nvSpPr>
        <dsp:cNvPr id="0" name=""/>
        <dsp:cNvSpPr/>
      </dsp:nvSpPr>
      <dsp:spPr>
        <a:xfrm>
          <a:off x="2242341" y="1441577"/>
          <a:ext cx="1861109" cy="34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400" kern="1200" dirty="0">
            <a:solidFill>
              <a:schemeClr val="bg1"/>
            </a:solidFill>
          </a:endParaRPr>
        </a:p>
      </dsp:txBody>
      <dsp:txXfrm>
        <a:off x="2242341" y="1441577"/>
        <a:ext cx="1861109" cy="342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13.08.2021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19336" y="2708920"/>
            <a:ext cx="11953328" cy="720080"/>
          </a:xfrm>
        </p:spPr>
        <p:txBody>
          <a:bodyPr/>
          <a:lstStyle/>
          <a:p>
            <a:r>
              <a:rPr lang="nb-NO" dirty="0" smtClean="0"/>
              <a:t>Maler for standardisert behandling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417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839416" y="3861048"/>
            <a:ext cx="10153228" cy="2448272"/>
          </a:xfrm>
        </p:spPr>
        <p:txBody>
          <a:bodyPr>
            <a:normAutofit/>
          </a:bodyPr>
          <a:lstStyle/>
          <a:p>
            <a:r>
              <a:rPr lang="nb-NO" sz="2400" dirty="0"/>
              <a:t>Flytskjema ligger på skjermbildet og helsepersonell kan dokumentere samlet i en tilpasset </a:t>
            </a:r>
            <a:r>
              <a:rPr lang="nb-NO" sz="2400" dirty="0" smtClean="0"/>
              <a:t>tabell</a:t>
            </a:r>
          </a:p>
          <a:p>
            <a:pPr lvl="1"/>
            <a:r>
              <a:rPr lang="nb-NO" sz="2200" dirty="0" smtClean="0"/>
              <a:t>Sykepleier og andre aktuelle kan dokumentere i flytskjema på en mobil enhet på pasientrommet eller hjemme hos pasienten</a:t>
            </a:r>
            <a:endParaRPr lang="nb-NO" sz="2200" dirty="0"/>
          </a:p>
          <a:p>
            <a:r>
              <a:rPr lang="nb-NO" sz="2400" dirty="0" smtClean="0"/>
              <a:t>Data i et flytskjema er strukturert og kan sammenstilles i rapporter</a:t>
            </a:r>
          </a:p>
          <a:p>
            <a:r>
              <a:rPr lang="nb-NO" sz="2400" dirty="0" smtClean="0"/>
              <a:t>Flytskjema må bygges av sertifiserte byggere</a:t>
            </a:r>
          </a:p>
          <a:p>
            <a:endParaRPr lang="nb-NO" sz="2400" dirty="0"/>
          </a:p>
        </p:txBody>
      </p:sp>
      <p:grpSp>
        <p:nvGrpSpPr>
          <p:cNvPr id="18" name="Gruppe 17"/>
          <p:cNvGrpSpPr/>
          <p:nvPr/>
        </p:nvGrpSpPr>
        <p:grpSpPr>
          <a:xfrm>
            <a:off x="-168696" y="1359658"/>
            <a:ext cx="3312368" cy="1035444"/>
            <a:chOff x="8004212" y="1596127"/>
            <a:chExt cx="3312368" cy="1682061"/>
          </a:xfrm>
        </p:grpSpPr>
        <p:grpSp>
          <p:nvGrpSpPr>
            <p:cNvPr id="19" name="Gruppe 18"/>
            <p:cNvGrpSpPr/>
            <p:nvPr/>
          </p:nvGrpSpPr>
          <p:grpSpPr>
            <a:xfrm>
              <a:off x="9436865" y="1596127"/>
              <a:ext cx="447063" cy="768113"/>
              <a:chOff x="2383800" y="1436670"/>
              <a:chExt cx="447063" cy="768113"/>
            </a:xfrm>
          </p:grpSpPr>
          <p:sp>
            <p:nvSpPr>
              <p:cNvPr id="22" name="Ellipse 21"/>
              <p:cNvSpPr/>
              <p:nvPr/>
            </p:nvSpPr>
            <p:spPr>
              <a:xfrm>
                <a:off x="2383800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5" name="TekstSylinder 24"/>
              <p:cNvSpPr txBox="1"/>
              <p:nvPr/>
            </p:nvSpPr>
            <p:spPr>
              <a:xfrm>
                <a:off x="2463315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21" name="TekstSylinder 20"/>
            <p:cNvSpPr txBox="1"/>
            <p:nvPr/>
          </p:nvSpPr>
          <p:spPr>
            <a:xfrm>
              <a:off x="8004212" y="2528221"/>
              <a:ext cx="3312368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/>
                <a:t>F</a:t>
              </a:r>
              <a:r>
                <a:rPr lang="nb-NO" sz="2400" dirty="0" smtClean="0"/>
                <a:t>lytskjema</a:t>
              </a:r>
              <a:endParaRPr lang="nb-NO" sz="2400" dirty="0"/>
            </a:p>
          </p:txBody>
        </p:sp>
      </p:grpSp>
      <p:graphicFrame>
        <p:nvGraphicFramePr>
          <p:cNvPr id="20" name="Tabell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316213"/>
              </p:ext>
            </p:extLst>
          </p:nvPr>
        </p:nvGraphicFramePr>
        <p:xfrm>
          <a:off x="7104112" y="1556792"/>
          <a:ext cx="3888532" cy="18542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84446738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50670092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41753107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414802056"/>
                    </a:ext>
                  </a:extLst>
                </a:gridCol>
                <a:gridCol w="432148">
                  <a:extLst>
                    <a:ext uri="{9D8B030D-6E8A-4147-A177-3AD203B41FA5}">
                      <a16:colId xmlns:a16="http://schemas.microsoft.com/office/drawing/2014/main" val="766493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347176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aseline="0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Oksygen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aseline="0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Smerte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Vekt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Væskeregnskap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Observasjoner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762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151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2749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9264259"/>
                  </a:ext>
                </a:extLst>
              </a:tr>
            </a:tbl>
          </a:graphicData>
        </a:graphic>
      </p:graphicFrame>
      <p:grpSp>
        <p:nvGrpSpPr>
          <p:cNvPr id="23" name="Gruppe 22"/>
          <p:cNvGrpSpPr/>
          <p:nvPr/>
        </p:nvGrpSpPr>
        <p:grpSpPr>
          <a:xfrm>
            <a:off x="9243852" y="1609830"/>
            <a:ext cx="1676684" cy="264199"/>
            <a:chOff x="9243852" y="1336893"/>
            <a:chExt cx="1676684" cy="264199"/>
          </a:xfrm>
        </p:grpSpPr>
        <p:pic>
          <p:nvPicPr>
            <p:cNvPr id="26" name="Bilde 25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243852" y="1336893"/>
              <a:ext cx="264199" cy="264199"/>
            </a:xfrm>
            <a:prstGeom prst="rect">
              <a:avLst/>
            </a:prstGeom>
          </p:spPr>
        </p:pic>
        <p:pic>
          <p:nvPicPr>
            <p:cNvPr id="27" name="Bilde 26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14680" y="1336893"/>
              <a:ext cx="264199" cy="264199"/>
            </a:xfrm>
            <a:prstGeom prst="rect">
              <a:avLst/>
            </a:prstGeom>
          </p:spPr>
        </p:pic>
        <p:pic>
          <p:nvPicPr>
            <p:cNvPr id="28" name="Bilde 27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185508" y="1336893"/>
              <a:ext cx="264199" cy="264199"/>
            </a:xfrm>
            <a:prstGeom prst="rect">
              <a:avLst/>
            </a:prstGeom>
          </p:spPr>
        </p:pic>
        <p:pic>
          <p:nvPicPr>
            <p:cNvPr id="29" name="Bilde 2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656337" y="1336893"/>
              <a:ext cx="264199" cy="264199"/>
            </a:xfrm>
            <a:prstGeom prst="rect">
              <a:avLst/>
            </a:prstGeom>
          </p:spPr>
        </p:pic>
      </p:grpSp>
      <p:sp>
        <p:nvSpPr>
          <p:cNvPr id="31" name="TekstSylinder 30"/>
          <p:cNvSpPr txBox="1"/>
          <p:nvPr/>
        </p:nvSpPr>
        <p:spPr>
          <a:xfrm>
            <a:off x="7104112" y="3440033"/>
            <a:ext cx="2052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solidFill>
                  <a:srgbClr val="C7E0E0"/>
                </a:solidFill>
              </a:rPr>
              <a:t>Illustrasjon</a:t>
            </a:r>
            <a:endParaRPr lang="nb-NO" sz="1200" dirty="0">
              <a:solidFill>
                <a:srgbClr val="C7E0E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90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e 22"/>
          <p:cNvGrpSpPr/>
          <p:nvPr/>
        </p:nvGrpSpPr>
        <p:grpSpPr>
          <a:xfrm>
            <a:off x="263352" y="1311151"/>
            <a:ext cx="3312368" cy="1035444"/>
            <a:chOff x="8004212" y="1596127"/>
            <a:chExt cx="3312368" cy="1682061"/>
          </a:xfrm>
        </p:grpSpPr>
        <p:grpSp>
          <p:nvGrpSpPr>
            <p:cNvPr id="9" name="Gruppe 8"/>
            <p:cNvGrpSpPr/>
            <p:nvPr/>
          </p:nvGrpSpPr>
          <p:grpSpPr>
            <a:xfrm>
              <a:off x="9436865" y="1596127"/>
              <a:ext cx="447063" cy="768113"/>
              <a:chOff x="2383800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383800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463315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5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3312368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Smart-tekster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839416" y="3861048"/>
            <a:ext cx="10293754" cy="1926779"/>
          </a:xfrm>
        </p:spPr>
        <p:txBody>
          <a:bodyPr>
            <a:normAutofit/>
          </a:bodyPr>
          <a:lstStyle/>
          <a:p>
            <a:r>
              <a:rPr lang="nb-NO" sz="2400" dirty="0"/>
              <a:t>Henter inn elementer fra andre steder i journalen for å lage en utfylt </a:t>
            </a:r>
            <a:r>
              <a:rPr lang="nb-NO" sz="2400" dirty="0" smtClean="0"/>
              <a:t>tekstmal</a:t>
            </a:r>
            <a:endParaRPr lang="nb-NO" sz="2400" dirty="0"/>
          </a:p>
          <a:p>
            <a:r>
              <a:rPr lang="nb-NO" sz="2400" dirty="0"/>
              <a:t>Kan lenkes til en forordning (som forordningskommentar og timebestilling)</a:t>
            </a:r>
          </a:p>
          <a:p>
            <a:r>
              <a:rPr lang="nb-NO" sz="2400" dirty="0" smtClean="0"/>
              <a:t>Må bygges av sertifiserte byggere</a:t>
            </a:r>
          </a:p>
          <a:p>
            <a:r>
              <a:rPr lang="nb-NO" sz="2400" dirty="0" smtClean="0"/>
              <a:t>Kan inkluderes i smart-sett </a:t>
            </a:r>
            <a:r>
              <a:rPr lang="nb-NO" sz="1600" dirty="0" smtClean="0"/>
              <a:t>(som man bruker på poliklinikken)</a:t>
            </a:r>
          </a:p>
        </p:txBody>
      </p:sp>
      <p:pic>
        <p:nvPicPr>
          <p:cNvPr id="13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890" y="779512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Vinkel 13"/>
          <p:cNvCxnSpPr/>
          <p:nvPr/>
        </p:nvCxnSpPr>
        <p:spPr>
          <a:xfrm>
            <a:off x="9260962" y="1600784"/>
            <a:ext cx="1152128" cy="50405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Vinkel 14"/>
          <p:cNvCxnSpPr/>
          <p:nvPr/>
        </p:nvCxnSpPr>
        <p:spPr>
          <a:xfrm rot="5400000">
            <a:off x="10005502" y="1692805"/>
            <a:ext cx="491141" cy="32403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Vinkel 15"/>
          <p:cNvCxnSpPr/>
          <p:nvPr/>
        </p:nvCxnSpPr>
        <p:spPr>
          <a:xfrm rot="10800000" flipV="1">
            <a:off x="9294840" y="1852813"/>
            <a:ext cx="387273" cy="294849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Vinkel 16"/>
          <p:cNvCxnSpPr/>
          <p:nvPr/>
        </p:nvCxnSpPr>
        <p:spPr>
          <a:xfrm>
            <a:off x="9116945" y="1600785"/>
            <a:ext cx="1152128" cy="50405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Vinkel 17"/>
          <p:cNvCxnSpPr/>
          <p:nvPr/>
        </p:nvCxnSpPr>
        <p:spPr>
          <a:xfrm rot="5400000">
            <a:off x="9861485" y="1692806"/>
            <a:ext cx="491141" cy="324036"/>
          </a:xfrm>
          <a:prstGeom prst="bentConnector3">
            <a:avLst/>
          </a:prstGeom>
          <a:ln w="19050">
            <a:solidFill>
              <a:srgbClr val="2A307D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77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839416" y="2996952"/>
            <a:ext cx="10153128" cy="3384376"/>
          </a:xfrm>
        </p:spPr>
        <p:txBody>
          <a:bodyPr>
            <a:normAutofit lnSpcReduction="10000"/>
          </a:bodyPr>
          <a:lstStyle/>
          <a:p>
            <a:r>
              <a:rPr lang="nb-NO" sz="2400" dirty="0" smtClean="0"/>
              <a:t>En enklere variant av smarttekster</a:t>
            </a:r>
          </a:p>
          <a:p>
            <a:r>
              <a:rPr lang="nb-NO" sz="2400" dirty="0" smtClean="0"/>
              <a:t>Sluttbruker kan lage sin egen standardtekst</a:t>
            </a:r>
          </a:p>
          <a:p>
            <a:r>
              <a:rPr lang="nb-NO" sz="2400" dirty="0" smtClean="0"/>
              <a:t>Tekstene kan hentes inn raskt med lenker og snarveier</a:t>
            </a:r>
          </a:p>
          <a:p>
            <a:r>
              <a:rPr lang="nb-NO" sz="2400" dirty="0" smtClean="0"/>
              <a:t>Smart-frasen kan </a:t>
            </a:r>
            <a:r>
              <a:rPr lang="nb-NO" sz="2400" dirty="0"/>
              <a:t>deles med kolleger </a:t>
            </a:r>
            <a:r>
              <a:rPr lang="nb-NO" sz="2400" dirty="0" smtClean="0"/>
              <a:t>ved å dele navnet på snarveien</a:t>
            </a:r>
          </a:p>
          <a:p>
            <a:r>
              <a:rPr lang="nb-NO" sz="2400" dirty="0" smtClean="0"/>
              <a:t>Kun de som kjenner navnet på smart-frasen kan bruke den, men kun den som har laget den kan redigere den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1700" dirty="0" smtClean="0"/>
              <a:t>(I motsetning til smart-fraser laget av sluttbrukere, finnes det </a:t>
            </a:r>
            <a:r>
              <a:rPr lang="nb-NO" sz="1700" i="1" dirty="0" smtClean="0"/>
              <a:t>system smart-fraser </a:t>
            </a:r>
            <a:r>
              <a:rPr lang="nb-NO" sz="1700" dirty="0" smtClean="0"/>
              <a:t>laget av en sertifisert bygger. Disse kan brukes av alle)</a:t>
            </a:r>
          </a:p>
        </p:txBody>
      </p:sp>
      <p:grpSp>
        <p:nvGrpSpPr>
          <p:cNvPr id="27" name="Gruppe 26"/>
          <p:cNvGrpSpPr/>
          <p:nvPr/>
        </p:nvGrpSpPr>
        <p:grpSpPr>
          <a:xfrm>
            <a:off x="-168696" y="1316735"/>
            <a:ext cx="3312368" cy="1035444"/>
            <a:chOff x="8004212" y="1596127"/>
            <a:chExt cx="3312368" cy="1682061"/>
          </a:xfrm>
        </p:grpSpPr>
        <p:grpSp>
          <p:nvGrpSpPr>
            <p:cNvPr id="28" name="Gruppe 27"/>
            <p:cNvGrpSpPr/>
            <p:nvPr/>
          </p:nvGrpSpPr>
          <p:grpSpPr>
            <a:xfrm>
              <a:off x="9436865" y="1596127"/>
              <a:ext cx="447063" cy="768113"/>
              <a:chOff x="2383800" y="1436670"/>
              <a:chExt cx="447063" cy="768113"/>
            </a:xfrm>
          </p:grpSpPr>
          <p:sp>
            <p:nvSpPr>
              <p:cNvPr id="30" name="Ellipse 29"/>
              <p:cNvSpPr/>
              <p:nvPr/>
            </p:nvSpPr>
            <p:spPr>
              <a:xfrm>
                <a:off x="2383800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1" name="TekstSylinder 30"/>
              <p:cNvSpPr txBox="1"/>
              <p:nvPr/>
            </p:nvSpPr>
            <p:spPr>
              <a:xfrm>
                <a:off x="2463315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</p:grpSp>
        <p:sp>
          <p:nvSpPr>
            <p:cNvPr id="29" name="TekstSylinder 28"/>
            <p:cNvSpPr txBox="1"/>
            <p:nvPr/>
          </p:nvSpPr>
          <p:spPr>
            <a:xfrm>
              <a:off x="8004212" y="2528221"/>
              <a:ext cx="3312368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Smart-fraser</a:t>
              </a:r>
              <a:endParaRPr lang="nb-NO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1819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e 22"/>
          <p:cNvGrpSpPr/>
          <p:nvPr/>
        </p:nvGrpSpPr>
        <p:grpSpPr>
          <a:xfrm>
            <a:off x="-168696" y="1316735"/>
            <a:ext cx="3312368" cy="1035444"/>
            <a:chOff x="8004212" y="1596127"/>
            <a:chExt cx="3312368" cy="1682061"/>
          </a:xfrm>
        </p:grpSpPr>
        <p:grpSp>
          <p:nvGrpSpPr>
            <p:cNvPr id="9" name="Gruppe 8"/>
            <p:cNvGrpSpPr/>
            <p:nvPr/>
          </p:nvGrpSpPr>
          <p:grpSpPr>
            <a:xfrm>
              <a:off x="9436865" y="1596127"/>
              <a:ext cx="447063" cy="768113"/>
              <a:chOff x="2383800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383800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463315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3312368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Smart-fraser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839416" y="3568032"/>
            <a:ext cx="9649072" cy="2813295"/>
          </a:xfrm>
        </p:spPr>
        <p:txBody>
          <a:bodyPr>
            <a:normAutofit/>
          </a:bodyPr>
          <a:lstStyle/>
          <a:p>
            <a:r>
              <a:rPr lang="nb-NO" sz="2400" dirty="0" smtClean="0"/>
              <a:t>Mulig å hente inn noe strukturert informasjon fra andre steder i journalen</a:t>
            </a:r>
          </a:p>
          <a:p>
            <a:r>
              <a:rPr lang="nb-NO" sz="2400" dirty="0" smtClean="0"/>
              <a:t>Kan bidra til standardisert behandling der fagmiljøer blir enig om ønsket standardtekst </a:t>
            </a:r>
          </a:p>
          <a:p>
            <a:r>
              <a:rPr lang="nb-NO" sz="2400" dirty="0" smtClean="0"/>
              <a:t>Må </a:t>
            </a:r>
            <a:r>
              <a:rPr lang="nb-NO" sz="2400" u="sng" dirty="0" smtClean="0"/>
              <a:t>ikke</a:t>
            </a:r>
            <a:r>
              <a:rPr lang="nb-NO" sz="2400" dirty="0" smtClean="0"/>
              <a:t> benyttes der det er lagt inn standardverktøy for automatisk høsting av strukturerte data for hele pasientgrupper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7496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Oppsummering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623392" y="2060848"/>
            <a:ext cx="9865096" cy="4320479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Forordningssett, </a:t>
            </a:r>
            <a:r>
              <a:rPr lang="nb-NO" sz="2400" dirty="0" err="1" smtClean="0"/>
              <a:t>smartsett</a:t>
            </a:r>
            <a:r>
              <a:rPr lang="nb-NO" sz="2400" dirty="0" smtClean="0"/>
              <a:t>, smarttekster, flytskjema og system-smartfraser bygges av sertifiserte byggere</a:t>
            </a:r>
          </a:p>
          <a:p>
            <a:r>
              <a:rPr lang="nb-NO" sz="2400" dirty="0" smtClean="0"/>
              <a:t>Forordningspaneler og smartfraser lages av vanlige sluttbrukere og kan deles med andre sluttbrukere</a:t>
            </a:r>
          </a:p>
          <a:p>
            <a:endParaRPr lang="nb-NO" sz="2400" dirty="0"/>
          </a:p>
          <a:p>
            <a:r>
              <a:rPr lang="nb-NO" sz="2400" dirty="0" smtClean="0"/>
              <a:t>Innføringsdato er bare begynnelsen. Det vil avdekkes behov for revisjon av for eksempel forordningspaneler og behov for andre. Helseplattformen skal være i kontinuerlig utvikling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5952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Sylinder 23"/>
          <p:cNvSpPr txBox="1"/>
          <p:nvPr/>
        </p:nvSpPr>
        <p:spPr>
          <a:xfrm>
            <a:off x="911424" y="1916832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 mange tilstander er det allerede gjort standardisering av behandlingsforløpene</a:t>
            </a:r>
          </a:p>
          <a:p>
            <a:endParaRPr lang="nb-NO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Helseplattformen kommer med flere typer </a:t>
            </a:r>
            <a:r>
              <a:rPr lang="nb-NO" sz="2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standardsett</a:t>
            </a: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og flytskjema som støtter en standardisering av behandlingen</a:t>
            </a:r>
          </a:p>
          <a:p>
            <a:endParaRPr lang="nb-NO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Denne oversikten er ikke uttømmende, men gir en introduksjon til mulighetene i den nye løsningen</a:t>
            </a:r>
            <a:endParaRPr lang="nb-NO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19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2420888"/>
            <a:ext cx="1902023" cy="190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03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904168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2" name="Gruppe 21"/>
          <p:cNvGrpSpPr/>
          <p:nvPr/>
        </p:nvGrpSpPr>
        <p:grpSpPr>
          <a:xfrm>
            <a:off x="4655376" y="1907455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grpSp>
        <p:nvGrpSpPr>
          <p:cNvPr id="23" name="Gruppe 22"/>
          <p:cNvGrpSpPr/>
          <p:nvPr/>
        </p:nvGrpSpPr>
        <p:grpSpPr>
          <a:xfrm>
            <a:off x="8220236" y="1911022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grpSp>
        <p:nvGrpSpPr>
          <p:cNvPr id="29" name="Gruppe 28"/>
          <p:cNvGrpSpPr/>
          <p:nvPr/>
        </p:nvGrpSpPr>
        <p:grpSpPr>
          <a:xfrm>
            <a:off x="623392" y="3698560"/>
            <a:ext cx="2584770" cy="1209646"/>
            <a:chOff x="1775520" y="1588702"/>
            <a:chExt cx="2584770" cy="1965050"/>
          </a:xfrm>
        </p:grpSpPr>
        <p:grpSp>
          <p:nvGrpSpPr>
            <p:cNvPr id="30" name="Gruppe 29"/>
            <p:cNvGrpSpPr/>
            <p:nvPr/>
          </p:nvGrpSpPr>
          <p:grpSpPr>
            <a:xfrm>
              <a:off x="2844374" y="1588702"/>
              <a:ext cx="447063" cy="771289"/>
              <a:chOff x="1983997" y="1433494"/>
              <a:chExt cx="447063" cy="771289"/>
            </a:xfrm>
          </p:grpSpPr>
          <p:sp>
            <p:nvSpPr>
              <p:cNvPr id="34" name="Ellipse 33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5" name="TekstSylinder 34"/>
              <p:cNvSpPr txBox="1"/>
              <p:nvPr/>
            </p:nvSpPr>
            <p:spPr>
              <a:xfrm>
                <a:off x="2063552" y="1433494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33" name="TekstSylinder 32"/>
            <p:cNvSpPr txBox="1"/>
            <p:nvPr/>
          </p:nvSpPr>
          <p:spPr>
            <a:xfrm>
              <a:off x="1775520" y="2803785"/>
              <a:ext cx="2584770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Flytskjema</a:t>
              </a:r>
              <a:endParaRPr lang="nb-NO" sz="2400" dirty="0"/>
            </a:p>
          </p:txBody>
        </p:sp>
      </p:grpSp>
      <p:grpSp>
        <p:nvGrpSpPr>
          <p:cNvPr id="36" name="Gruppe 35"/>
          <p:cNvGrpSpPr/>
          <p:nvPr/>
        </p:nvGrpSpPr>
        <p:grpSpPr>
          <a:xfrm>
            <a:off x="4655376" y="3711222"/>
            <a:ext cx="2080714" cy="1184947"/>
            <a:chOff x="5055179" y="1635408"/>
            <a:chExt cx="2080714" cy="1924927"/>
          </a:xfrm>
        </p:grpSpPr>
        <p:grpSp>
          <p:nvGrpSpPr>
            <p:cNvPr id="37" name="Gruppe 36"/>
            <p:cNvGrpSpPr/>
            <p:nvPr/>
          </p:nvGrpSpPr>
          <p:grpSpPr>
            <a:xfrm>
              <a:off x="5872469" y="1635408"/>
              <a:ext cx="447063" cy="749967"/>
              <a:chOff x="1983997" y="1463502"/>
              <a:chExt cx="447063" cy="749967"/>
            </a:xfrm>
          </p:grpSpPr>
          <p:sp>
            <p:nvSpPr>
              <p:cNvPr id="41" name="Ellipse 40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2" name="TekstSylinder 41"/>
              <p:cNvSpPr txBox="1"/>
              <p:nvPr/>
            </p:nvSpPr>
            <p:spPr>
              <a:xfrm>
                <a:off x="2063552" y="1463502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5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TekstSylinder 39"/>
            <p:cNvSpPr txBox="1"/>
            <p:nvPr/>
          </p:nvSpPr>
          <p:spPr>
            <a:xfrm>
              <a:off x="5055179" y="2810368"/>
              <a:ext cx="2080714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Smart-tekster</a:t>
              </a:r>
              <a:endParaRPr lang="nb-NO" sz="2400" dirty="0"/>
            </a:p>
          </p:txBody>
        </p:sp>
      </p:grpSp>
      <p:grpSp>
        <p:nvGrpSpPr>
          <p:cNvPr id="43" name="Gruppe 42"/>
          <p:cNvGrpSpPr/>
          <p:nvPr/>
        </p:nvGrpSpPr>
        <p:grpSpPr>
          <a:xfrm>
            <a:off x="8220236" y="3707655"/>
            <a:ext cx="2512762" cy="1210288"/>
            <a:chOff x="8004212" y="1617169"/>
            <a:chExt cx="2512762" cy="1966088"/>
          </a:xfrm>
        </p:grpSpPr>
        <p:grpSp>
          <p:nvGrpSpPr>
            <p:cNvPr id="44" name="Gruppe 43"/>
            <p:cNvGrpSpPr/>
            <p:nvPr/>
          </p:nvGrpSpPr>
          <p:grpSpPr>
            <a:xfrm>
              <a:off x="9037062" y="1617169"/>
              <a:ext cx="447063" cy="749964"/>
              <a:chOff x="1983997" y="1457712"/>
              <a:chExt cx="447063" cy="749964"/>
            </a:xfrm>
          </p:grpSpPr>
          <p:sp>
            <p:nvSpPr>
              <p:cNvPr id="48" name="Ellipse 47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9" name="TekstSylinder 48"/>
              <p:cNvSpPr txBox="1"/>
              <p:nvPr/>
            </p:nvSpPr>
            <p:spPr>
              <a:xfrm>
                <a:off x="2054316" y="1457712"/>
                <a:ext cx="288032" cy="749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6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TekstSylinder 46"/>
            <p:cNvSpPr txBox="1"/>
            <p:nvPr/>
          </p:nvSpPr>
          <p:spPr>
            <a:xfrm>
              <a:off x="8004212" y="2833292"/>
              <a:ext cx="2512762" cy="749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Smart-fraser</a:t>
              </a:r>
              <a:endParaRPr lang="nb-NO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42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662972"/>
            <a:ext cx="9937104" cy="2214299"/>
          </a:xfrm>
        </p:spPr>
        <p:txBody>
          <a:bodyPr>
            <a:noAutofit/>
          </a:bodyPr>
          <a:lstStyle/>
          <a:p>
            <a:r>
              <a:rPr lang="nb-NO" sz="2400" dirty="0" smtClean="0"/>
              <a:t>Grupper av utvalgte forordninger som ofte brukes i spesifikke behandlinger</a:t>
            </a:r>
          </a:p>
          <a:p>
            <a:pPr lvl="1"/>
            <a:r>
              <a:rPr lang="nb-NO" sz="2400" dirty="0" smtClean="0"/>
              <a:t>bildediagnostikk</a:t>
            </a:r>
            <a:r>
              <a:rPr lang="nb-NO" sz="2400" dirty="0"/>
              <a:t>, legemidler, blodprøver </a:t>
            </a:r>
            <a:r>
              <a:rPr lang="nb-NO" sz="2400" dirty="0" err="1" smtClean="0"/>
              <a:t>osv</a:t>
            </a:r>
            <a:r>
              <a:rPr lang="nb-NO" sz="2400" dirty="0" smtClean="0"/>
              <a:t> </a:t>
            </a:r>
          </a:p>
          <a:p>
            <a:r>
              <a:rPr lang="nb-NO" sz="2400" dirty="0" smtClean="0"/>
              <a:t>Gir enkel tilgang </a:t>
            </a:r>
            <a:r>
              <a:rPr lang="nb-NO" sz="2400" dirty="0"/>
              <a:t>til alle </a:t>
            </a:r>
            <a:r>
              <a:rPr lang="nb-NO" sz="2400" dirty="0" smtClean="0"/>
              <a:t>forordningene </a:t>
            </a:r>
            <a:r>
              <a:rPr lang="nb-NO" sz="2400" dirty="0"/>
              <a:t>som vanligvis brukes i en spesifikk klinisk </a:t>
            </a:r>
            <a:r>
              <a:rPr lang="nb-NO" sz="2400" dirty="0" smtClean="0"/>
              <a:t>sammenheng</a:t>
            </a:r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27634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068960"/>
            <a:ext cx="11089232" cy="3049230"/>
          </a:xfrm>
        </p:spPr>
        <p:txBody>
          <a:bodyPr>
            <a:noAutofit/>
          </a:bodyPr>
          <a:lstStyle/>
          <a:p>
            <a:r>
              <a:rPr lang="nb-NO" sz="2400" dirty="0"/>
              <a:t>Forordningssett må «bygges» av en sertifisert bygger </a:t>
            </a:r>
          </a:p>
          <a:p>
            <a:pPr lvl="1"/>
            <a:r>
              <a:rPr lang="nb-NO" sz="2000" dirty="0" smtClean="0"/>
              <a:t>Sluttbrukere kan gjøre brukertilpassinger</a:t>
            </a:r>
          </a:p>
          <a:p>
            <a:pPr lvl="1"/>
            <a:r>
              <a:rPr lang="nb-NO" sz="2000" dirty="0" smtClean="0"/>
              <a:t>Det er ikke mulig for sluttbruker å </a:t>
            </a:r>
            <a:r>
              <a:rPr lang="nb-NO" sz="2000" dirty="0"/>
              <a:t>legge til eller fjerne forordninger fra det opprinnelige </a:t>
            </a:r>
            <a:r>
              <a:rPr lang="nb-NO" sz="2000" dirty="0" smtClean="0"/>
              <a:t>forordningssettet</a:t>
            </a:r>
          </a:p>
          <a:p>
            <a:pPr lvl="1"/>
            <a:r>
              <a:rPr lang="nb-NO" sz="2000" dirty="0" smtClean="0"/>
              <a:t>Sluttbruker har mulighet til å endre det som er </a:t>
            </a:r>
            <a:r>
              <a:rPr lang="nb-NO" sz="2000" dirty="0" err="1" smtClean="0"/>
              <a:t>forhåndsutfylt</a:t>
            </a:r>
            <a:r>
              <a:rPr lang="nb-NO" sz="2000" dirty="0" smtClean="0"/>
              <a:t> og lagre dette til egen senere bruk</a:t>
            </a:r>
          </a:p>
          <a:p>
            <a:pPr lvl="2"/>
            <a:r>
              <a:rPr lang="nb-NO" sz="2000" dirty="0" smtClean="0"/>
              <a:t>endre hyppighet, varighet, dose </a:t>
            </a:r>
            <a:r>
              <a:rPr lang="nb-NO" sz="2000" dirty="0" err="1" smtClean="0"/>
              <a:t>osv</a:t>
            </a:r>
            <a:r>
              <a:rPr lang="nb-NO" sz="20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173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e 20"/>
          <p:cNvGrpSpPr/>
          <p:nvPr/>
        </p:nvGrpSpPr>
        <p:grpSpPr>
          <a:xfrm>
            <a:off x="627057" y="1311151"/>
            <a:ext cx="2584770" cy="1092784"/>
            <a:chOff x="1779185" y="1591878"/>
            <a:chExt cx="2584770" cy="1775210"/>
          </a:xfrm>
        </p:grpSpPr>
        <p:grpSp>
          <p:nvGrpSpPr>
            <p:cNvPr id="5" name="Gruppe 4"/>
            <p:cNvGrpSpPr/>
            <p:nvPr/>
          </p:nvGrpSpPr>
          <p:grpSpPr>
            <a:xfrm>
              <a:off x="2844374" y="1591878"/>
              <a:ext cx="447063" cy="768115"/>
              <a:chOff x="1983997" y="1436670"/>
              <a:chExt cx="447063" cy="768115"/>
            </a:xfrm>
          </p:grpSpPr>
          <p:sp>
            <p:nvSpPr>
              <p:cNvPr id="3" name="Ellipse 2"/>
              <p:cNvSpPr/>
              <p:nvPr/>
            </p:nvSpPr>
            <p:spPr>
              <a:xfrm>
                <a:off x="1983997" y="1484784"/>
                <a:ext cx="447063" cy="720001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" name="TekstSylinder 3"/>
              <p:cNvSpPr txBox="1"/>
              <p:nvPr/>
            </p:nvSpPr>
            <p:spPr>
              <a:xfrm>
                <a:off x="2063552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1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TekstSylinder 12"/>
            <p:cNvSpPr txBox="1"/>
            <p:nvPr/>
          </p:nvSpPr>
          <p:spPr>
            <a:xfrm>
              <a:off x="1779185" y="2536091"/>
              <a:ext cx="25847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Forordningssett (order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90" name="Content Placeholder 2"/>
          <p:cNvSpPr>
            <a:spLocks noGrp="1"/>
          </p:cNvSpPr>
          <p:nvPr>
            <p:ph idx="1"/>
          </p:nvPr>
        </p:nvSpPr>
        <p:spPr>
          <a:xfrm>
            <a:off x="623392" y="3188082"/>
            <a:ext cx="10513168" cy="2401158"/>
          </a:xfrm>
        </p:spPr>
        <p:txBody>
          <a:bodyPr>
            <a:noAutofit/>
          </a:bodyPr>
          <a:lstStyle/>
          <a:p>
            <a:r>
              <a:rPr lang="nb-NO" sz="2400" dirty="0" smtClean="0"/>
              <a:t>Ikke alle forordningssett vil være klare til første innføringsdato, men Helseplattformen skal drive kontinuerlig utvikling</a:t>
            </a:r>
          </a:p>
          <a:p>
            <a:r>
              <a:rPr lang="nb-NO" sz="2400" dirty="0" smtClean="0"/>
              <a:t>Erfaringer fra Danmark viser at mange av forordningssettene som ble satt opp i starten, ikke benyttes. Ofte forstår man mer av hva man trenger etter å ha blitt kjent med den nye løsningen og mulighetene som ligger der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94137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e 21"/>
          <p:cNvGrpSpPr/>
          <p:nvPr/>
        </p:nvGrpSpPr>
        <p:grpSpPr>
          <a:xfrm>
            <a:off x="551384" y="1307584"/>
            <a:ext cx="2080714" cy="1088891"/>
            <a:chOff x="5055179" y="1602786"/>
            <a:chExt cx="2080714" cy="1768881"/>
          </a:xfrm>
        </p:grpSpPr>
        <p:grpSp>
          <p:nvGrpSpPr>
            <p:cNvPr id="6" name="Gruppe 5"/>
            <p:cNvGrpSpPr/>
            <p:nvPr/>
          </p:nvGrpSpPr>
          <p:grpSpPr>
            <a:xfrm>
              <a:off x="5872469" y="1602786"/>
              <a:ext cx="447063" cy="773903"/>
              <a:chOff x="1983997" y="1430880"/>
              <a:chExt cx="447063" cy="773903"/>
            </a:xfrm>
          </p:grpSpPr>
          <p:sp>
            <p:nvSpPr>
              <p:cNvPr id="7" name="Ellipse 6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TekstSylinder 7"/>
              <p:cNvSpPr txBox="1"/>
              <p:nvPr/>
            </p:nvSpPr>
            <p:spPr>
              <a:xfrm>
                <a:off x="2063552" y="1430880"/>
                <a:ext cx="288032" cy="749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sp>
          <p:nvSpPr>
            <p:cNvPr id="17" name="TekstSylinder 16"/>
            <p:cNvSpPr txBox="1"/>
            <p:nvPr/>
          </p:nvSpPr>
          <p:spPr>
            <a:xfrm>
              <a:off x="5055179" y="2540671"/>
              <a:ext cx="2080714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err="1" smtClean="0"/>
                <a:t>Smartsett</a:t>
              </a:r>
              <a:r>
                <a:rPr lang="nb-NO" sz="2400" dirty="0" smtClean="0"/>
                <a:t> (smart </a:t>
              </a:r>
              <a:r>
                <a:rPr lang="nb-NO" sz="2400" dirty="0" err="1" smtClean="0"/>
                <a:t>sets</a:t>
              </a:r>
              <a:r>
                <a:rPr lang="nb-NO" sz="2400" dirty="0" smtClean="0"/>
                <a:t>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623392" y="4005064"/>
            <a:ext cx="10153128" cy="2232248"/>
          </a:xfrm>
        </p:spPr>
        <p:txBody>
          <a:bodyPr>
            <a:normAutofit/>
          </a:bodyPr>
          <a:lstStyle/>
          <a:p>
            <a:r>
              <a:rPr lang="nb-NO" sz="2400" dirty="0" smtClean="0"/>
              <a:t>Et </a:t>
            </a:r>
            <a:r>
              <a:rPr lang="nb-NO" sz="2400" dirty="0" err="1" smtClean="0"/>
              <a:t>smartsett</a:t>
            </a:r>
            <a:r>
              <a:rPr lang="nb-NO" sz="2400" dirty="0" smtClean="0"/>
              <a:t> er en gruppe forordninger og andre journalelementer som vanligvis brukes for en spesifikk type poliklinisk besøk</a:t>
            </a:r>
          </a:p>
          <a:p>
            <a:pPr lvl="1"/>
            <a:r>
              <a:rPr lang="nb-NO" sz="2000" dirty="0" smtClean="0"/>
              <a:t>lab</a:t>
            </a:r>
            <a:r>
              <a:rPr lang="nb-NO" sz="2000" dirty="0"/>
              <a:t>, bildediagnostikk, prosedyrer, </a:t>
            </a:r>
            <a:r>
              <a:rPr lang="nb-NO" sz="2000" dirty="0" err="1"/>
              <a:t>viderehenvisninger</a:t>
            </a:r>
            <a:r>
              <a:rPr lang="nb-NO" sz="2000" dirty="0"/>
              <a:t>, </a:t>
            </a:r>
            <a:r>
              <a:rPr lang="nb-NO" sz="2000" dirty="0" smtClean="0"/>
              <a:t>legemidler, notat</a:t>
            </a:r>
          </a:p>
          <a:p>
            <a:r>
              <a:rPr lang="nb-NO" sz="2400" dirty="0" err="1" smtClean="0"/>
              <a:t>Smartsett</a:t>
            </a:r>
            <a:r>
              <a:rPr lang="nb-NO" sz="2400" dirty="0" smtClean="0"/>
              <a:t> må bygges av en sertifisert bygger</a:t>
            </a:r>
            <a:endParaRPr lang="nb-NO" sz="2400" dirty="0"/>
          </a:p>
        </p:txBody>
      </p:sp>
      <p:grpSp>
        <p:nvGrpSpPr>
          <p:cNvPr id="4" name="Gruppe 3"/>
          <p:cNvGrpSpPr/>
          <p:nvPr/>
        </p:nvGrpSpPr>
        <p:grpSpPr>
          <a:xfrm>
            <a:off x="7032104" y="1758555"/>
            <a:ext cx="4104456" cy="2077199"/>
            <a:chOff x="7320136" y="2636912"/>
            <a:chExt cx="4104456" cy="2077199"/>
          </a:xfrm>
        </p:grpSpPr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3397057768"/>
                </p:ext>
              </p:extLst>
            </p:nvPr>
          </p:nvGraphicFramePr>
          <p:xfrm>
            <a:off x="7320136" y="2636912"/>
            <a:ext cx="4104456" cy="1800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TekstSylinder 2"/>
            <p:cNvSpPr txBox="1"/>
            <p:nvPr/>
          </p:nvSpPr>
          <p:spPr>
            <a:xfrm>
              <a:off x="7320136" y="4437112"/>
              <a:ext cx="20522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 smtClean="0">
                  <a:solidFill>
                    <a:srgbClr val="C7E0E0"/>
                  </a:solidFill>
                </a:rPr>
                <a:t>Illustrasjon</a:t>
              </a:r>
              <a:endParaRPr lang="nb-NO" sz="1200" dirty="0">
                <a:solidFill>
                  <a:srgbClr val="C7E0E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765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e 22"/>
          <p:cNvGrpSpPr/>
          <p:nvPr/>
        </p:nvGrpSpPr>
        <p:grpSpPr>
          <a:xfrm>
            <a:off x="623392" y="1268760"/>
            <a:ext cx="2512762" cy="1404777"/>
            <a:chOff x="8004212" y="1596127"/>
            <a:chExt cx="2512762" cy="2282037"/>
          </a:xfrm>
        </p:grpSpPr>
        <p:grpSp>
          <p:nvGrpSpPr>
            <p:cNvPr id="9" name="Gruppe 8"/>
            <p:cNvGrpSpPr/>
            <p:nvPr/>
          </p:nvGrpSpPr>
          <p:grpSpPr>
            <a:xfrm>
              <a:off x="9037062" y="1596127"/>
              <a:ext cx="447063" cy="768113"/>
              <a:chOff x="1983997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1983997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063552" y="1436670"/>
                <a:ext cx="288032" cy="749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 smtClean="0">
                    <a:solidFill>
                      <a:schemeClr val="bg1"/>
                    </a:solidFill>
                  </a:rPr>
                  <a:t>3</a:t>
                </a:r>
                <a:endParaRPr lang="nb-NO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2512762" cy="134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 smtClean="0"/>
                <a:t>Forordningspanel (order panels)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839416" y="3411566"/>
            <a:ext cx="10585176" cy="237626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b-NO" sz="2400" dirty="0" smtClean="0"/>
              <a:t>Grupper av forordninger / legemidler som er gruppert sammen for rask forordning</a:t>
            </a:r>
          </a:p>
          <a:p>
            <a:pPr lvl="1"/>
            <a:r>
              <a:rPr lang="nb-NO" sz="2400" dirty="0" smtClean="0"/>
              <a:t>For eksempel hører </a:t>
            </a:r>
            <a:r>
              <a:rPr lang="nb-NO" sz="2400" dirty="0" err="1" smtClean="0"/>
              <a:t>warfarin</a:t>
            </a:r>
            <a:r>
              <a:rPr lang="nb-NO" sz="2400" dirty="0" smtClean="0"/>
              <a:t>-forordning og INR-forordning sammen</a:t>
            </a:r>
          </a:p>
          <a:p>
            <a:pPr lvl="1"/>
            <a:r>
              <a:rPr lang="nb-NO" sz="2400" dirty="0" smtClean="0"/>
              <a:t>Nedtrapping av steroider</a:t>
            </a:r>
          </a:p>
          <a:p>
            <a:pPr lvl="1"/>
            <a:r>
              <a:rPr lang="nb-NO" sz="2400" dirty="0" smtClean="0"/>
              <a:t>Lab-pakkene som vi kjenner dem i dag blir forordningspanel</a:t>
            </a:r>
          </a:p>
          <a:p>
            <a:r>
              <a:rPr lang="nb-NO" sz="2400" dirty="0" smtClean="0"/>
              <a:t>Brukes når omfanget av forordninger er mer begrenset enn ved forordningssett</a:t>
            </a:r>
          </a:p>
          <a:p>
            <a:r>
              <a:rPr lang="nb-NO" sz="2400" smtClean="0"/>
              <a:t>Et </a:t>
            </a:r>
            <a:r>
              <a:rPr lang="nb-NO" sz="2400" smtClean="0"/>
              <a:t>forordningspanel </a:t>
            </a:r>
            <a:r>
              <a:rPr lang="nb-NO" sz="2400" dirty="0" smtClean="0"/>
              <a:t>bygges av sluttbrukere og deles internt i avdelingen (og med andre avdelinger der det er hensiktsmessig)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77124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e 22"/>
          <p:cNvGrpSpPr/>
          <p:nvPr/>
        </p:nvGrpSpPr>
        <p:grpSpPr>
          <a:xfrm>
            <a:off x="-168696" y="1359658"/>
            <a:ext cx="3312368" cy="1035444"/>
            <a:chOff x="8004212" y="1596127"/>
            <a:chExt cx="3312368" cy="1682061"/>
          </a:xfrm>
        </p:grpSpPr>
        <p:grpSp>
          <p:nvGrpSpPr>
            <p:cNvPr id="9" name="Gruppe 8"/>
            <p:cNvGrpSpPr/>
            <p:nvPr/>
          </p:nvGrpSpPr>
          <p:grpSpPr>
            <a:xfrm>
              <a:off x="9436865" y="1596127"/>
              <a:ext cx="447063" cy="768113"/>
              <a:chOff x="2383800" y="1436670"/>
              <a:chExt cx="447063" cy="768113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383800" y="1484784"/>
                <a:ext cx="447063" cy="719999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" name="TekstSylinder 10"/>
              <p:cNvSpPr txBox="1"/>
              <p:nvPr/>
            </p:nvSpPr>
            <p:spPr>
              <a:xfrm>
                <a:off x="2463315" y="1436670"/>
                <a:ext cx="288032" cy="749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4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sp>
          <p:nvSpPr>
            <p:cNvPr id="20" name="TekstSylinder 19"/>
            <p:cNvSpPr txBox="1"/>
            <p:nvPr/>
          </p:nvSpPr>
          <p:spPr>
            <a:xfrm>
              <a:off x="8004212" y="2528221"/>
              <a:ext cx="3312368" cy="749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2400" dirty="0"/>
                <a:t>F</a:t>
              </a:r>
              <a:r>
                <a:rPr lang="nb-NO" sz="2400" dirty="0" smtClean="0"/>
                <a:t>lytskjema</a:t>
              </a:r>
              <a:endParaRPr lang="nb-NO" sz="2400" dirty="0"/>
            </a:p>
          </p:txBody>
        </p:sp>
      </p:grpSp>
      <p:sp>
        <p:nvSpPr>
          <p:cNvPr id="24" name="TekstSylinder 23"/>
          <p:cNvSpPr txBox="1"/>
          <p:nvPr/>
        </p:nvSpPr>
        <p:spPr>
          <a:xfrm>
            <a:off x="623392" y="548680"/>
            <a:ext cx="1022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Eksempler på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for standardisert behandling</a:t>
            </a:r>
            <a:endParaRPr lang="nb-NO" sz="2400" b="1" dirty="0"/>
          </a:p>
        </p:txBody>
      </p:sp>
      <p:sp>
        <p:nvSpPr>
          <p:cNvPr id="52" name="Content Placeholder 2"/>
          <p:cNvSpPr>
            <a:spLocks noGrp="1"/>
          </p:cNvSpPr>
          <p:nvPr>
            <p:ph idx="1"/>
          </p:nvPr>
        </p:nvSpPr>
        <p:spPr>
          <a:xfrm>
            <a:off x="617888" y="4149080"/>
            <a:ext cx="10374755" cy="1584176"/>
          </a:xfrm>
        </p:spPr>
        <p:txBody>
          <a:bodyPr>
            <a:normAutofit/>
          </a:bodyPr>
          <a:lstStyle/>
          <a:p>
            <a:r>
              <a:rPr lang="nb-NO" sz="2400" dirty="0" smtClean="0"/>
              <a:t>Spesialtilpasset verktøy for bestemte pasientbehandlinger som krever dokumentasjon av mange typer diskre data (bestemte svar eller bestemt skåring)</a:t>
            </a:r>
          </a:p>
          <a:p>
            <a:pPr lvl="1"/>
            <a:r>
              <a:rPr lang="nb-NO" sz="2400" dirty="0" smtClean="0"/>
              <a:t>For eksempel vitale parametere, hvor kroppstemperatur er målt </a:t>
            </a:r>
            <a:r>
              <a:rPr lang="nb-NO" sz="2400" dirty="0" err="1" smtClean="0"/>
              <a:t>osv</a:t>
            </a:r>
            <a:endParaRPr lang="nb-NO" sz="2400" dirty="0" smtClean="0"/>
          </a:p>
        </p:txBody>
      </p:sp>
      <p:graphicFrame>
        <p:nvGraphicFramePr>
          <p:cNvPr id="15" name="Tabel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74683"/>
              </p:ext>
            </p:extLst>
          </p:nvPr>
        </p:nvGraphicFramePr>
        <p:xfrm>
          <a:off x="7104112" y="1556792"/>
          <a:ext cx="3888532" cy="18542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84446738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50670092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41753107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414802056"/>
                    </a:ext>
                  </a:extLst>
                </a:gridCol>
                <a:gridCol w="432148">
                  <a:extLst>
                    <a:ext uri="{9D8B030D-6E8A-4147-A177-3AD203B41FA5}">
                      <a16:colId xmlns:a16="http://schemas.microsoft.com/office/drawing/2014/main" val="766493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347176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aseline="0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Oksygen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baseline="0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Smerte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Vekt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Væskeregnskap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>
                          <a:solidFill>
                            <a:srgbClr val="208482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Observasjoner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762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01515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7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2749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9264259"/>
                  </a:ext>
                </a:extLst>
              </a:tr>
            </a:tbl>
          </a:graphicData>
        </a:graphic>
      </p:graphicFrame>
      <p:grpSp>
        <p:nvGrpSpPr>
          <p:cNvPr id="16" name="Gruppe 15"/>
          <p:cNvGrpSpPr/>
          <p:nvPr/>
        </p:nvGrpSpPr>
        <p:grpSpPr>
          <a:xfrm>
            <a:off x="9243852" y="1609830"/>
            <a:ext cx="1676684" cy="264199"/>
            <a:chOff x="9243852" y="1336893"/>
            <a:chExt cx="1676684" cy="264199"/>
          </a:xfrm>
        </p:grpSpPr>
        <p:pic>
          <p:nvPicPr>
            <p:cNvPr id="17" name="Bilde 16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243852" y="1336893"/>
              <a:ext cx="264199" cy="264199"/>
            </a:xfrm>
            <a:prstGeom prst="rect">
              <a:avLst/>
            </a:prstGeom>
          </p:spPr>
        </p:pic>
        <p:pic>
          <p:nvPicPr>
            <p:cNvPr id="18" name="Bilde 17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9714680" y="1336893"/>
              <a:ext cx="264199" cy="264199"/>
            </a:xfrm>
            <a:prstGeom prst="rect">
              <a:avLst/>
            </a:prstGeom>
          </p:spPr>
        </p:pic>
        <p:pic>
          <p:nvPicPr>
            <p:cNvPr id="19" name="Bilde 1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185508" y="1336893"/>
              <a:ext cx="264199" cy="264199"/>
            </a:xfrm>
            <a:prstGeom prst="rect">
              <a:avLst/>
            </a:prstGeom>
          </p:spPr>
        </p:pic>
        <p:pic>
          <p:nvPicPr>
            <p:cNvPr id="21" name="Bilde 20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0656337" y="1336893"/>
              <a:ext cx="264199" cy="264199"/>
            </a:xfrm>
            <a:prstGeom prst="rect">
              <a:avLst/>
            </a:prstGeom>
          </p:spPr>
        </p:pic>
      </p:grpSp>
      <p:sp>
        <p:nvSpPr>
          <p:cNvPr id="22" name="TekstSylinder 21"/>
          <p:cNvSpPr txBox="1"/>
          <p:nvPr/>
        </p:nvSpPr>
        <p:spPr>
          <a:xfrm>
            <a:off x="7104112" y="3440033"/>
            <a:ext cx="20522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solidFill>
                  <a:srgbClr val="C7E0E0"/>
                </a:solidFill>
              </a:rPr>
              <a:t>Illustrasjon</a:t>
            </a:r>
            <a:endParaRPr lang="nb-NO" sz="1200" dirty="0">
              <a:solidFill>
                <a:srgbClr val="C7E0E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CECD882F-54C4-4D1E-B708-5D9CB30DC273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a6ef3412-d541-4fd2-ac4e-5f144c52b56e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830</TotalTime>
  <Words>729</Words>
  <Application>Microsoft Office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Office-tema</vt:lpstr>
      <vt:lpstr>Maler for standardisert behandling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Basso, Trude</cp:lastModifiedBy>
  <cp:revision>75</cp:revision>
  <dcterms:created xsi:type="dcterms:W3CDTF">2021-06-23T13:32:41Z</dcterms:created>
  <dcterms:modified xsi:type="dcterms:W3CDTF">2021-08-13T09:26:08Z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