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8"/>
  </p:notesMasterIdLst>
  <p:handoutMasterIdLst>
    <p:handoutMasterId r:id="rId29"/>
  </p:handoutMasterIdLst>
  <p:sldIdLst>
    <p:sldId id="417" r:id="rId7"/>
    <p:sldId id="429" r:id="rId8"/>
    <p:sldId id="448" r:id="rId9"/>
    <p:sldId id="449" r:id="rId10"/>
    <p:sldId id="450" r:id="rId11"/>
    <p:sldId id="430" r:id="rId12"/>
    <p:sldId id="431" r:id="rId13"/>
    <p:sldId id="419" r:id="rId14"/>
    <p:sldId id="432" r:id="rId15"/>
    <p:sldId id="437" r:id="rId16"/>
    <p:sldId id="433" r:id="rId17"/>
    <p:sldId id="434" r:id="rId18"/>
    <p:sldId id="435" r:id="rId19"/>
    <p:sldId id="436" r:id="rId20"/>
    <p:sldId id="424" r:id="rId21"/>
    <p:sldId id="440" r:id="rId22"/>
    <p:sldId id="446" r:id="rId23"/>
    <p:sldId id="445" r:id="rId24"/>
    <p:sldId id="443" r:id="rId25"/>
    <p:sldId id="447" r:id="rId26"/>
    <p:sldId id="370" r:id="rId2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geler, Astrid" initials="HA" lastIdx="2" clrIdx="0">
    <p:extLst>
      <p:ext uri="{19B8F6BF-5375-455C-9EA6-DF929625EA0E}">
        <p15:presenceInfo xmlns:p15="http://schemas.microsoft.com/office/powerpoint/2012/main" userId="S-1-5-21-1275210071-1383384898-839522115-13690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8F8"/>
    <a:srgbClr val="41C3D3"/>
    <a:srgbClr val="2CB5B5"/>
    <a:srgbClr val="FFFFFF"/>
    <a:srgbClr val="208482"/>
    <a:srgbClr val="A8ECEA"/>
    <a:srgbClr val="5599EE"/>
    <a:srgbClr val="B8EFEE"/>
    <a:srgbClr val="2A307D"/>
    <a:srgbClr val="40C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28" Type="http://schemas.openxmlformats.org/officeDocument/2006/relationships/notesMaster" Target="notesMasters/notes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30" Type="http://schemas.openxmlformats.org/officeDocument/2006/relationships/commentAuthors" Target="commentAuthor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B7-419D-9BBE-47C8A1FE981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Kolonne1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B7-419D-9BBE-47C8A1FE981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B7-419D-9BBE-47C8A1FE9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593504"/>
        <c:axId val="1170601048"/>
      </c:lineChart>
      <c:catAx>
        <c:axId val="11705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70601048"/>
        <c:crosses val="autoZero"/>
        <c:auto val="1"/>
        <c:lblAlgn val="ctr"/>
        <c:lblOffset val="100"/>
        <c:noMultiLvlLbl val="0"/>
      </c:catAx>
      <c:valAx>
        <c:axId val="11706010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70593504"/>
        <c:crosses val="autoZero"/>
        <c:crossBetween val="between"/>
      </c:valAx>
      <c:spPr>
        <a:solidFill>
          <a:srgbClr val="2CB5B5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pPr marL="0" indent="0"/>
            <a:r>
              <a:rPr lang="nb-NO" dirty="0"/>
              <a:t>Medisinrom i kommunehelsetjenesten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00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sz="2400" dirty="0" smtClean="0">
                <a:latin typeface="+mj-lt"/>
              </a:rPr>
              <a:t>Først litt grunnleggende om legemiddeladministrasjon</a:t>
            </a:r>
            <a:endParaRPr lang="nb-NO" sz="2400" dirty="0">
              <a:latin typeface="+mj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6238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974134" y="4152339"/>
            <a:ext cx="6532174" cy="1940957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chemeClr val="tx1"/>
                </a:solidFill>
              </a:rPr>
              <a:t>Legemiddel som på grunn av kort holdbarhet, må gjøres bruksferdig umiddelbart før bruk</a:t>
            </a:r>
          </a:p>
          <a:p>
            <a:endParaRPr lang="nb-NO" sz="2400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Eksempel </a:t>
            </a:r>
            <a:r>
              <a:rPr lang="nb-NO" dirty="0">
                <a:solidFill>
                  <a:schemeClr val="tx1"/>
                </a:solidFill>
              </a:rPr>
              <a:t>på dette er intravenøs antibiotika eller en smerteblanding tilberedt i sprøyte til bruk i en smertepumpe</a:t>
            </a:r>
          </a:p>
        </p:txBody>
      </p:sp>
      <p:cxnSp>
        <p:nvCxnSpPr>
          <p:cNvPr id="26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2110994" y="3429000"/>
            <a:ext cx="0" cy="510461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ktangel 26"/>
          <p:cNvSpPr/>
          <p:nvPr/>
        </p:nvSpPr>
        <p:spPr>
          <a:xfrm>
            <a:off x="3431704" y="1484784"/>
            <a:ext cx="8424936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054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1991543" y="3573016"/>
            <a:ext cx="6716143" cy="289440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dirty="0"/>
              <a:t>Klargjøre legemiddel for utdeling til pasient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forstå legens forordning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foreta generisk bytte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gjøre utregninger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plukke frem riktig legemiddel til riktig pasient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merke legemidlet dersom legemidlet ikke deles ut til pasient umiddelbart etter </a:t>
            </a:r>
            <a:r>
              <a:rPr lang="nb-NO" sz="2000" dirty="0" smtClean="0"/>
              <a:t>istandgjøringen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Istandgjøring av multidose og dosett</a:t>
            </a:r>
            <a:endParaRPr lang="nb-NO" sz="2000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4553253" y="3350301"/>
            <a:ext cx="0" cy="196805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5879976" y="1484784"/>
            <a:ext cx="5976664" cy="1944216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/>
        </p:nvSpPr>
        <p:spPr>
          <a:xfrm>
            <a:off x="310533" y="1313096"/>
            <a:ext cx="3013633" cy="2115904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15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4439816" y="3917880"/>
            <a:ext cx="6120680" cy="214526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En dobbeltkontroll utføres av to personer, som hver for seg, og ved å signere, bekrefter at en oppgave er utført korrekt og i henhold til eventuelt fastsatt prosedyre</a:t>
            </a:r>
          </a:p>
          <a:p>
            <a:endParaRPr lang="nb-NO" sz="2000" dirty="0"/>
          </a:p>
          <a:p>
            <a:r>
              <a:rPr lang="nb-NO" sz="2000" dirty="0"/>
              <a:t>En automatisert elektronisk kontroll kan benyttes dersom den er likeverdig med en manuell kontroll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7176120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511006" y="1484784"/>
            <a:ext cx="3345634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/>
        </p:nvSpPr>
        <p:spPr>
          <a:xfrm>
            <a:off x="310533" y="1313096"/>
            <a:ext cx="5552207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90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5879976" y="3889887"/>
            <a:ext cx="5112568" cy="2485787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Utdeling av ferdig istandgjort legemiddel til riktig </a:t>
            </a:r>
            <a:r>
              <a:rPr lang="nb-NO" sz="2000" dirty="0" smtClean="0"/>
              <a:t>pasient</a:t>
            </a:r>
          </a:p>
          <a:p>
            <a:endParaRPr lang="nb-NO" sz="2000" dirty="0"/>
          </a:p>
          <a:p>
            <a:r>
              <a:rPr lang="nb-NO" sz="2000" dirty="0"/>
              <a:t>Skjer direkte til pasienten av helsepersonell som har godkjenning til å gjøre dette. Dette er ofte en annen enn den som har istandgjort </a:t>
            </a:r>
            <a:r>
              <a:rPr lang="nb-NO" sz="2000" dirty="0" smtClean="0"/>
              <a:t>legemidlene</a:t>
            </a:r>
            <a:endParaRPr lang="nb-NO" sz="2000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9696400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609600" y="1484784"/>
            <a:ext cx="7934672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528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700808"/>
            <a:ext cx="8438728" cy="3456381"/>
          </a:xfrm>
        </p:spPr>
        <p:txBody>
          <a:bodyPr>
            <a:normAutofit/>
          </a:bodyPr>
          <a:lstStyle/>
          <a:p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>
                <a:latin typeface="+mn-lt"/>
              </a:rPr>
              <a:t>Arbeidsprosessene rundt legemiddelhåndtering i Helseplattformen vil være litt forskjellige for helsepersonell som jobber med </a:t>
            </a:r>
          </a:p>
          <a:p>
            <a:r>
              <a:rPr lang="nb-NO" sz="2400" dirty="0">
                <a:latin typeface="+mn-lt"/>
              </a:rPr>
              <a:t>inneliggende pasienter </a:t>
            </a:r>
            <a:endParaRPr lang="nb-NO" sz="2400" dirty="0" smtClean="0">
              <a:latin typeface="+mn-lt"/>
            </a:endParaRPr>
          </a:p>
          <a:p>
            <a:pPr lvl="1"/>
            <a:r>
              <a:rPr lang="nb-NO" sz="2200" dirty="0">
                <a:latin typeface="+mn-lt"/>
              </a:rPr>
              <a:t>f</a:t>
            </a:r>
            <a:r>
              <a:rPr lang="nb-NO" sz="2200" dirty="0" smtClean="0">
                <a:latin typeface="+mn-lt"/>
              </a:rPr>
              <a:t>or eksempel </a:t>
            </a:r>
            <a:r>
              <a:rPr lang="nb-NO" sz="2200" dirty="0">
                <a:latin typeface="+mn-lt"/>
              </a:rPr>
              <a:t>i helsehus og </a:t>
            </a:r>
            <a:r>
              <a:rPr lang="nb-NO" sz="2200" dirty="0" smtClean="0">
                <a:latin typeface="+mn-lt"/>
              </a:rPr>
              <a:t>sykehjem</a:t>
            </a:r>
            <a:endParaRPr lang="nb-NO" sz="2200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hjemmeboende pasienter</a:t>
            </a:r>
          </a:p>
          <a:p>
            <a:pPr lvl="1"/>
            <a:r>
              <a:rPr lang="nb-NO" sz="2200" dirty="0" smtClean="0">
                <a:latin typeface="+mn-lt"/>
              </a:rPr>
              <a:t>for </a:t>
            </a:r>
            <a:r>
              <a:rPr lang="nb-NO" sz="2200" dirty="0">
                <a:latin typeface="+mn-lt"/>
              </a:rPr>
              <a:t>eksempel med hjemmetjeneste eller i </a:t>
            </a:r>
            <a:r>
              <a:rPr lang="nb-NO" sz="2200" dirty="0" smtClean="0">
                <a:latin typeface="+mn-lt"/>
              </a:rPr>
              <a:t>boliger</a:t>
            </a:r>
            <a:endParaRPr lang="nb-NO" sz="2200" dirty="0">
              <a:latin typeface="+mn-lt"/>
            </a:endParaRPr>
          </a:p>
        </p:txBody>
      </p:sp>
      <p:pic>
        <p:nvPicPr>
          <p:cNvPr id="2052" name="Picture 4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106" y="2132856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pe 2"/>
          <p:cNvGrpSpPr/>
          <p:nvPr/>
        </p:nvGrpSpPr>
        <p:grpSpPr>
          <a:xfrm>
            <a:off x="8904312" y="3933056"/>
            <a:ext cx="1864022" cy="1011436"/>
            <a:chOff x="9339727" y="3955085"/>
            <a:chExt cx="1864022" cy="1011436"/>
          </a:xfrm>
        </p:grpSpPr>
        <p:pic>
          <p:nvPicPr>
            <p:cNvPr id="2050" name="Picture 2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9727" y="3955085"/>
              <a:ext cx="1003293" cy="1003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0456" y="3963228"/>
              <a:ext cx="1003293" cy="1003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9681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1844824"/>
            <a:ext cx="8712968" cy="377975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</a:t>
            </a:r>
            <a:r>
              <a:rPr lang="nb-NO" sz="2400" b="1" dirty="0" smtClean="0"/>
              <a:t>tilberedning </a:t>
            </a:r>
            <a:endParaRPr lang="nb-NO" sz="2400" b="1" dirty="0"/>
          </a:p>
          <a:p>
            <a:endParaRPr lang="nb-NO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Legemidler og tilhørende utblandingsvæske skannes og kontrolleres opp mot forordnet legemiddel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Tilsetningsetikett skrives ut med nødvendig info om pasient og legemiddel. Etiketten festes på legemidlet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Journalløsningen gir informasjon om utregninger i forbindelse med utblandingen, og dobbeltkontroll kan gjennomføres elektronisk i løsningen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188851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grpSp>
        <p:nvGrpSpPr>
          <p:cNvPr id="11" name="Gruppe 10"/>
          <p:cNvGrpSpPr/>
          <p:nvPr/>
        </p:nvGrpSpPr>
        <p:grpSpPr>
          <a:xfrm>
            <a:off x="551384" y="2564904"/>
            <a:ext cx="2132384" cy="1591869"/>
            <a:chOff x="551384" y="1770987"/>
            <a:chExt cx="2132384" cy="1591869"/>
          </a:xfrm>
        </p:grpSpPr>
        <p:sp>
          <p:nvSpPr>
            <p:cNvPr id="12" name="TekstSylinder 11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551384" y="2852078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Tilberedning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206089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188851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17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52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2050663"/>
            <a:ext cx="8712968" cy="296251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smtClean="0"/>
              <a:t>Istandgjøring av multidose og dosett </a:t>
            </a:r>
            <a:endParaRPr lang="nb-NO" sz="2400" b="1" dirty="0"/>
          </a:p>
          <a:p>
            <a:endParaRPr lang="nb-NO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Vil i stor grad gjennomføres som i dag, men dokumentasjon av istandgjøring vil skje i journalløsningen og ikke lengre på papir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Kontroll av istandgjøring skal gjennomføres som før, ingen av legemidlene skal skannes som en kontroll</a:t>
            </a:r>
          </a:p>
          <a:p>
            <a:pPr lvl="1"/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562022" y="2557211"/>
            <a:ext cx="2132384" cy="1591869"/>
            <a:chOff x="3535879" y="1770987"/>
            <a:chExt cx="2132384" cy="1591869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Istandgjøring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1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030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2296834"/>
            <a:ext cx="8712968" cy="296251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</a:t>
            </a:r>
            <a:r>
              <a:rPr lang="nb-NO" sz="2400" b="1" dirty="0" smtClean="0"/>
              <a:t>dobbeltkontroll </a:t>
            </a:r>
            <a:endParaRPr lang="nb-NO" sz="2400" b="1" dirty="0"/>
          </a:p>
          <a:p>
            <a:endParaRPr lang="nb-NO" sz="2400" dirty="0"/>
          </a:p>
          <a:p>
            <a:pPr indent="-114300"/>
            <a:r>
              <a:rPr lang="nb-NO" sz="2400" dirty="0" smtClean="0"/>
              <a:t>Der man kan bruke etikett og skanner koplet mot Helseplattformen kan man utføre elektronisk dobbeltkontroll. I kommunen er dette tilgjengelig funksjonalitet ved sykehjem og helsehus. Funksjonaliteten </a:t>
            </a:r>
            <a:r>
              <a:rPr lang="nb-NO" sz="2400" dirty="0"/>
              <a:t>er ikke tilgjengelig for hjemmeboende pasienter</a:t>
            </a: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  <p:grpSp>
        <p:nvGrpSpPr>
          <p:cNvPr id="15" name="Gruppe 14"/>
          <p:cNvGrpSpPr/>
          <p:nvPr/>
        </p:nvGrpSpPr>
        <p:grpSpPr>
          <a:xfrm>
            <a:off x="391790" y="2780928"/>
            <a:ext cx="2319834" cy="1591869"/>
            <a:chOff x="6026956" y="1770987"/>
            <a:chExt cx="2319834" cy="1591869"/>
          </a:xfrm>
        </p:grpSpPr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Dobbeltkontroll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008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1"/>
          <p:cNvSpPr>
            <a:spLocks noGrp="1"/>
          </p:cNvSpPr>
          <p:nvPr>
            <p:ph idx="1"/>
          </p:nvPr>
        </p:nvSpPr>
        <p:spPr>
          <a:xfrm>
            <a:off x="3293706" y="2420888"/>
            <a:ext cx="7422467" cy="35283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I </a:t>
            </a:r>
            <a:r>
              <a:rPr lang="nb-NO" sz="2400" dirty="0">
                <a:latin typeface="+mn-lt"/>
              </a:rPr>
              <a:t>dag signeres det felles for alle legemidler til gitt tidspunkt på papir eller ved å kvittere elektronisk for utdeling av legemidler som del av et oppdrag i </a:t>
            </a:r>
            <a:r>
              <a:rPr lang="nb-NO" sz="2400" dirty="0" smtClean="0">
                <a:latin typeface="+mn-lt"/>
              </a:rPr>
              <a:t>hjemmetjenesten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Etter </a:t>
            </a:r>
            <a:r>
              <a:rPr lang="nb-NO" sz="2400" dirty="0">
                <a:latin typeface="+mn-lt"/>
              </a:rPr>
              <a:t>innføring av Helseplattformen vil all dokumentasjon skje elektronisk på PC eller mobil (Rover</a:t>
            </a:r>
            <a:r>
              <a:rPr lang="nb-NO" sz="2400" dirty="0" smtClean="0">
                <a:latin typeface="+mn-lt"/>
              </a:rPr>
              <a:t>)</a:t>
            </a:r>
            <a:endParaRPr lang="nb-NO" sz="2400" dirty="0">
              <a:latin typeface="+mn-lt"/>
            </a:endParaRPr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  <p:grpSp>
        <p:nvGrpSpPr>
          <p:cNvPr id="16" name="Gruppe 15"/>
          <p:cNvGrpSpPr/>
          <p:nvPr/>
        </p:nvGrpSpPr>
        <p:grpSpPr>
          <a:xfrm>
            <a:off x="407368" y="2636912"/>
            <a:ext cx="2055071" cy="1591869"/>
            <a:chOff x="8707687" y="1770987"/>
            <a:chExt cx="2055071" cy="1591869"/>
          </a:xfrm>
        </p:grpSpPr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2852078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Utdeling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2260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61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ktangel 2"/>
          <p:cNvSpPr/>
          <p:nvPr/>
        </p:nvSpPr>
        <p:spPr>
          <a:xfrm>
            <a:off x="3431704" y="1772816"/>
            <a:ext cx="8136904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406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711624" y="1412776"/>
            <a:ext cx="9145016" cy="4324588"/>
          </a:xfrm>
          <a:prstGeom prst="roundRect">
            <a:avLst/>
          </a:prstGeom>
          <a:solidFill>
            <a:srgbClr val="E5F8F8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b="1" dirty="0" err="1"/>
              <a:t>Systemstøtte</a:t>
            </a:r>
            <a:r>
              <a:rPr lang="nb-NO" sz="2000" b="1" dirty="0"/>
              <a:t> i forbindelse med </a:t>
            </a:r>
            <a:r>
              <a:rPr lang="nb-NO" sz="2000" b="1" dirty="0" smtClean="0"/>
              <a:t>utdeling</a:t>
            </a:r>
          </a:p>
          <a:p>
            <a:endParaRPr lang="nb-NO" sz="2000" b="1" dirty="0"/>
          </a:p>
          <a:p>
            <a:r>
              <a:rPr lang="nb-NO" sz="2000" dirty="0"/>
              <a:t>For ansatte i hjemmetjenesten vil systemstøtten være noe begrenset sammenlignet med ansatte i helsehus og sykehjem</a:t>
            </a:r>
          </a:p>
          <a:p>
            <a:endParaRPr lang="nb-NO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Instruksjoner for mulige administrasjonsmåter vil være lett tilgjengelig i Helseplattformen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1600" dirty="0"/>
              <a:t>For eksempel informasjon om mulighet for knusing og deling av legemiddelet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Relevant dokumentasjon legges inn i systemet, og er enkelt å se for nestemann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1600" dirty="0"/>
              <a:t>For eksempel når infusjon av antibiotika er startet/stoppet, hvor plaster er satt på </a:t>
            </a:r>
            <a:r>
              <a:rPr lang="nb-NO" sz="1600" dirty="0" smtClean="0"/>
              <a:t>osv.</a:t>
            </a:r>
            <a:endParaRPr lang="nb-NO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Det er definert et tidsintervall på 1 time før og etter forordningstidspunktet. Overstyring må begrunnes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1600" dirty="0" smtClean="0"/>
              <a:t>Tilgjengelig </a:t>
            </a:r>
            <a:r>
              <a:rPr lang="nb-NO" sz="1600" dirty="0"/>
              <a:t>for inneliggende pasienter, </a:t>
            </a:r>
            <a:r>
              <a:rPr lang="nb-NO" sz="1600" dirty="0" smtClean="0"/>
              <a:t>ikke </a:t>
            </a:r>
            <a:r>
              <a:rPr lang="nb-NO" sz="1600" dirty="0"/>
              <a:t>på samme måte for hjemmeboende pasienter</a:t>
            </a:r>
          </a:p>
        </p:txBody>
      </p:sp>
      <p:sp>
        <p:nvSpPr>
          <p:cNvPr id="25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  <p:grpSp>
        <p:nvGrpSpPr>
          <p:cNvPr id="10" name="Gruppe 9"/>
          <p:cNvGrpSpPr/>
          <p:nvPr/>
        </p:nvGrpSpPr>
        <p:grpSpPr>
          <a:xfrm>
            <a:off x="407368" y="2636912"/>
            <a:ext cx="2055071" cy="1591869"/>
            <a:chOff x="8707687" y="1770987"/>
            <a:chExt cx="2055071" cy="1591869"/>
          </a:xfrm>
        </p:grpSpPr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2852078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Utdeling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2260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91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575930" y="836712"/>
            <a:ext cx="8510735" cy="3816423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Målet med endringene innen legemiddeladministrasjon er bedre kvalitet på arbeid med legemidler og økt pasientsikkerhet</a:t>
            </a:r>
          </a:p>
          <a:p>
            <a:r>
              <a:rPr lang="nb-NO" sz="2400" dirty="0" smtClean="0"/>
              <a:t>For inneliggende pasienter kan skanning med direktekopling til Helseplattformen erstatte en del av manuelle dobbeltkontroller</a:t>
            </a:r>
          </a:p>
          <a:p>
            <a:r>
              <a:rPr lang="nb-NO" sz="2400" dirty="0" smtClean="0"/>
              <a:t>All signering skal nå skje elektronisk</a:t>
            </a:r>
          </a:p>
          <a:p>
            <a:r>
              <a:rPr lang="nb-NO" sz="2400" dirty="0" smtClean="0"/>
              <a:t>Helseplattformen kommer med </a:t>
            </a:r>
            <a:r>
              <a:rPr lang="nb-NO" sz="2400" dirty="0" err="1" smtClean="0"/>
              <a:t>systemstøtte</a:t>
            </a:r>
            <a:r>
              <a:rPr lang="nb-NO" sz="2400" dirty="0" smtClean="0"/>
              <a:t> for de ulike delene av legemiddeladministrasjonen</a:t>
            </a:r>
          </a:p>
          <a:p>
            <a:endParaRPr lang="nb-NO" sz="2400" dirty="0"/>
          </a:p>
          <a:p>
            <a:pPr marL="0" indent="0">
              <a:buNone/>
            </a:pPr>
            <a:endParaRPr lang="nb-NO" sz="2400" dirty="0"/>
          </a:p>
        </p:txBody>
      </p:sp>
      <p:grpSp>
        <p:nvGrpSpPr>
          <p:cNvPr id="16" name="Gruppe 15"/>
          <p:cNvGrpSpPr/>
          <p:nvPr/>
        </p:nvGrpSpPr>
        <p:grpSpPr>
          <a:xfrm>
            <a:off x="3774838" y="5157192"/>
            <a:ext cx="4121362" cy="675107"/>
            <a:chOff x="1044802" y="4789459"/>
            <a:chExt cx="9717956" cy="159186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5870550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5870550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5870549"/>
              <a:ext cx="2319834" cy="510779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5870550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10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ktangel 2"/>
          <p:cNvSpPr/>
          <p:nvPr/>
        </p:nvSpPr>
        <p:spPr>
          <a:xfrm>
            <a:off x="5879976" y="1772816"/>
            <a:ext cx="5688632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56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ktangel 2"/>
          <p:cNvSpPr/>
          <p:nvPr/>
        </p:nvSpPr>
        <p:spPr>
          <a:xfrm>
            <a:off x="8544272" y="1772816"/>
            <a:ext cx="3024336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926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0772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708919"/>
            <a:ext cx="8078688" cy="2016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Legemiddelrelaterte pasientskader er en stor utfordring for helsetjenesten og kan ha alvorlige konsekvenser for pasienten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pic>
        <p:nvPicPr>
          <p:cNvPr id="9218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060848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564904"/>
            <a:ext cx="8856984" cy="2794826"/>
          </a:xfrm>
        </p:spPr>
        <p:txBody>
          <a:bodyPr>
            <a:no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nb-NO" sz="2400" dirty="0">
                <a:latin typeface="+mn-lt"/>
              </a:rPr>
              <a:t>For å bedre pasientsikkerheten kan man redusere antall feil knyttet til tilberedning, istandgjøring og utdeling av legemidler til </a:t>
            </a:r>
            <a:r>
              <a:rPr lang="nb-NO" sz="2400" dirty="0" smtClean="0">
                <a:latin typeface="+mn-lt"/>
              </a:rPr>
              <a:t>pasient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sz="2400" dirty="0"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b-NO" sz="2400" dirty="0" smtClean="0">
                <a:latin typeface="+mn-lt"/>
              </a:rPr>
              <a:t>Med </a:t>
            </a:r>
            <a:r>
              <a:rPr lang="nb-NO" sz="2400" dirty="0">
                <a:latin typeface="+mn-lt"/>
              </a:rPr>
              <a:t>andre ord må riktig legemiddel gis til riktig pasient og til riktig tid</a:t>
            </a:r>
            <a:r>
              <a:rPr lang="nb-NO" sz="2400" dirty="0" smtClean="0">
                <a:latin typeface="+mn-lt"/>
              </a:rPr>
              <a:t>​</a:t>
            </a: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  <p:grpSp>
        <p:nvGrpSpPr>
          <p:cNvPr id="11" name="Gruppe 10"/>
          <p:cNvGrpSpPr/>
          <p:nvPr/>
        </p:nvGrpSpPr>
        <p:grpSpPr>
          <a:xfrm>
            <a:off x="8832304" y="1772816"/>
            <a:ext cx="3240360" cy="3528392"/>
            <a:chOff x="8472264" y="1772816"/>
            <a:chExt cx="3240360" cy="3528392"/>
          </a:xfrm>
        </p:grpSpPr>
        <p:graphicFrame>
          <p:nvGraphicFramePr>
            <p:cNvPr id="5" name="Diagram 4"/>
            <p:cNvGraphicFramePr/>
            <p:nvPr/>
          </p:nvGraphicFramePr>
          <p:xfrm>
            <a:off x="8904312" y="1772816"/>
            <a:ext cx="2376264" cy="35283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TekstSylinder 6"/>
            <p:cNvSpPr txBox="1"/>
            <p:nvPr/>
          </p:nvSpPr>
          <p:spPr>
            <a:xfrm>
              <a:off x="8472264" y="4293096"/>
              <a:ext cx="3240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Feil ved </a:t>
              </a:r>
            </a:p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legemiddelhåndtering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89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 txBox="1">
            <a:spLocks/>
          </p:cNvSpPr>
          <p:nvPr/>
        </p:nvSpPr>
        <p:spPr>
          <a:xfrm>
            <a:off x="617913" y="2420887"/>
            <a:ext cx="8358407" cy="3137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dirty="0"/>
              <a:t>Det har lenge vært et stort ønske å gå bort fra papirdokumentasjon av istandgjøring og utdeling av legemidler og få en mer helhetlig dokumentasjon av legemiddelhåndteringen i helse- og omsorgstjenesten i </a:t>
            </a:r>
            <a:r>
              <a:rPr lang="nb-NO" dirty="0" smtClean="0"/>
              <a:t>kommunen</a:t>
            </a:r>
            <a:endParaRPr lang="nb-NO" dirty="0"/>
          </a:p>
          <a:p>
            <a:pPr lvl="1"/>
            <a:endParaRPr lang="nb-NO" dirty="0"/>
          </a:p>
        </p:txBody>
      </p:sp>
      <p:grpSp>
        <p:nvGrpSpPr>
          <p:cNvPr id="6" name="Gruppe 5"/>
          <p:cNvGrpSpPr/>
          <p:nvPr/>
        </p:nvGrpSpPr>
        <p:grpSpPr>
          <a:xfrm>
            <a:off x="9264352" y="1772816"/>
            <a:ext cx="1777393" cy="3384376"/>
            <a:chOff x="9264352" y="1772816"/>
            <a:chExt cx="1777393" cy="3384376"/>
          </a:xfrm>
        </p:grpSpPr>
        <p:pic>
          <p:nvPicPr>
            <p:cNvPr id="1026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39000" y1="29000" x2="50250" y2="28750"/>
                          <a14:foregroundMark x1="38250" y1="37750" x2="50000" y2="37500"/>
                          <a14:foregroundMark x1="37750" y1="71750" x2="49250" y2="71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9345142" y="1772816"/>
              <a:ext cx="1615812" cy="1615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Bild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4352" y="3379799"/>
              <a:ext cx="1777393" cy="17773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Rett pilkobling 4"/>
            <p:cNvCxnSpPr/>
            <p:nvPr/>
          </p:nvCxnSpPr>
          <p:spPr>
            <a:xfrm>
              <a:off x="10153048" y="3176026"/>
              <a:ext cx="0" cy="541006"/>
            </a:xfrm>
            <a:prstGeom prst="straightConnector1">
              <a:avLst/>
            </a:prstGeom>
            <a:ln w="19050">
              <a:solidFill>
                <a:srgbClr val="41C3D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43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 txBox="1">
            <a:spLocks/>
          </p:cNvSpPr>
          <p:nvPr/>
        </p:nvSpPr>
        <p:spPr>
          <a:xfrm>
            <a:off x="617913" y="2564903"/>
            <a:ext cx="10446639" cy="2993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dirty="0" smtClean="0"/>
              <a:t>Kommunehelsetjenesten </a:t>
            </a:r>
            <a:r>
              <a:rPr lang="nb-NO" dirty="0"/>
              <a:t>har satt seg som mål at medarbeidere og pasienter skal oppleve </a:t>
            </a:r>
            <a:r>
              <a:rPr lang="nb-NO" b="1" dirty="0"/>
              <a:t>økt pasientsikkerhet </a:t>
            </a:r>
            <a:r>
              <a:rPr lang="nb-NO" dirty="0"/>
              <a:t>og </a:t>
            </a:r>
            <a:r>
              <a:rPr lang="nb-NO" b="1" dirty="0"/>
              <a:t>bedre kvalitet </a:t>
            </a:r>
            <a:r>
              <a:rPr lang="nb-NO" dirty="0"/>
              <a:t>på legemiddelhåndtering gjennom samstemt liste i </a:t>
            </a:r>
            <a:r>
              <a:rPr lang="nb-NO" dirty="0" err="1"/>
              <a:t>sanntid</a:t>
            </a:r>
            <a:r>
              <a:rPr lang="nb-NO" dirty="0"/>
              <a:t> og beslutningsstøtte i </a:t>
            </a:r>
            <a:r>
              <a:rPr lang="nb-NO" dirty="0" smtClean="0"/>
              <a:t>forskrivning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Riktig </a:t>
            </a:r>
            <a:r>
              <a:rPr lang="nb-NO" dirty="0"/>
              <a:t>legemiddel må gis til riktig pasient og til riktig tid​</a:t>
            </a:r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  <p:pic>
        <p:nvPicPr>
          <p:cNvPr id="307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501008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5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39F23F-2FBF-47E6-8CFB-2305B9A75FEC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790</TotalTime>
  <Words>760</Words>
  <Application>Microsoft Office PowerPoint</Application>
  <PresentationFormat>Widescreen</PresentationFormat>
  <Paragraphs>162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Office-tema</vt:lpstr>
      <vt:lpstr>Medisinrom i kommunehelsetjenesten </vt:lpstr>
      <vt:lpstr>Tema for denne presentasjonen er legemiddeladministrasjon</vt:lpstr>
      <vt:lpstr>Tema for denne presentasjonen er legemiddeladministrasjon</vt:lpstr>
      <vt:lpstr>Tema for denne presentasjonen er legemiddeladministrasjon</vt:lpstr>
      <vt:lpstr>Tema for denne presentasjonen er legemiddeladministrasjon</vt:lpstr>
      <vt:lpstr>PowerPoint-presentasjon</vt:lpstr>
      <vt:lpstr>PowerPoint-presentasjon</vt:lpstr>
      <vt:lpstr>PowerPoint-presentasjon</vt:lpstr>
      <vt:lpstr>PowerPoint-presentasjon</vt:lpstr>
      <vt:lpstr>Først litt grunnleggende om legemiddeladministrasjon</vt:lpstr>
      <vt:lpstr>Legemiddeladministrasjon</vt:lpstr>
      <vt:lpstr>Legemiddeladministrasjon</vt:lpstr>
      <vt:lpstr>Legemiddeladministrasjon</vt:lpstr>
      <vt:lpstr>Legemiddeladministrasjon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85</cp:revision>
  <dcterms:created xsi:type="dcterms:W3CDTF">2021-06-23T13:32:41Z</dcterms:created>
  <dcterms:modified xsi:type="dcterms:W3CDTF">2021-08-12T11:27:08Z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