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28"/>
  </p:notesMasterIdLst>
  <p:handoutMasterIdLst>
    <p:handoutMasterId r:id="rId29"/>
  </p:handoutMasterIdLst>
  <p:sldIdLst>
    <p:sldId id="417" r:id="rId7"/>
    <p:sldId id="429" r:id="rId8"/>
    <p:sldId id="448" r:id="rId9"/>
    <p:sldId id="449" r:id="rId10"/>
    <p:sldId id="450" r:id="rId11"/>
    <p:sldId id="430" r:id="rId12"/>
    <p:sldId id="431" r:id="rId13"/>
    <p:sldId id="419" r:id="rId14"/>
    <p:sldId id="432" r:id="rId15"/>
    <p:sldId id="437" r:id="rId16"/>
    <p:sldId id="433" r:id="rId17"/>
    <p:sldId id="434" r:id="rId18"/>
    <p:sldId id="435" r:id="rId19"/>
    <p:sldId id="436" r:id="rId20"/>
    <p:sldId id="424" r:id="rId21"/>
    <p:sldId id="440" r:id="rId22"/>
    <p:sldId id="446" r:id="rId23"/>
    <p:sldId id="445" r:id="rId24"/>
    <p:sldId id="443" r:id="rId25"/>
    <p:sldId id="447" r:id="rId26"/>
    <p:sldId id="370" r:id="rId2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geler, Astrid" initials="HA" lastIdx="2" clrIdx="0">
    <p:extLst>
      <p:ext uri="{19B8F6BF-5375-455C-9EA6-DF929625EA0E}">
        <p15:presenceInfo xmlns:p15="http://schemas.microsoft.com/office/powerpoint/2012/main" userId="S-1-5-21-1275210071-1383384898-839522115-13690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F8F8"/>
    <a:srgbClr val="41C3D3"/>
    <a:srgbClr val="2CB5B5"/>
    <a:srgbClr val="FFFFFF"/>
    <a:srgbClr val="208482"/>
    <a:srgbClr val="A8ECEA"/>
    <a:srgbClr val="5599EE"/>
    <a:srgbClr val="B8EFEE"/>
    <a:srgbClr val="2A307D"/>
    <a:srgbClr val="40C3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ddels stil 2 – uthev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ys stil 3 – utheving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474" autoAdjust="0"/>
    <p:restoredTop sz="96327" autoAdjust="0"/>
  </p:normalViewPr>
  <p:slideViewPr>
    <p:cSldViewPr showGuides="1">
      <p:cViewPr varScale="1">
        <p:scale>
          <a:sx n="51" d="100"/>
          <a:sy n="51" d="100"/>
        </p:scale>
        <p:origin x="96" y="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8" Type="http://schemas.openxmlformats.org/officeDocument/2006/relationships/slide" Target="slides/slide2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viewProps" Target="viewProps.xml"/><Relationship Id="rId28" Type="http://schemas.openxmlformats.org/officeDocument/2006/relationships/notesMaster" Target="notesMasters/notesMaster1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presProps" Target="presProps.xml"/><Relationship Id="rId30" Type="http://schemas.openxmlformats.org/officeDocument/2006/relationships/commentAuthors" Target="commentAuthors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regneark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tx>
          <c:spPr>
            <a:ln w="28575" cap="rnd">
              <a:solidFill>
                <a:schemeClr val="bg1"/>
              </a:solidFill>
              <a:round/>
            </a:ln>
            <a:effectLst/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0</c:v>
                </c:pt>
              </c:numCache>
            </c:numRef>
          </c:cat>
          <c:val>
            <c:numRef>
              <c:f>'Ark1'!$B$2:$B$11</c:f>
              <c:numCache>
                <c:formatCode>General</c:formatCode>
                <c:ptCount val="10"/>
                <c:pt idx="0">
                  <c:v>10</c:v>
                </c:pt>
                <c:pt idx="1">
                  <c:v>9</c:v>
                </c:pt>
                <c:pt idx="2">
                  <c:v>7</c:v>
                </c:pt>
                <c:pt idx="3">
                  <c:v>8</c:v>
                </c:pt>
                <c:pt idx="4">
                  <c:v>6</c:v>
                </c:pt>
                <c:pt idx="5">
                  <c:v>7</c:v>
                </c:pt>
                <c:pt idx="6">
                  <c:v>4</c:v>
                </c:pt>
                <c:pt idx="7">
                  <c:v>5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B7-419D-9BBE-47C8A1FE981C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Kolonne1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0</c:v>
                </c:pt>
              </c:numCache>
            </c:numRef>
          </c:cat>
          <c:val>
            <c:numRef>
              <c:f>'Ark1'!$C$2:$C$11</c:f>
              <c:numCache>
                <c:formatCode>General</c:formatCode>
                <c:ptCount val="10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B7-419D-9BBE-47C8A1FE981C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Kolonne2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0</c:v>
                </c:pt>
              </c:numCache>
            </c:numRef>
          </c:cat>
          <c:val>
            <c:numRef>
              <c:f>'Ark1'!$D$2:$D$11</c:f>
              <c:numCache>
                <c:formatCode>General</c:formatCode>
                <c:ptCount val="10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1B7-419D-9BBE-47C8A1FE98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70593504"/>
        <c:axId val="1170601048"/>
      </c:lineChart>
      <c:catAx>
        <c:axId val="117059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noFill/>
                <a:latin typeface="+mn-lt"/>
                <a:ea typeface="+mn-ea"/>
                <a:cs typeface="+mn-cs"/>
              </a:defRPr>
            </a:pPr>
            <a:endParaRPr lang="nb-NO"/>
          </a:p>
        </c:txPr>
        <c:crossAx val="1170601048"/>
        <c:crosses val="autoZero"/>
        <c:auto val="1"/>
        <c:lblAlgn val="ctr"/>
        <c:lblOffset val="100"/>
        <c:noMultiLvlLbl val="0"/>
      </c:catAx>
      <c:valAx>
        <c:axId val="1170601048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70593504"/>
        <c:crosses val="autoZero"/>
        <c:crossBetween val="between"/>
      </c:valAx>
      <c:spPr>
        <a:solidFill>
          <a:srgbClr val="2CB5B5"/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marL="0" indent="0" algn="ctr">
              <a:lnSpc>
                <a:spcPct val="85000"/>
              </a:lnSpc>
              <a:buNone/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08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91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tel og innhold">
  <p:cSld name="5_Tittel og innhold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2"/>
          <p:cNvSpPr txBox="1">
            <a:spLocks noGrp="1"/>
          </p:cNvSpPr>
          <p:nvPr>
            <p:ph type="body" idx="1"/>
          </p:nvPr>
        </p:nvSpPr>
        <p:spPr>
          <a:xfrm>
            <a:off x="609600" y="1600202"/>
            <a:ext cx="9950896" cy="4133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Pts val="2400"/>
              <a:buFont typeface="Arial" panose="020B0604020202020204" pitchFamily="34" charset="0"/>
              <a:buChar char="•"/>
              <a:defRPr sz="240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FAAD8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2pPr>
            <a:lvl3pPr marL="1371600" lvl="2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FAAD8"/>
              </a:buClr>
              <a:buSzPts val="1600"/>
              <a:buChar char="•"/>
              <a:defRPr sz="1600">
                <a:solidFill>
                  <a:schemeClr val="dk1"/>
                </a:solidFill>
              </a:defRPr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8" name="Google Shape;18;p12"/>
          <p:cNvSpPr txBox="1">
            <a:spLocks noGrp="1"/>
          </p:cNvSpPr>
          <p:nvPr>
            <p:ph type="title"/>
          </p:nvPr>
        </p:nvSpPr>
        <p:spPr>
          <a:xfrm>
            <a:off x="609600" y="620688"/>
            <a:ext cx="9950896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283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" name="Rektangel 1"/>
          <p:cNvSpPr/>
          <p:nvPr userDrawn="1"/>
        </p:nvSpPr>
        <p:spPr>
          <a:xfrm>
            <a:off x="468923" y="1094154"/>
            <a:ext cx="10277231" cy="1875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2624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6" name="Tittel 1">
            <a:extLst>
              <a:ext uri="{FF2B5EF4-FFF2-40B4-BE49-F238E27FC236}">
                <a16:creationId xmlns:a16="http://schemas.microsoft.com/office/drawing/2014/main" id="{6370B75D-FB06-1341-9FB8-829AAF803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35286"/>
            <a:ext cx="10092781" cy="714614"/>
          </a:xfrm>
          <a:prstGeom prst="rect">
            <a:avLst/>
          </a:prstGeom>
        </p:spPr>
        <p:txBody>
          <a:bodyPr/>
          <a:lstStyle>
            <a:lvl1pPr algn="l">
              <a:defRPr sz="3200" b="0" i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2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  <p:sldLayoutId id="2147483667" r:id="rId4"/>
    <p:sldLayoutId id="2147483668" r:id="rId5"/>
    <p:sldLayoutId id="2147483669" r:id="rId6"/>
    <p:sldLayoutId id="2147483670" r:id="rId7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838200" y="2708920"/>
            <a:ext cx="10515600" cy="720080"/>
          </a:xfrm>
        </p:spPr>
        <p:txBody>
          <a:bodyPr/>
          <a:lstStyle/>
          <a:p>
            <a:pPr marL="0" indent="0"/>
            <a:r>
              <a:rPr lang="nb-NO" dirty="0"/>
              <a:t>Medisinrom i kommunehelsetjenesten</a:t>
            </a:r>
            <a:br>
              <a:rPr lang="nb-NO" dirty="0"/>
            </a:b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1005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35286"/>
            <a:ext cx="10238928" cy="714614"/>
          </a:xfrm>
        </p:spPr>
        <p:txBody>
          <a:bodyPr/>
          <a:lstStyle/>
          <a:p>
            <a:r>
              <a:rPr lang="nb-NO" sz="2400" dirty="0" smtClean="0">
                <a:latin typeface="+mj-lt"/>
              </a:rPr>
              <a:t>Først litt grunnleggende om legemiddeladministrasjon</a:t>
            </a:r>
            <a:endParaRPr lang="nb-NO" sz="2400" dirty="0">
              <a:latin typeface="+mj-lt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3511435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Tilberedning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3511435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Istandgjøring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3511435"/>
            <a:ext cx="231983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Dobbeltkontroll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3511435"/>
            <a:ext cx="2055071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Utdeling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26238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Legemiddeladministrasjon</a:t>
            </a:r>
            <a:endParaRPr lang="nb-NO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2852078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Tilberedning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2852078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Istandgjøring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2852078"/>
            <a:ext cx="231983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Dobbeltkontroll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2852078"/>
            <a:ext cx="2055071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Utdeling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5" name="TekstSylinder 24">
            <a:extLst>
              <a:ext uri="{FF2B5EF4-FFF2-40B4-BE49-F238E27FC236}">
                <a16:creationId xmlns:a16="http://schemas.microsoft.com/office/drawing/2014/main" id="{ABE0929E-2021-4C4B-A62C-6A0094093C68}"/>
              </a:ext>
            </a:extLst>
          </p:cNvPr>
          <p:cNvSpPr txBox="1"/>
          <p:nvPr/>
        </p:nvSpPr>
        <p:spPr>
          <a:xfrm>
            <a:off x="974134" y="4152339"/>
            <a:ext cx="6532174" cy="1940957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2400" dirty="0">
                <a:solidFill>
                  <a:schemeClr val="tx1"/>
                </a:solidFill>
              </a:rPr>
              <a:t>Legemiddel som på grunn av kort holdbarhet, må gjøres bruksferdig umiddelbart før bruk</a:t>
            </a:r>
          </a:p>
          <a:p>
            <a:endParaRPr lang="nb-NO" sz="2400" dirty="0" smtClean="0">
              <a:solidFill>
                <a:schemeClr val="tx1"/>
              </a:solidFill>
            </a:endParaRPr>
          </a:p>
          <a:p>
            <a:r>
              <a:rPr lang="nb-NO" dirty="0" smtClean="0">
                <a:solidFill>
                  <a:schemeClr val="tx1"/>
                </a:solidFill>
              </a:rPr>
              <a:t>Eksempel </a:t>
            </a:r>
            <a:r>
              <a:rPr lang="nb-NO" dirty="0">
                <a:solidFill>
                  <a:schemeClr val="tx1"/>
                </a:solidFill>
              </a:rPr>
              <a:t>på dette er intravenøs antibiotika eller en smerteblanding tilberedt i sprøyte til bruk i en smertepumpe</a:t>
            </a:r>
          </a:p>
        </p:txBody>
      </p:sp>
      <p:cxnSp>
        <p:nvCxnSpPr>
          <p:cNvPr id="26" name="Rett pilkobling 23">
            <a:extLst>
              <a:ext uri="{FF2B5EF4-FFF2-40B4-BE49-F238E27FC236}">
                <a16:creationId xmlns:a16="http://schemas.microsoft.com/office/drawing/2014/main" id="{521D9724-CE91-6645-95FD-B12A7550B998}"/>
              </a:ext>
            </a:extLst>
          </p:cNvPr>
          <p:cNvCxnSpPr>
            <a:cxnSpLocks/>
          </p:cNvCxnSpPr>
          <p:nvPr/>
        </p:nvCxnSpPr>
        <p:spPr>
          <a:xfrm>
            <a:off x="2110994" y="3429000"/>
            <a:ext cx="0" cy="510461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ktangel 26"/>
          <p:cNvSpPr/>
          <p:nvPr/>
        </p:nvSpPr>
        <p:spPr>
          <a:xfrm>
            <a:off x="3431704" y="1484784"/>
            <a:ext cx="8424936" cy="2261408"/>
          </a:xfrm>
          <a:prstGeom prst="rect">
            <a:avLst/>
          </a:prstGeom>
          <a:solidFill>
            <a:srgbClr val="FFFFFF">
              <a:alpha val="8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4054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Legemiddeladministrasjon</a:t>
            </a:r>
            <a:endParaRPr lang="nb-NO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2852078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Tilberedning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2852078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Istandgjøring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2852078"/>
            <a:ext cx="231983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Dobbeltkontroll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2852078"/>
            <a:ext cx="2055071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Utdeling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1991543" y="3573016"/>
            <a:ext cx="6716143" cy="2894409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2400" dirty="0"/>
              <a:t>Klargjøre legemiddel for utdeling til pasient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forstå legens forordning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foreta generisk bytte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gjøre utregninger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plukke frem riktig legemiddel til riktig pasient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merke legemidlet dersom legemidlet ikke deles ut til pasient umiddelbart etter </a:t>
            </a:r>
            <a:r>
              <a:rPr lang="nb-NO" sz="2000" dirty="0" smtClean="0"/>
              <a:t>istandgjøringen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Istandgjøring av multidose og dosett</a:t>
            </a:r>
            <a:endParaRPr lang="nb-NO" sz="2000" dirty="0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15" name="Rett pilkobling 23">
            <a:extLst>
              <a:ext uri="{FF2B5EF4-FFF2-40B4-BE49-F238E27FC236}">
                <a16:creationId xmlns:a16="http://schemas.microsoft.com/office/drawing/2014/main" id="{0CB0E5A0-8705-594E-AE4B-110004D0DA98}"/>
              </a:ext>
            </a:extLst>
          </p:cNvPr>
          <p:cNvCxnSpPr>
            <a:cxnSpLocks/>
          </p:cNvCxnSpPr>
          <p:nvPr/>
        </p:nvCxnSpPr>
        <p:spPr>
          <a:xfrm>
            <a:off x="4553253" y="3350301"/>
            <a:ext cx="0" cy="196805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7" name="Rektangel 16"/>
          <p:cNvSpPr/>
          <p:nvPr/>
        </p:nvSpPr>
        <p:spPr>
          <a:xfrm>
            <a:off x="5879976" y="1484784"/>
            <a:ext cx="5976664" cy="1944216"/>
          </a:xfrm>
          <a:prstGeom prst="rect">
            <a:avLst/>
          </a:prstGeom>
          <a:solidFill>
            <a:srgbClr val="FFFFFF">
              <a:alpha val="8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4" name="Rektangel 23"/>
          <p:cNvSpPr/>
          <p:nvPr/>
        </p:nvSpPr>
        <p:spPr>
          <a:xfrm>
            <a:off x="310533" y="1313096"/>
            <a:ext cx="3013633" cy="2115904"/>
          </a:xfrm>
          <a:prstGeom prst="rect">
            <a:avLst/>
          </a:prstGeom>
          <a:solidFill>
            <a:srgbClr val="FFFFFF">
              <a:alpha val="8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9156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Legemiddeladministrasjon</a:t>
            </a:r>
            <a:endParaRPr lang="nb-NO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2852078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Tilberedning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2852078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Istandgjøring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2852078"/>
            <a:ext cx="231983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Dobbeltkontroll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2852078"/>
            <a:ext cx="2055071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Utdeling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4439816" y="3917880"/>
            <a:ext cx="6120680" cy="2145268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2000" dirty="0"/>
              <a:t>En dobbeltkontroll utføres av to personer, som hver for seg, og ved å signere, bekrefter at en oppgave er utført korrekt og i henhold til eventuelt fastsatt prosedyre</a:t>
            </a:r>
          </a:p>
          <a:p>
            <a:endParaRPr lang="nb-NO" sz="2000" dirty="0"/>
          </a:p>
          <a:p>
            <a:r>
              <a:rPr lang="nb-NO" sz="2000" dirty="0"/>
              <a:t>En automatisert elektronisk kontroll kan benyttes dersom den er likeverdig med en manuell kontroll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15" name="Rett pilkobling 23">
            <a:extLst>
              <a:ext uri="{FF2B5EF4-FFF2-40B4-BE49-F238E27FC236}">
                <a16:creationId xmlns:a16="http://schemas.microsoft.com/office/drawing/2014/main" id="{0CB0E5A0-8705-594E-AE4B-110004D0DA98}"/>
              </a:ext>
            </a:extLst>
          </p:cNvPr>
          <p:cNvCxnSpPr>
            <a:cxnSpLocks/>
          </p:cNvCxnSpPr>
          <p:nvPr/>
        </p:nvCxnSpPr>
        <p:spPr>
          <a:xfrm>
            <a:off x="7176120" y="3439179"/>
            <a:ext cx="0" cy="421869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7" name="Rektangel 16"/>
          <p:cNvSpPr/>
          <p:nvPr/>
        </p:nvSpPr>
        <p:spPr>
          <a:xfrm>
            <a:off x="8511006" y="1484784"/>
            <a:ext cx="3345634" cy="2261408"/>
          </a:xfrm>
          <a:prstGeom prst="rect">
            <a:avLst/>
          </a:prstGeom>
          <a:solidFill>
            <a:srgbClr val="FFFFFF">
              <a:alpha val="8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4" name="Rektangel 23"/>
          <p:cNvSpPr/>
          <p:nvPr/>
        </p:nvSpPr>
        <p:spPr>
          <a:xfrm>
            <a:off x="310533" y="1313096"/>
            <a:ext cx="5552207" cy="2261408"/>
          </a:xfrm>
          <a:prstGeom prst="rect">
            <a:avLst/>
          </a:prstGeom>
          <a:solidFill>
            <a:srgbClr val="FFFFFF">
              <a:alpha val="8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8907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Legemiddeladministrasjon</a:t>
            </a:r>
            <a:endParaRPr lang="nb-NO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2852078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Tilberedning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2852078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Istandgjøring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2852078"/>
            <a:ext cx="231983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Dobbeltkontroll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2852078"/>
            <a:ext cx="2055071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Utdeling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5879976" y="3889887"/>
            <a:ext cx="5112568" cy="2485787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2000" dirty="0"/>
              <a:t>Utdeling av ferdig istandgjort legemiddel til riktig </a:t>
            </a:r>
            <a:r>
              <a:rPr lang="nb-NO" sz="2000" dirty="0" smtClean="0"/>
              <a:t>pasient</a:t>
            </a:r>
          </a:p>
          <a:p>
            <a:endParaRPr lang="nb-NO" sz="2000" dirty="0"/>
          </a:p>
          <a:p>
            <a:r>
              <a:rPr lang="nb-NO" sz="2000" dirty="0"/>
              <a:t>Skjer direkte til pasienten av helsepersonell som har godkjenning til å gjøre dette. Dette er ofte en annen enn den som har istandgjort </a:t>
            </a:r>
            <a:r>
              <a:rPr lang="nb-NO" sz="2000" dirty="0" smtClean="0"/>
              <a:t>legemidlene</a:t>
            </a:r>
            <a:endParaRPr lang="nb-NO" sz="2000" dirty="0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15" name="Rett pilkobling 23">
            <a:extLst>
              <a:ext uri="{FF2B5EF4-FFF2-40B4-BE49-F238E27FC236}">
                <a16:creationId xmlns:a16="http://schemas.microsoft.com/office/drawing/2014/main" id="{0CB0E5A0-8705-594E-AE4B-110004D0DA98}"/>
              </a:ext>
            </a:extLst>
          </p:cNvPr>
          <p:cNvCxnSpPr>
            <a:cxnSpLocks/>
          </p:cNvCxnSpPr>
          <p:nvPr/>
        </p:nvCxnSpPr>
        <p:spPr>
          <a:xfrm>
            <a:off x="9696400" y="3439179"/>
            <a:ext cx="0" cy="421869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1770987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7" name="Rektangel 16"/>
          <p:cNvSpPr/>
          <p:nvPr/>
        </p:nvSpPr>
        <p:spPr>
          <a:xfrm>
            <a:off x="609600" y="1484784"/>
            <a:ext cx="7934672" cy="2261408"/>
          </a:xfrm>
          <a:prstGeom prst="rect">
            <a:avLst/>
          </a:prstGeom>
          <a:solidFill>
            <a:srgbClr val="FFFFFF">
              <a:alpha val="8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528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1700808"/>
            <a:ext cx="8438728" cy="3672408"/>
          </a:xfrm>
        </p:spPr>
        <p:txBody>
          <a:bodyPr>
            <a:normAutofit lnSpcReduction="10000"/>
          </a:bodyPr>
          <a:lstStyle/>
          <a:p>
            <a:endParaRPr lang="nb-NO" sz="2400" dirty="0">
              <a:latin typeface="+mn-lt"/>
            </a:endParaRPr>
          </a:p>
          <a:p>
            <a:pPr marL="0" indent="0">
              <a:buNone/>
            </a:pPr>
            <a:r>
              <a:rPr lang="nb-NO" sz="2400" dirty="0">
                <a:latin typeface="+mn-lt"/>
              </a:rPr>
              <a:t>Arbeidsprosessene rundt legemiddelhåndtering i Helseplattformen vil være litt forskjellige for helsepersonell som jobber med </a:t>
            </a:r>
            <a:endParaRPr lang="nb-NO" sz="2400" dirty="0" smtClean="0">
              <a:latin typeface="+mn-lt"/>
            </a:endParaRPr>
          </a:p>
          <a:p>
            <a:pPr marL="0" indent="0">
              <a:buNone/>
            </a:pPr>
            <a:endParaRPr lang="nb-NO" sz="2400" dirty="0">
              <a:latin typeface="+mn-lt"/>
            </a:endParaRPr>
          </a:p>
          <a:p>
            <a:r>
              <a:rPr lang="nb-NO" sz="2400" dirty="0">
                <a:latin typeface="+mn-lt"/>
              </a:rPr>
              <a:t>inneliggende pasienter </a:t>
            </a:r>
            <a:endParaRPr lang="nb-NO" sz="2400" dirty="0" smtClean="0">
              <a:latin typeface="+mn-lt"/>
            </a:endParaRPr>
          </a:p>
          <a:p>
            <a:pPr lvl="1"/>
            <a:r>
              <a:rPr lang="nb-NO" sz="2200" dirty="0">
                <a:latin typeface="+mn-lt"/>
              </a:rPr>
              <a:t>f</a:t>
            </a:r>
            <a:r>
              <a:rPr lang="nb-NO" sz="2200" dirty="0" smtClean="0">
                <a:latin typeface="+mn-lt"/>
              </a:rPr>
              <a:t>or eksempel </a:t>
            </a:r>
            <a:r>
              <a:rPr lang="nb-NO" sz="2200" dirty="0">
                <a:latin typeface="+mn-lt"/>
              </a:rPr>
              <a:t>i helsehus og </a:t>
            </a:r>
            <a:r>
              <a:rPr lang="nb-NO" sz="2200" dirty="0" smtClean="0">
                <a:latin typeface="+mn-lt"/>
              </a:rPr>
              <a:t>sykehjem</a:t>
            </a:r>
            <a:endParaRPr lang="nb-NO" sz="2200" dirty="0">
              <a:latin typeface="+mn-lt"/>
            </a:endParaRPr>
          </a:p>
          <a:p>
            <a:r>
              <a:rPr lang="nb-NO" sz="2400" dirty="0" smtClean="0">
                <a:latin typeface="+mn-lt"/>
              </a:rPr>
              <a:t>hjemmeboende pasienter</a:t>
            </a:r>
          </a:p>
          <a:p>
            <a:pPr lvl="1"/>
            <a:r>
              <a:rPr lang="nb-NO" sz="2200" dirty="0" smtClean="0">
                <a:latin typeface="+mn-lt"/>
              </a:rPr>
              <a:t>for </a:t>
            </a:r>
            <a:r>
              <a:rPr lang="nb-NO" sz="2200" dirty="0">
                <a:latin typeface="+mn-lt"/>
              </a:rPr>
              <a:t>eksempel med hjemmetjeneste eller i </a:t>
            </a:r>
            <a:r>
              <a:rPr lang="nb-NO" sz="2200" dirty="0" smtClean="0">
                <a:latin typeface="+mn-lt"/>
              </a:rPr>
              <a:t>boliger</a:t>
            </a:r>
            <a:endParaRPr lang="nb-NO" sz="2200" dirty="0">
              <a:latin typeface="+mn-lt"/>
            </a:endParaRPr>
          </a:p>
        </p:txBody>
      </p:sp>
      <p:pic>
        <p:nvPicPr>
          <p:cNvPr id="2052" name="Picture 4" descr="Bil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3106" y="2132856"/>
            <a:ext cx="1335382" cy="133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uppe 2"/>
          <p:cNvGrpSpPr/>
          <p:nvPr/>
        </p:nvGrpSpPr>
        <p:grpSpPr>
          <a:xfrm>
            <a:off x="8904312" y="3933056"/>
            <a:ext cx="1864022" cy="1011436"/>
            <a:chOff x="9339727" y="3955085"/>
            <a:chExt cx="1864022" cy="1011436"/>
          </a:xfrm>
        </p:grpSpPr>
        <p:pic>
          <p:nvPicPr>
            <p:cNvPr id="2050" name="Picture 2" descr="Bild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39727" y="3955085"/>
              <a:ext cx="1003293" cy="10032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2" descr="Bild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00456" y="3963228"/>
              <a:ext cx="1003293" cy="10032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9681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Sylinder 8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2999656" y="1844824"/>
            <a:ext cx="8712968" cy="3779758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2400" b="1" dirty="0" err="1"/>
              <a:t>Systemstøtte</a:t>
            </a:r>
            <a:r>
              <a:rPr lang="nb-NO" sz="2400" b="1" dirty="0"/>
              <a:t> i forbindelse med </a:t>
            </a:r>
            <a:r>
              <a:rPr lang="nb-NO" sz="2400" b="1" dirty="0" smtClean="0"/>
              <a:t>tilberedning </a:t>
            </a:r>
            <a:endParaRPr lang="nb-NO" sz="2400" b="1" dirty="0"/>
          </a:p>
          <a:p>
            <a:endParaRPr lang="nb-NO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400" dirty="0"/>
              <a:t>Legemidler og tilhørende utblandingsvæske skannes og kontrolleres opp mot forordnet legemiddel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400" dirty="0"/>
              <a:t>Tilsetningsetikett skrives ut med nødvendig info om pasient og legemiddel. Etiketten festes på legemidlet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400" dirty="0"/>
              <a:t>Journalløsningen gir informasjon om utregninger i forbindelse med utblandingen, og dobbeltkontroll kan gjennomføres elektronisk i løsningen</a:t>
            </a: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188851" y="1894098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grpSp>
        <p:nvGrpSpPr>
          <p:cNvPr id="11" name="Gruppe 10"/>
          <p:cNvGrpSpPr/>
          <p:nvPr/>
        </p:nvGrpSpPr>
        <p:grpSpPr>
          <a:xfrm>
            <a:off x="551384" y="2564904"/>
            <a:ext cx="2132384" cy="1591869"/>
            <a:chOff x="551384" y="1770987"/>
            <a:chExt cx="2132384" cy="1591869"/>
          </a:xfrm>
        </p:grpSpPr>
        <p:sp>
          <p:nvSpPr>
            <p:cNvPr id="12" name="TekstSylinder 11">
              <a:extLst>
                <a:ext uri="{FF2B5EF4-FFF2-40B4-BE49-F238E27FC236}">
                  <a16:creationId xmlns:a16="http://schemas.microsoft.com/office/drawing/2014/main" id="{F47AFA79-D11D-704F-9F28-6182178A81EA}"/>
                </a:ext>
              </a:extLst>
            </p:cNvPr>
            <p:cNvSpPr txBox="1"/>
            <p:nvPr/>
          </p:nvSpPr>
          <p:spPr>
            <a:xfrm>
              <a:off x="551384" y="2852078"/>
              <a:ext cx="2132384" cy="510778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Tilberedning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1206089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6" name="TekstSylinder 15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1188851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sp>
        <p:nvSpPr>
          <p:cNvPr id="17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 txBox="1">
            <a:spLocks/>
          </p:cNvSpPr>
          <p:nvPr/>
        </p:nvSpPr>
        <p:spPr>
          <a:xfrm>
            <a:off x="335360" y="404664"/>
            <a:ext cx="10092781" cy="714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200" b="0" i="0" kern="1200" baseline="0">
                <a:solidFill>
                  <a:schemeClr val="tx1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defRPr>
            </a:lvl1pPr>
          </a:lstStyle>
          <a:p>
            <a:r>
              <a:rPr lang="nb-NO" sz="2400" b="1" dirty="0" smtClean="0">
                <a:latin typeface="+mn-lt"/>
              </a:rPr>
              <a:t>Legemiddeladministrasjon i Helseplattformen</a:t>
            </a:r>
            <a:endParaRPr lang="nb-NO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0521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Sylinder 8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2999656" y="2050663"/>
            <a:ext cx="8712968" cy="2962513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2400" b="1" dirty="0" smtClean="0"/>
              <a:t>Istandgjøring av multidose og dosett </a:t>
            </a:r>
            <a:endParaRPr lang="nb-NO" sz="2400" b="1" dirty="0"/>
          </a:p>
          <a:p>
            <a:endParaRPr lang="nb-NO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400" dirty="0"/>
              <a:t>Vil i stor grad gjennomføres som i dag, men dokumentasjon av istandgjøring vil skje i journalløsningen og ikke lengre på papir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400" dirty="0"/>
              <a:t>Kontroll av istandgjøring skal gjennomføres som før, ingen av legemidlene skal skannes som en kontroll</a:t>
            </a:r>
          </a:p>
          <a:p>
            <a:pPr lvl="1"/>
            <a:endParaRPr lang="nb-NO" sz="2400" dirty="0"/>
          </a:p>
        </p:txBody>
      </p:sp>
      <p:grpSp>
        <p:nvGrpSpPr>
          <p:cNvPr id="3" name="Gruppe 2"/>
          <p:cNvGrpSpPr/>
          <p:nvPr/>
        </p:nvGrpSpPr>
        <p:grpSpPr>
          <a:xfrm>
            <a:off x="562022" y="2557211"/>
            <a:ext cx="2132384" cy="1591869"/>
            <a:chOff x="3535879" y="1770987"/>
            <a:chExt cx="2132384" cy="1591869"/>
          </a:xfrm>
        </p:grpSpPr>
        <p:sp>
          <p:nvSpPr>
            <p:cNvPr id="5" name="TekstSylinder 4">
              <a:extLst>
                <a:ext uri="{FF2B5EF4-FFF2-40B4-BE49-F238E27FC236}">
                  <a16:creationId xmlns:a16="http://schemas.microsoft.com/office/drawing/2014/main" id="{DAB8F899-57B7-9546-9242-7F3EFCD234B4}"/>
                </a:ext>
              </a:extLst>
            </p:cNvPr>
            <p:cNvSpPr txBox="1"/>
            <p:nvPr/>
          </p:nvSpPr>
          <p:spPr>
            <a:xfrm>
              <a:off x="3535879" y="2852078"/>
              <a:ext cx="2132384" cy="510778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Istandgjøring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BE3B07E0-A2E8-1541-B252-2C0EF43021DA}"/>
                </a:ext>
              </a:extLst>
            </p:cNvPr>
            <p:cNvSpPr/>
            <p:nvPr/>
          </p:nvSpPr>
          <p:spPr>
            <a:xfrm>
              <a:off x="409980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9" name="TekstSylinder 18">
              <a:extLst>
                <a:ext uri="{FF2B5EF4-FFF2-40B4-BE49-F238E27FC236}">
                  <a16:creationId xmlns:a16="http://schemas.microsoft.com/office/drawing/2014/main" id="{2340C79E-5897-7C4F-BFD8-0A4D75056CF3}"/>
                </a:ext>
              </a:extLst>
            </p:cNvPr>
            <p:cNvSpPr txBox="1"/>
            <p:nvPr/>
          </p:nvSpPr>
          <p:spPr>
            <a:xfrm>
              <a:off x="408256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11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 txBox="1">
            <a:spLocks/>
          </p:cNvSpPr>
          <p:nvPr/>
        </p:nvSpPr>
        <p:spPr>
          <a:xfrm>
            <a:off x="335360" y="404664"/>
            <a:ext cx="10092781" cy="714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200" b="0" i="0" kern="1200" baseline="0">
                <a:solidFill>
                  <a:schemeClr val="tx1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defRPr>
            </a:lvl1pPr>
          </a:lstStyle>
          <a:p>
            <a:r>
              <a:rPr lang="nb-NO" sz="2400" b="1" dirty="0" smtClean="0">
                <a:latin typeface="+mn-lt"/>
              </a:rPr>
              <a:t>Legemiddeladministrasjon i Helseplattformen</a:t>
            </a:r>
            <a:endParaRPr lang="nb-NO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2030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Sylinder 8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2999656" y="2296834"/>
            <a:ext cx="8712968" cy="2962513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2400" b="1" dirty="0" err="1"/>
              <a:t>Systemstøtte</a:t>
            </a:r>
            <a:r>
              <a:rPr lang="nb-NO" sz="2400" b="1" dirty="0"/>
              <a:t> i forbindelse med </a:t>
            </a:r>
            <a:r>
              <a:rPr lang="nb-NO" sz="2400" b="1" dirty="0" smtClean="0"/>
              <a:t>dobbeltkontroll </a:t>
            </a:r>
            <a:endParaRPr lang="nb-NO" sz="2400" b="1" dirty="0"/>
          </a:p>
          <a:p>
            <a:endParaRPr lang="nb-NO" sz="2400" dirty="0"/>
          </a:p>
          <a:p>
            <a:pPr indent="-114300"/>
            <a:r>
              <a:rPr lang="nb-NO" sz="2400" dirty="0" smtClean="0"/>
              <a:t>Der man kan bruke etikett og skanner koplet mot Helseplattformen kan man utføre elektronisk dobbeltkontroll. I kommunen er dette tilgjengelig funksjonalitet ved sykehjem og helsehus. Funksjonaliteten </a:t>
            </a:r>
            <a:r>
              <a:rPr lang="nb-NO" sz="2400" dirty="0"/>
              <a:t>er ikke tilgjengelig for hjemmeboende pasienter</a:t>
            </a:r>
          </a:p>
        </p:txBody>
      </p:sp>
      <p:sp>
        <p:nvSpPr>
          <p:cNvPr id="1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 txBox="1">
            <a:spLocks/>
          </p:cNvSpPr>
          <p:nvPr/>
        </p:nvSpPr>
        <p:spPr>
          <a:xfrm>
            <a:off x="335360" y="404664"/>
            <a:ext cx="10092781" cy="714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200" b="0" i="0" kern="1200" baseline="0">
                <a:solidFill>
                  <a:schemeClr val="tx1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defRPr>
            </a:lvl1pPr>
          </a:lstStyle>
          <a:p>
            <a:r>
              <a:rPr lang="nb-NO" sz="2400" b="1" dirty="0" smtClean="0">
                <a:latin typeface="+mn-lt"/>
              </a:rPr>
              <a:t>Legemiddeladministrasjon i Helseplattformen</a:t>
            </a:r>
            <a:endParaRPr lang="nb-NO" sz="2400" b="1" dirty="0">
              <a:latin typeface="+mn-lt"/>
            </a:endParaRPr>
          </a:p>
        </p:txBody>
      </p:sp>
      <p:grpSp>
        <p:nvGrpSpPr>
          <p:cNvPr id="15" name="Gruppe 14"/>
          <p:cNvGrpSpPr/>
          <p:nvPr/>
        </p:nvGrpSpPr>
        <p:grpSpPr>
          <a:xfrm>
            <a:off x="391790" y="2780928"/>
            <a:ext cx="2319834" cy="1591869"/>
            <a:chOff x="6026956" y="1770987"/>
            <a:chExt cx="2319834" cy="1591869"/>
          </a:xfrm>
        </p:grpSpPr>
        <p:sp>
          <p:nvSpPr>
            <p:cNvPr id="16" name="TekstSylinder 15">
              <a:extLst>
                <a:ext uri="{FF2B5EF4-FFF2-40B4-BE49-F238E27FC236}">
                  <a16:creationId xmlns:a16="http://schemas.microsoft.com/office/drawing/2014/main" id="{6DB15F40-E0B7-CF49-8978-E75F219CA97E}"/>
                </a:ext>
              </a:extLst>
            </p:cNvPr>
            <p:cNvSpPr txBox="1"/>
            <p:nvPr/>
          </p:nvSpPr>
          <p:spPr>
            <a:xfrm>
              <a:off x="6026956" y="2852078"/>
              <a:ext cx="2319834" cy="510778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Dobbeltkontroll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755DE124-CDD1-1940-A5E4-EA5F50B3C08E}"/>
                </a:ext>
              </a:extLst>
            </p:cNvPr>
            <p:cNvSpPr/>
            <p:nvPr/>
          </p:nvSpPr>
          <p:spPr>
            <a:xfrm>
              <a:off x="669441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20" name="TekstSylinder 19">
              <a:extLst>
                <a:ext uri="{FF2B5EF4-FFF2-40B4-BE49-F238E27FC236}">
                  <a16:creationId xmlns:a16="http://schemas.microsoft.com/office/drawing/2014/main" id="{70DB6A60-60A3-3646-8D6B-C7FBAD174AF0}"/>
                </a:ext>
              </a:extLst>
            </p:cNvPr>
            <p:cNvSpPr txBox="1"/>
            <p:nvPr/>
          </p:nvSpPr>
          <p:spPr>
            <a:xfrm>
              <a:off x="667717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6008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innhold 1"/>
          <p:cNvSpPr>
            <a:spLocks noGrp="1"/>
          </p:cNvSpPr>
          <p:nvPr>
            <p:ph idx="1"/>
          </p:nvPr>
        </p:nvSpPr>
        <p:spPr>
          <a:xfrm>
            <a:off x="3293706" y="2420888"/>
            <a:ext cx="7422467" cy="352839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nb-NO" sz="2400" dirty="0" smtClean="0">
                <a:latin typeface="+mn-lt"/>
              </a:rPr>
              <a:t>I </a:t>
            </a:r>
            <a:r>
              <a:rPr lang="nb-NO" sz="2400" dirty="0">
                <a:latin typeface="+mn-lt"/>
              </a:rPr>
              <a:t>dag signeres det felles for alle legemidler til gitt tidspunkt på papir eller ved å kvittere elektronisk for utdeling av legemidler som del av et oppdrag i </a:t>
            </a:r>
            <a:r>
              <a:rPr lang="nb-NO" sz="2400" dirty="0" smtClean="0">
                <a:latin typeface="+mn-lt"/>
              </a:rPr>
              <a:t>hjemmetjenesten</a:t>
            </a:r>
          </a:p>
          <a:p>
            <a:pPr marL="0" indent="0">
              <a:buNone/>
            </a:pPr>
            <a:endParaRPr lang="nb-NO" sz="2400" dirty="0">
              <a:latin typeface="+mn-lt"/>
            </a:endParaRPr>
          </a:p>
          <a:p>
            <a:pPr marL="0" indent="0">
              <a:buNone/>
            </a:pPr>
            <a:r>
              <a:rPr lang="nb-NO" sz="2400" dirty="0" smtClean="0">
                <a:latin typeface="+mn-lt"/>
              </a:rPr>
              <a:t>Etter </a:t>
            </a:r>
            <a:r>
              <a:rPr lang="nb-NO" sz="2400" dirty="0">
                <a:latin typeface="+mn-lt"/>
              </a:rPr>
              <a:t>innføring av Helseplattformen vil all dokumentasjon skje elektronisk på PC eller mobil (Rover</a:t>
            </a:r>
            <a:r>
              <a:rPr lang="nb-NO" sz="2400" dirty="0" smtClean="0">
                <a:latin typeface="+mn-lt"/>
              </a:rPr>
              <a:t>)</a:t>
            </a:r>
            <a:endParaRPr lang="nb-NO" sz="2400" dirty="0">
              <a:latin typeface="+mn-lt"/>
            </a:endParaRPr>
          </a:p>
        </p:txBody>
      </p:sp>
      <p:sp>
        <p:nvSpPr>
          <p:cNvPr id="11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 txBox="1">
            <a:spLocks/>
          </p:cNvSpPr>
          <p:nvPr/>
        </p:nvSpPr>
        <p:spPr>
          <a:xfrm>
            <a:off x="335360" y="404664"/>
            <a:ext cx="10092781" cy="714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200" b="0" i="0" kern="1200" baseline="0">
                <a:solidFill>
                  <a:schemeClr val="tx1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defRPr>
            </a:lvl1pPr>
          </a:lstStyle>
          <a:p>
            <a:r>
              <a:rPr lang="nb-NO" sz="2400" b="1" dirty="0" smtClean="0">
                <a:latin typeface="+mn-lt"/>
              </a:rPr>
              <a:t>Legemiddeladministrasjon i Helseplattformen</a:t>
            </a:r>
            <a:endParaRPr lang="nb-NO" sz="2400" b="1" dirty="0">
              <a:latin typeface="+mn-lt"/>
            </a:endParaRPr>
          </a:p>
        </p:txBody>
      </p:sp>
      <p:grpSp>
        <p:nvGrpSpPr>
          <p:cNvPr id="16" name="Gruppe 15"/>
          <p:cNvGrpSpPr/>
          <p:nvPr/>
        </p:nvGrpSpPr>
        <p:grpSpPr>
          <a:xfrm>
            <a:off x="407368" y="2636912"/>
            <a:ext cx="2055071" cy="1591869"/>
            <a:chOff x="8707687" y="1770987"/>
            <a:chExt cx="2055071" cy="1591869"/>
          </a:xfrm>
        </p:grpSpPr>
        <p:sp>
          <p:nvSpPr>
            <p:cNvPr id="17" name="TekstSylinder 16">
              <a:extLst>
                <a:ext uri="{FF2B5EF4-FFF2-40B4-BE49-F238E27FC236}">
                  <a16:creationId xmlns:a16="http://schemas.microsoft.com/office/drawing/2014/main" id="{CF6FB8B0-A7A3-BA47-B7EF-04454C573D5B}"/>
                </a:ext>
              </a:extLst>
            </p:cNvPr>
            <p:cNvSpPr txBox="1"/>
            <p:nvPr/>
          </p:nvSpPr>
          <p:spPr>
            <a:xfrm>
              <a:off x="8707687" y="2852078"/>
              <a:ext cx="2055071" cy="510778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Utdeling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F8CD6DF9-661A-AD4C-84E1-25C10EB1356E}"/>
                </a:ext>
              </a:extLst>
            </p:cNvPr>
            <p:cNvSpPr/>
            <p:nvPr/>
          </p:nvSpPr>
          <p:spPr>
            <a:xfrm>
              <a:off x="924330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9" name="TekstSylinder 18">
              <a:extLst>
                <a:ext uri="{FF2B5EF4-FFF2-40B4-BE49-F238E27FC236}">
                  <a16:creationId xmlns:a16="http://schemas.microsoft.com/office/drawing/2014/main" id="{A17EC890-ACFC-2943-A800-44736273CD19}"/>
                </a:ext>
              </a:extLst>
            </p:cNvPr>
            <p:cNvSpPr txBox="1"/>
            <p:nvPr/>
          </p:nvSpPr>
          <p:spPr>
            <a:xfrm>
              <a:off x="922606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2615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35286"/>
            <a:ext cx="10238928" cy="714614"/>
          </a:xfrm>
        </p:spPr>
        <p:txBody>
          <a:bodyPr/>
          <a:lstStyle/>
          <a:p>
            <a:r>
              <a:rPr lang="nb-NO" dirty="0" smtClean="0"/>
              <a:t>Tema for denne presentasjonen er legemiddeladministrasjon</a:t>
            </a:r>
            <a:endParaRPr lang="nb-NO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3511435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Tilberedning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3511435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Istandgjøring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3511435"/>
            <a:ext cx="231983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Dobbeltkontroll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3511435"/>
            <a:ext cx="2055071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Utdeling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" name="Rektangel 2"/>
          <p:cNvSpPr/>
          <p:nvPr/>
        </p:nvSpPr>
        <p:spPr>
          <a:xfrm>
            <a:off x="3431704" y="1772816"/>
            <a:ext cx="8136904" cy="38164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406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Sylinder 8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2711624" y="1412776"/>
            <a:ext cx="9145016" cy="4324588"/>
          </a:xfrm>
          <a:prstGeom prst="roundRect">
            <a:avLst/>
          </a:prstGeom>
          <a:solidFill>
            <a:srgbClr val="E5F8F8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2000" b="1" dirty="0" err="1"/>
              <a:t>Systemstøtte</a:t>
            </a:r>
            <a:r>
              <a:rPr lang="nb-NO" sz="2000" b="1" dirty="0"/>
              <a:t> i forbindelse med </a:t>
            </a:r>
            <a:r>
              <a:rPr lang="nb-NO" sz="2000" b="1" dirty="0" smtClean="0"/>
              <a:t>utdeling</a:t>
            </a:r>
          </a:p>
          <a:p>
            <a:endParaRPr lang="nb-NO" sz="2000" b="1" dirty="0"/>
          </a:p>
          <a:p>
            <a:r>
              <a:rPr lang="nb-NO" sz="2000" dirty="0"/>
              <a:t>For ansatte i hjemmetjenesten vil systemstøtten være noe begrenset sammenlignet med ansatte i helsehus og sykehjem</a:t>
            </a:r>
          </a:p>
          <a:p>
            <a:endParaRPr lang="nb-NO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Instruksjoner for mulige administrasjonsmåter vil være lett tilgjengelig i Helseplattformen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b-NO" sz="1600" dirty="0"/>
              <a:t>For eksempel informasjon om mulighet for knusing og deling av legemiddelet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Relevant dokumentasjon legges inn i systemet, og er enkelt å se for nestemann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b-NO" sz="1600" dirty="0"/>
              <a:t>For eksempel når infusjon av antibiotika er startet/stoppet, hvor plaster er satt på </a:t>
            </a:r>
            <a:r>
              <a:rPr lang="nb-NO" sz="1600" dirty="0" err="1"/>
              <a:t>osv</a:t>
            </a:r>
            <a:endParaRPr lang="nb-NO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Det er definert et tidsintervall på 1 time før og etter forordningstidspunktet. Overstyring må begrunnes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b-NO" sz="1600" dirty="0" smtClean="0"/>
              <a:t>Tilgjengelig </a:t>
            </a:r>
            <a:r>
              <a:rPr lang="nb-NO" sz="1600" dirty="0"/>
              <a:t>for inneliggende pasienter, </a:t>
            </a:r>
            <a:r>
              <a:rPr lang="nb-NO" sz="1600" dirty="0" smtClean="0"/>
              <a:t>ikke </a:t>
            </a:r>
            <a:r>
              <a:rPr lang="nb-NO" sz="1600" dirty="0"/>
              <a:t>på samme måte for hjemmeboende pasienter</a:t>
            </a:r>
          </a:p>
        </p:txBody>
      </p:sp>
      <p:sp>
        <p:nvSpPr>
          <p:cNvPr id="25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 txBox="1">
            <a:spLocks/>
          </p:cNvSpPr>
          <p:nvPr/>
        </p:nvSpPr>
        <p:spPr>
          <a:xfrm>
            <a:off x="335360" y="404664"/>
            <a:ext cx="10092781" cy="714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200" b="0" i="0" kern="1200" baseline="0">
                <a:solidFill>
                  <a:schemeClr val="tx1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defRPr>
            </a:lvl1pPr>
          </a:lstStyle>
          <a:p>
            <a:r>
              <a:rPr lang="nb-NO" sz="2400" b="1" dirty="0" smtClean="0">
                <a:latin typeface="+mn-lt"/>
              </a:rPr>
              <a:t>Legemiddeladministrasjon i Helseplattformen</a:t>
            </a:r>
            <a:endParaRPr lang="nb-NO" sz="2400" b="1" dirty="0">
              <a:latin typeface="+mn-lt"/>
            </a:endParaRPr>
          </a:p>
        </p:txBody>
      </p:sp>
      <p:grpSp>
        <p:nvGrpSpPr>
          <p:cNvPr id="10" name="Gruppe 9"/>
          <p:cNvGrpSpPr/>
          <p:nvPr/>
        </p:nvGrpSpPr>
        <p:grpSpPr>
          <a:xfrm>
            <a:off x="407368" y="2636912"/>
            <a:ext cx="2055071" cy="1591869"/>
            <a:chOff x="8707687" y="1770987"/>
            <a:chExt cx="2055071" cy="1591869"/>
          </a:xfrm>
        </p:grpSpPr>
        <p:sp>
          <p:nvSpPr>
            <p:cNvPr id="11" name="TekstSylinder 10">
              <a:extLst>
                <a:ext uri="{FF2B5EF4-FFF2-40B4-BE49-F238E27FC236}">
                  <a16:creationId xmlns:a16="http://schemas.microsoft.com/office/drawing/2014/main" id="{CF6FB8B0-A7A3-BA47-B7EF-04454C573D5B}"/>
                </a:ext>
              </a:extLst>
            </p:cNvPr>
            <p:cNvSpPr txBox="1"/>
            <p:nvPr/>
          </p:nvSpPr>
          <p:spPr>
            <a:xfrm>
              <a:off x="8707687" y="2852078"/>
              <a:ext cx="2055071" cy="510778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Utdeling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F8CD6DF9-661A-AD4C-84E1-25C10EB1356E}"/>
                </a:ext>
              </a:extLst>
            </p:cNvPr>
            <p:cNvSpPr/>
            <p:nvPr/>
          </p:nvSpPr>
          <p:spPr>
            <a:xfrm>
              <a:off x="924330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3" name="TekstSylinder 12">
              <a:extLst>
                <a:ext uri="{FF2B5EF4-FFF2-40B4-BE49-F238E27FC236}">
                  <a16:creationId xmlns:a16="http://schemas.microsoft.com/office/drawing/2014/main" id="{A17EC890-ACFC-2943-A800-44736273CD19}"/>
                </a:ext>
              </a:extLst>
            </p:cNvPr>
            <p:cNvSpPr txBox="1"/>
            <p:nvPr/>
          </p:nvSpPr>
          <p:spPr>
            <a:xfrm>
              <a:off x="922606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491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575930" y="836712"/>
            <a:ext cx="8510735" cy="3816423"/>
          </a:xfrm>
        </p:spPr>
        <p:txBody>
          <a:bodyPr/>
          <a:lstStyle/>
          <a:p>
            <a:pPr marL="0" indent="0">
              <a:buNone/>
            </a:pPr>
            <a:r>
              <a:rPr lang="nb-NO" sz="2400" b="1" dirty="0" smtClean="0"/>
              <a:t>Oppsummering</a:t>
            </a:r>
          </a:p>
          <a:p>
            <a:pPr marL="0" indent="0">
              <a:buNone/>
            </a:pPr>
            <a:endParaRPr lang="nb-NO" sz="2400" dirty="0" smtClean="0"/>
          </a:p>
          <a:p>
            <a:r>
              <a:rPr lang="nb-NO" sz="2400" dirty="0" smtClean="0"/>
              <a:t>Målet med endringene innen legemiddeladministrasjon er bedre kvalitet på arbeid med legemidler og økt pasientsikkerhet</a:t>
            </a:r>
          </a:p>
          <a:p>
            <a:r>
              <a:rPr lang="nb-NO" sz="2400" dirty="0" smtClean="0"/>
              <a:t>For inneliggende pasienter kan skanning med direktekopling til Helseplattformen erstatte en del av manuelle dobbeltkontroller</a:t>
            </a:r>
          </a:p>
          <a:p>
            <a:r>
              <a:rPr lang="nb-NO" sz="2400" dirty="0" smtClean="0"/>
              <a:t>All signering skal nå skje elektronisk</a:t>
            </a:r>
          </a:p>
          <a:p>
            <a:r>
              <a:rPr lang="nb-NO" sz="2400" dirty="0" smtClean="0"/>
              <a:t>Helseplattformen kommer med </a:t>
            </a:r>
            <a:r>
              <a:rPr lang="nb-NO" sz="2400" dirty="0" err="1" smtClean="0"/>
              <a:t>systemstøtte</a:t>
            </a:r>
            <a:r>
              <a:rPr lang="nb-NO" sz="2400" dirty="0" smtClean="0"/>
              <a:t> for de ulike delene av legemiddeladministrasjonen</a:t>
            </a:r>
          </a:p>
          <a:p>
            <a:endParaRPr lang="nb-NO" sz="2400" dirty="0"/>
          </a:p>
          <a:p>
            <a:pPr marL="0" indent="0">
              <a:buNone/>
            </a:pPr>
            <a:endParaRPr lang="nb-NO" sz="2400" dirty="0"/>
          </a:p>
        </p:txBody>
      </p:sp>
      <p:grpSp>
        <p:nvGrpSpPr>
          <p:cNvPr id="16" name="Gruppe 15"/>
          <p:cNvGrpSpPr/>
          <p:nvPr/>
        </p:nvGrpSpPr>
        <p:grpSpPr>
          <a:xfrm>
            <a:off x="3774838" y="5157192"/>
            <a:ext cx="4121362" cy="675107"/>
            <a:chOff x="1044802" y="4789459"/>
            <a:chExt cx="9717956" cy="1591869"/>
          </a:xfrm>
        </p:grpSpPr>
        <p:sp>
          <p:nvSpPr>
            <p:cNvPr id="4" name="TekstSylinder 3">
              <a:extLst>
                <a:ext uri="{FF2B5EF4-FFF2-40B4-BE49-F238E27FC236}">
                  <a16:creationId xmlns:a16="http://schemas.microsoft.com/office/drawing/2014/main" id="{F47AFA79-D11D-704F-9F28-6182178A81EA}"/>
                </a:ext>
              </a:extLst>
            </p:cNvPr>
            <p:cNvSpPr txBox="1"/>
            <p:nvPr/>
          </p:nvSpPr>
          <p:spPr>
            <a:xfrm>
              <a:off x="1044802" y="5870550"/>
              <a:ext cx="2132384" cy="510778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5" name="TekstSylinder 4">
              <a:extLst>
                <a:ext uri="{FF2B5EF4-FFF2-40B4-BE49-F238E27FC236}">
                  <a16:creationId xmlns:a16="http://schemas.microsoft.com/office/drawing/2014/main" id="{DAB8F899-57B7-9546-9242-7F3EFCD234B4}"/>
                </a:ext>
              </a:extLst>
            </p:cNvPr>
            <p:cNvSpPr txBox="1"/>
            <p:nvPr/>
          </p:nvSpPr>
          <p:spPr>
            <a:xfrm>
              <a:off x="3535879" y="5870550"/>
              <a:ext cx="2132384" cy="510778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6" name="TekstSylinder 5">
              <a:extLst>
                <a:ext uri="{FF2B5EF4-FFF2-40B4-BE49-F238E27FC236}">
                  <a16:creationId xmlns:a16="http://schemas.microsoft.com/office/drawing/2014/main" id="{6DB15F40-E0B7-CF49-8978-E75F219CA97E}"/>
                </a:ext>
              </a:extLst>
            </p:cNvPr>
            <p:cNvSpPr txBox="1"/>
            <p:nvPr/>
          </p:nvSpPr>
          <p:spPr>
            <a:xfrm>
              <a:off x="6026956" y="5870549"/>
              <a:ext cx="2319834" cy="510779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7" name="TekstSylinder 6">
              <a:extLst>
                <a:ext uri="{FF2B5EF4-FFF2-40B4-BE49-F238E27FC236}">
                  <a16:creationId xmlns:a16="http://schemas.microsoft.com/office/drawing/2014/main" id="{CF6FB8B0-A7A3-BA47-B7EF-04454C573D5B}"/>
                </a:ext>
              </a:extLst>
            </p:cNvPr>
            <p:cNvSpPr txBox="1"/>
            <p:nvPr/>
          </p:nvSpPr>
          <p:spPr>
            <a:xfrm>
              <a:off x="8707687" y="5870550"/>
              <a:ext cx="2055071" cy="510778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1699507" y="4789459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0" name="Ellipse 9">
              <a:extLst>
                <a:ext uri="{FF2B5EF4-FFF2-40B4-BE49-F238E27FC236}">
                  <a16:creationId xmlns:a16="http://schemas.microsoft.com/office/drawing/2014/main" id="{BE3B07E0-A2E8-1541-B252-2C0EF43021DA}"/>
                </a:ext>
              </a:extLst>
            </p:cNvPr>
            <p:cNvSpPr/>
            <p:nvPr/>
          </p:nvSpPr>
          <p:spPr>
            <a:xfrm>
              <a:off x="4099807" y="4789459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755DE124-CDD1-1940-A5E4-EA5F50B3C08E}"/>
                </a:ext>
              </a:extLst>
            </p:cNvPr>
            <p:cNvSpPr/>
            <p:nvPr/>
          </p:nvSpPr>
          <p:spPr>
            <a:xfrm>
              <a:off x="6694417" y="4789459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F8CD6DF9-661A-AD4C-84E1-25C10EB1356E}"/>
                </a:ext>
              </a:extLst>
            </p:cNvPr>
            <p:cNvSpPr/>
            <p:nvPr/>
          </p:nvSpPr>
          <p:spPr>
            <a:xfrm>
              <a:off x="9243307" y="4789459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4107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35286"/>
            <a:ext cx="10238928" cy="714614"/>
          </a:xfrm>
        </p:spPr>
        <p:txBody>
          <a:bodyPr/>
          <a:lstStyle/>
          <a:p>
            <a:r>
              <a:rPr lang="nb-NO" dirty="0" smtClean="0"/>
              <a:t>Tema for denne presentasjonen er legemiddeladministrasjon</a:t>
            </a:r>
            <a:endParaRPr lang="nb-NO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3511435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Tilberedning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3511435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Istandgjøring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3511435"/>
            <a:ext cx="231983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Dobbeltkontroll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3511435"/>
            <a:ext cx="2055071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Utdeling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" name="Rektangel 2"/>
          <p:cNvSpPr/>
          <p:nvPr/>
        </p:nvSpPr>
        <p:spPr>
          <a:xfrm>
            <a:off x="5879976" y="1772816"/>
            <a:ext cx="5688632" cy="38164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956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35286"/>
            <a:ext cx="10238928" cy="714614"/>
          </a:xfrm>
        </p:spPr>
        <p:txBody>
          <a:bodyPr/>
          <a:lstStyle/>
          <a:p>
            <a:r>
              <a:rPr lang="nb-NO" dirty="0" smtClean="0"/>
              <a:t>Tema for denne presentasjonen er legemiddeladministrasjon</a:t>
            </a:r>
            <a:endParaRPr lang="nb-NO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3511435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Tilberedning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3511435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Istandgjøring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3511435"/>
            <a:ext cx="231983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Dobbeltkontroll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3511435"/>
            <a:ext cx="2055071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Utdeling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" name="Rektangel 2"/>
          <p:cNvSpPr/>
          <p:nvPr/>
        </p:nvSpPr>
        <p:spPr>
          <a:xfrm>
            <a:off x="8544272" y="1772816"/>
            <a:ext cx="3024336" cy="38164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926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35286"/>
            <a:ext cx="10238928" cy="714614"/>
          </a:xfrm>
        </p:spPr>
        <p:txBody>
          <a:bodyPr/>
          <a:lstStyle/>
          <a:p>
            <a:r>
              <a:rPr lang="nb-NO" dirty="0" smtClean="0"/>
              <a:t>Tema for denne presentasjonen er legemiddeladministrasjon</a:t>
            </a:r>
            <a:endParaRPr lang="nb-NO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3511435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Tilberedning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3511435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Istandgjøring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3511435"/>
            <a:ext cx="231983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Dobbeltkontroll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3511435"/>
            <a:ext cx="2055071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Utdeling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2430344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2553455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00772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2708919"/>
            <a:ext cx="8078688" cy="20162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 smtClean="0">
                <a:latin typeface="+mn-lt"/>
              </a:rPr>
              <a:t>Legemiddelrelaterte pasientskader er en stor utfordring for helsetjenesten og kan ha alvorlige konsekvenser for pasienten</a:t>
            </a:r>
          </a:p>
          <a:p>
            <a:pPr marL="0" indent="0">
              <a:buNone/>
            </a:pPr>
            <a:endParaRPr lang="nb-NO" sz="2400" dirty="0">
              <a:latin typeface="+mn-lt"/>
            </a:endParaRPr>
          </a:p>
        </p:txBody>
      </p:sp>
      <p:pic>
        <p:nvPicPr>
          <p:cNvPr id="9218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6280" y="2060848"/>
            <a:ext cx="2160240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14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2564904"/>
            <a:ext cx="8856984" cy="2794826"/>
          </a:xfrm>
        </p:spPr>
        <p:txBody>
          <a:bodyPr>
            <a:no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nb-NO" sz="2400" dirty="0">
                <a:latin typeface="+mn-lt"/>
              </a:rPr>
              <a:t>For å bedre pasientsikkerheten kan man redusere antall feil knyttet til tilberedning, istandgjøring og utdeling av legemidler til </a:t>
            </a:r>
            <a:r>
              <a:rPr lang="nb-NO" sz="2400" dirty="0" smtClean="0">
                <a:latin typeface="+mn-lt"/>
              </a:rPr>
              <a:t>pasient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b-NO" sz="2400" dirty="0"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nb-NO" sz="2400" dirty="0" smtClean="0">
                <a:latin typeface="+mn-lt"/>
              </a:rPr>
              <a:t>Med </a:t>
            </a:r>
            <a:r>
              <a:rPr lang="nb-NO" sz="2400" dirty="0">
                <a:latin typeface="+mn-lt"/>
              </a:rPr>
              <a:t>andre ord må riktig legemiddel gis til riktig pasient og til riktig tid</a:t>
            </a:r>
            <a:r>
              <a:rPr lang="nb-NO" sz="2400" dirty="0" smtClean="0">
                <a:latin typeface="+mn-lt"/>
              </a:rPr>
              <a:t>​</a:t>
            </a:r>
          </a:p>
          <a:p>
            <a:pPr lvl="2"/>
            <a:endParaRPr lang="nb-NO" sz="2400" dirty="0" smtClean="0">
              <a:latin typeface="+mn-lt"/>
            </a:endParaRPr>
          </a:p>
          <a:p>
            <a:pPr lvl="1"/>
            <a:endParaRPr lang="nb-NO" sz="2400" dirty="0">
              <a:latin typeface="+mn-lt"/>
            </a:endParaRPr>
          </a:p>
          <a:p>
            <a:pPr lvl="1"/>
            <a:endParaRPr lang="nb-NO" sz="2400" dirty="0" smtClean="0">
              <a:latin typeface="+mn-lt"/>
            </a:endParaRPr>
          </a:p>
        </p:txBody>
      </p:sp>
      <p:grpSp>
        <p:nvGrpSpPr>
          <p:cNvPr id="11" name="Gruppe 10"/>
          <p:cNvGrpSpPr/>
          <p:nvPr/>
        </p:nvGrpSpPr>
        <p:grpSpPr>
          <a:xfrm>
            <a:off x="8832304" y="1772816"/>
            <a:ext cx="3240360" cy="3528392"/>
            <a:chOff x="8472264" y="1772816"/>
            <a:chExt cx="3240360" cy="3528392"/>
          </a:xfrm>
        </p:grpSpPr>
        <p:graphicFrame>
          <p:nvGraphicFramePr>
            <p:cNvPr id="5" name="Diagram 4"/>
            <p:cNvGraphicFramePr/>
            <p:nvPr/>
          </p:nvGraphicFramePr>
          <p:xfrm>
            <a:off x="8904312" y="1772816"/>
            <a:ext cx="2376264" cy="352839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7" name="TekstSylinder 6"/>
            <p:cNvSpPr txBox="1"/>
            <p:nvPr/>
          </p:nvSpPr>
          <p:spPr>
            <a:xfrm>
              <a:off x="8472264" y="4293096"/>
              <a:ext cx="32403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Feil ved </a:t>
              </a:r>
            </a:p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legemiddelhåndtering</a:t>
              </a:r>
              <a:endParaRPr lang="nb-NO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489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 txBox="1">
            <a:spLocks/>
          </p:cNvSpPr>
          <p:nvPr/>
        </p:nvSpPr>
        <p:spPr>
          <a:xfrm>
            <a:off x="617913" y="2420887"/>
            <a:ext cx="8358407" cy="3137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Tx/>
              <a:buFont typeface="Arial" panose="020B0604020202020204" pitchFamily="34" charset="0"/>
              <a:buChar char="•"/>
              <a:defRPr lang="nb-NO"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ClrTx/>
              <a:buFont typeface="Arial" panose="020B0604020202020204" pitchFamily="34" charset="0"/>
              <a:buChar char="•"/>
              <a:defRPr lang="nb-NO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Tx/>
              <a:buFont typeface="Arial" panose="020B0604020202020204" pitchFamily="34" charset="0"/>
              <a:buChar char="•"/>
              <a:defRPr lang="nb-NO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lang="nb-NO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lang="nb-NO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b-NO" dirty="0"/>
              <a:t>Det har lenge vært et stort ønske å gå bort fra papirdokumentasjon av istandgjøring og utdeling av legemidler og få en mer helhetlig dokumentasjon av legemiddelhåndteringen i helse- og omsorgstjenesten i </a:t>
            </a:r>
            <a:r>
              <a:rPr lang="nb-NO" dirty="0" smtClean="0"/>
              <a:t>kommunen</a:t>
            </a:r>
            <a:endParaRPr lang="nb-NO" dirty="0"/>
          </a:p>
          <a:p>
            <a:pPr lvl="1"/>
            <a:endParaRPr lang="nb-NO" dirty="0"/>
          </a:p>
        </p:txBody>
      </p:sp>
      <p:grpSp>
        <p:nvGrpSpPr>
          <p:cNvPr id="6" name="Gruppe 5"/>
          <p:cNvGrpSpPr/>
          <p:nvPr/>
        </p:nvGrpSpPr>
        <p:grpSpPr>
          <a:xfrm>
            <a:off x="9264352" y="1772816"/>
            <a:ext cx="1777393" cy="3384376"/>
            <a:chOff x="9264352" y="1772816"/>
            <a:chExt cx="1777393" cy="3384376"/>
          </a:xfrm>
        </p:grpSpPr>
        <p:pic>
          <p:nvPicPr>
            <p:cNvPr id="1026" name="Picture 2" descr="Bild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>
                          <a14:foregroundMark x1="39000" y1="29000" x2="50250" y2="28750"/>
                          <a14:foregroundMark x1="38250" y1="37750" x2="50000" y2="37500"/>
                          <a14:foregroundMark x1="37750" y1="71750" x2="49250" y2="71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9345142" y="1772816"/>
              <a:ext cx="1615812" cy="16158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Bilde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64352" y="3379799"/>
              <a:ext cx="1777393" cy="17773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" name="Rett pilkobling 4"/>
            <p:cNvCxnSpPr/>
            <p:nvPr/>
          </p:nvCxnSpPr>
          <p:spPr>
            <a:xfrm>
              <a:off x="10153048" y="3176026"/>
              <a:ext cx="0" cy="541006"/>
            </a:xfrm>
            <a:prstGeom prst="straightConnector1">
              <a:avLst/>
            </a:prstGeom>
            <a:ln w="19050">
              <a:solidFill>
                <a:srgbClr val="41C3D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343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 txBox="1">
            <a:spLocks/>
          </p:cNvSpPr>
          <p:nvPr/>
        </p:nvSpPr>
        <p:spPr>
          <a:xfrm>
            <a:off x="617913" y="2564903"/>
            <a:ext cx="10446639" cy="2993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Tx/>
              <a:buFont typeface="Arial" panose="020B0604020202020204" pitchFamily="34" charset="0"/>
              <a:buChar char="•"/>
              <a:defRPr lang="nb-NO"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ClrTx/>
              <a:buFont typeface="Arial" panose="020B0604020202020204" pitchFamily="34" charset="0"/>
              <a:buChar char="•"/>
              <a:defRPr lang="nb-NO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Tx/>
              <a:buFont typeface="Arial" panose="020B0604020202020204" pitchFamily="34" charset="0"/>
              <a:buChar char="•"/>
              <a:defRPr lang="nb-NO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lang="nb-NO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lang="nb-NO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b-NO" dirty="0" smtClean="0"/>
              <a:t>Kommunehelsetjenesten </a:t>
            </a:r>
            <a:r>
              <a:rPr lang="nb-NO" dirty="0"/>
              <a:t>har satt seg som mål at medarbeidere og pasienter skal oppleve </a:t>
            </a:r>
            <a:r>
              <a:rPr lang="nb-NO" b="1" dirty="0"/>
              <a:t>økt pasientsikkerhet </a:t>
            </a:r>
            <a:r>
              <a:rPr lang="nb-NO" dirty="0"/>
              <a:t>og </a:t>
            </a:r>
            <a:r>
              <a:rPr lang="nb-NO" b="1" dirty="0"/>
              <a:t>bedre kvalitet </a:t>
            </a:r>
            <a:r>
              <a:rPr lang="nb-NO" dirty="0"/>
              <a:t>på legemiddelhåndtering gjennom samstemt liste i </a:t>
            </a:r>
            <a:r>
              <a:rPr lang="nb-NO" dirty="0" err="1"/>
              <a:t>sanntid</a:t>
            </a:r>
            <a:r>
              <a:rPr lang="nb-NO" dirty="0"/>
              <a:t> og beslutningsstøtte i </a:t>
            </a:r>
            <a:r>
              <a:rPr lang="nb-NO" dirty="0" smtClean="0"/>
              <a:t>forskrivning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Riktig </a:t>
            </a:r>
            <a:r>
              <a:rPr lang="nb-NO" dirty="0"/>
              <a:t>legemiddel må gis til riktig pasient og til riktig tid​</a:t>
            </a:r>
          </a:p>
          <a:p>
            <a:pPr lvl="1"/>
            <a:endParaRPr lang="nb-NO" sz="2400" dirty="0"/>
          </a:p>
          <a:p>
            <a:pPr lvl="1"/>
            <a:endParaRPr lang="nb-NO" sz="2400" dirty="0"/>
          </a:p>
        </p:txBody>
      </p:sp>
      <p:pic>
        <p:nvPicPr>
          <p:cNvPr id="3074" name="Picture 2" descr="Bil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272" y="3501008"/>
            <a:ext cx="1615812" cy="1615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25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HP Powerpointmal" ma:contentTypeID="0x0101005AB320DFA956044EB6C92C981D9868C100967F67C9C202F042A41B1225DB0A23AE00E58FAC8A12B48A41A09E0875D3157A82" ma:contentTypeVersion="10" ma:contentTypeDescription="Ny HP PowerPoint-mal, mai 2020" ma:contentTypeScope="" ma:versionID="14cf61db026e89ff54d808060f6eef5f">
  <xsd:schema xmlns:xsd="http://www.w3.org/2001/XMLSchema" xmlns:xs="http://www.w3.org/2001/XMLSchema" xmlns:p="http://schemas.microsoft.com/office/2006/metadata/properties" xmlns:ns2="a6ef3412-d541-4fd2-ac4e-5f144c52b56e" targetNamespace="http://schemas.microsoft.com/office/2006/metadata/properties" ma:root="true" ma:fieldsID="aea4146bfe56c6155878180c016a6a62" ns2:_="">
    <xsd:import namespace="a6ef3412-d541-4fd2-ac4e-5f144c52b56e"/>
    <xsd:element name="properties">
      <xsd:complexType>
        <xsd:sequence>
          <xsd:element name="documentManagement">
            <xsd:complexType>
              <xsd:all>
                <xsd:element ref="ns2:Prosjekt" minOccurs="0"/>
                <xsd:element ref="ns2:Delprosjekt" minOccurs="0"/>
                <xsd:element ref="ns2:Dokumentstatus" minOccurs="0"/>
                <xsd:element ref="ns2:p4c6da884860474cb19a57641ae17e17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ef3412-d541-4fd2-ac4e-5f144c52b56e" elementFormDefault="qualified">
    <xsd:import namespace="http://schemas.microsoft.com/office/2006/documentManagement/types"/>
    <xsd:import namespace="http://schemas.microsoft.com/office/infopath/2007/PartnerControls"/>
    <xsd:element name="Prosjekt" ma:index="8" nillable="true" ma:displayName="Prosjekt" ma:default="Applikasjoner" ma:description="Legg inn riktig prosjekt" ma:format="Dropdown" ma:internalName="Prosjekt">
      <xsd:simpleType>
        <xsd:union memberTypes="dms:Text">
          <xsd:simpleType>
            <xsd:restriction base="dms:Choice">
              <xsd:enumeration value="Applikasjoner"/>
              <xsd:enumeration value="Applikasjonsstøtte"/>
              <xsd:enumeration value="Informasjonsforvaltning"/>
              <xsd:enumeration value="Rapportering"/>
              <xsd:enumeration value="Opplæring"/>
              <xsd:enumeration value="Test og verifikasjon"/>
              <xsd:enumeration value="Utvikling og kravoppfølging"/>
              <xsd:enumeration value="Helseplattformen"/>
              <xsd:enumeration value="Test"/>
              <xsd:enumeration value="Gevinstrealisering HMN"/>
            </xsd:restriction>
          </xsd:simpleType>
        </xsd:union>
      </xsd:simpleType>
    </xsd:element>
    <xsd:element name="Delprosjekt" ma:index="9" nillable="true" ma:displayName="Delprosjekt" ma:default="N/A" ma:format="Dropdown" ma:internalName="Delprosjekt">
      <xsd:simpleType>
        <xsd:union memberTypes="dms:Text">
          <xsd:simpleType>
            <xsd:restriction base="dms:Choice">
              <xsd:enumeration value="N/A"/>
              <xsd:enumeration value="Inpatient"/>
              <xsd:enumeration value="Outpatient"/>
              <xsd:enumeration value="Administrative"/>
              <xsd:enumeration value="Felles"/>
              <xsd:enumeration value="HR"/>
              <xsd:enumeration value="Informasjonssikkerhet"/>
              <xsd:enumeration value="Kommunikasjon"/>
              <xsd:enumeration value="Kontraktsforvaltning"/>
              <xsd:enumeration value="Prosjektkontor"/>
              <xsd:enumeration value="Virksomhetsarkitektur"/>
            </xsd:restriction>
          </xsd:simpleType>
        </xsd:union>
      </xsd:simpleType>
    </xsd:element>
    <xsd:element name="Dokumentstatus" ma:index="10" nillable="true" ma:displayName="Dokumentstatus" ma:default="Under arbeid" ma:format="Dropdown" ma:internalName="Dokumentstatus">
      <xsd:simpleType>
        <xsd:restriction base="dms:Choice">
          <xsd:enumeration value="Kladd"/>
          <xsd:enumeration value="Under arbeid"/>
          <xsd:enumeration value="Til godkjenning"/>
          <xsd:enumeration value="Ferdig/Godkjent"/>
          <xsd:enumeration value="Utgått"/>
        </xsd:restriction>
      </xsd:simpleType>
    </xsd:element>
    <xsd:element name="p4c6da884860474cb19a57641ae17e17" ma:index="11" nillable="true" ma:taxonomy="true" ma:internalName="p4c6da884860474cb19a57641ae17e17" ma:taxonomyFieldName="Emneknagg" ma:displayName="Emneknagg" ma:readOnly="false" ma:default="" ma:fieldId="{94c6da88-4860-474c-b19a-57641ae17e17}" ma:taxonomyMulti="true" ma:sspId="7c5b94b3-4627-4b94-8e01-5c3f1d68846f" ma:termSetId="ea577303-0617-4978-ab8e-ce98b66d9d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description="" ma:hidden="true" ma:list="{6c4aa343-4c03-4260-b72e-5515b5a3248e}" ma:internalName="TaxCatchAll" ma:showField="CatchAllData" ma:web="2d415689-2f3a-45fc-860f-03fc7aaa0e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description="" ma:hidden="true" ma:list="{6c4aa343-4c03-4260-b72e-5515b5a3248e}" ma:internalName="TaxCatchAllLabel" ma:readOnly="true" ma:showField="CatchAllDataLabel" ma:web="2d415689-2f3a-45fc-860f-03fc7aaa0e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kumentstatus xmlns="a6ef3412-d541-4fd2-ac4e-5f144c52b56e">Ferdig/Godkjent</Dokumentstatus>
    <TaxCatchAll xmlns="a6ef3412-d541-4fd2-ac4e-5f144c52b56e"/>
    <Delprosjekt xmlns="a6ef3412-d541-4fd2-ac4e-5f144c52b56e">Kommunikasjon</Delprosjekt>
    <Prosjekt xmlns="a6ef3412-d541-4fd2-ac4e-5f144c52b56e">Helseplattformen</Prosjekt>
    <p4c6da884860474cb19a57641ae17e17 xmlns="a6ef3412-d541-4fd2-ac4e-5f144c52b56e">
      <Terms xmlns="http://schemas.microsoft.com/office/infopath/2007/PartnerControls"/>
    </p4c6da884860474cb19a57641ae17e17>
  </documentManagement>
</p:properties>
</file>

<file path=customXml/itemProps1.xml><?xml version="1.0" encoding="utf-8"?>
<ds:datastoreItem xmlns:ds="http://schemas.openxmlformats.org/officeDocument/2006/customXml" ds:itemID="{0CCC8E6F-4B36-414D-B5F6-8D7D895ADA9F}"/>
</file>

<file path=customXml/itemProps2.xml><?xml version="1.0" encoding="utf-8"?>
<ds:datastoreItem xmlns:ds="http://schemas.openxmlformats.org/officeDocument/2006/customXml" ds:itemID="{86FA711F-697B-4308-8E66-8184D6E65663}"/>
</file>

<file path=customXml/itemProps3.xml><?xml version="1.0" encoding="utf-8"?>
<ds:datastoreItem xmlns:ds="http://schemas.openxmlformats.org/officeDocument/2006/customXml" ds:itemID="{810C7004-3340-4795-BC26-17FEC289EF3C}"/>
</file>

<file path=customXml/itemProps4.xml><?xml version="1.0" encoding="utf-8"?>
<ds:datastoreItem xmlns:ds="http://schemas.openxmlformats.org/officeDocument/2006/customXml" ds:itemID="{1306A1FD-3ECA-4E7F-8E70-468D5CEE52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ef3412-d541-4fd2-ac4e-5f144c52b5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86FA711F-697B-4308-8E66-8184D6E6566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a6ef3412-d541-4fd2-ac4e-5f144c52b56e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795</TotalTime>
  <Words>759</Words>
  <Application>Microsoft Office PowerPoint</Application>
  <PresentationFormat>Widescreen</PresentationFormat>
  <Paragraphs>163</Paragraphs>
  <Slides>21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Office-tema</vt:lpstr>
      <vt:lpstr>Medisinrom i kommunehelsetjenesten </vt:lpstr>
      <vt:lpstr>Tema for denne presentasjonen er legemiddeladministrasjon</vt:lpstr>
      <vt:lpstr>Tema for denne presentasjonen er legemiddeladministrasjon</vt:lpstr>
      <vt:lpstr>Tema for denne presentasjonen er legemiddeladministrasjon</vt:lpstr>
      <vt:lpstr>Tema for denne presentasjonen er legemiddeladministrasjon</vt:lpstr>
      <vt:lpstr>PowerPoint-presentasjon</vt:lpstr>
      <vt:lpstr>PowerPoint-presentasjon</vt:lpstr>
      <vt:lpstr>PowerPoint-presentasjon</vt:lpstr>
      <vt:lpstr>PowerPoint-presentasjon</vt:lpstr>
      <vt:lpstr>Først litt grunnleggende om legemiddeladministrasjon</vt:lpstr>
      <vt:lpstr>Legemiddeladministrasjon</vt:lpstr>
      <vt:lpstr>Legemiddeladministrasjon</vt:lpstr>
      <vt:lpstr>Legemiddeladministrasjon</vt:lpstr>
      <vt:lpstr>Legemiddeladministrasjon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>_£Bilde</cp:keywords>
  <cp:lastModifiedBy>Christensen, Liv Quist</cp:lastModifiedBy>
  <cp:revision>85</cp:revision>
  <dcterms:created xsi:type="dcterms:W3CDTF">2021-06-23T13:32:41Z</dcterms:created>
  <dcterms:modified xsi:type="dcterms:W3CDTF">2021-08-12T11:26:06Z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