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5"/>
  </p:notesMasterIdLst>
  <p:handoutMasterIdLst>
    <p:handoutMasterId r:id="rId26"/>
  </p:handoutMasterIdLst>
  <p:sldIdLst>
    <p:sldId id="355" r:id="rId7"/>
    <p:sldId id="399" r:id="rId8"/>
    <p:sldId id="401" r:id="rId9"/>
    <p:sldId id="402" r:id="rId10"/>
    <p:sldId id="359" r:id="rId11"/>
    <p:sldId id="360" r:id="rId12"/>
    <p:sldId id="361" r:id="rId13"/>
    <p:sldId id="362" r:id="rId14"/>
    <p:sldId id="403" r:id="rId15"/>
    <p:sldId id="407" r:id="rId16"/>
    <p:sldId id="408" r:id="rId17"/>
    <p:sldId id="409" r:id="rId18"/>
    <p:sldId id="411" r:id="rId19"/>
    <p:sldId id="414" r:id="rId20"/>
    <p:sldId id="410" r:id="rId21"/>
    <p:sldId id="415" r:id="rId22"/>
    <p:sldId id="416" r:id="rId23"/>
    <p:sldId id="370" r:id="rId2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FFFFFF"/>
    <a:srgbClr val="208482"/>
    <a:srgbClr val="A8ECEA"/>
    <a:srgbClr val="5599EE"/>
    <a:srgbClr val="B8EFEE"/>
    <a:srgbClr val="2A307D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28" Type="http://schemas.openxmlformats.org/officeDocument/2006/relationships/viewProps" Target="viewProps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0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7-419D-9BBE-47C8A1FE98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7-419D-9BBE-47C8A1FE98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7-419D-9BBE-47C8A1FE9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593504"/>
        <c:axId val="1170601048"/>
      </c:lineChart>
      <c:catAx>
        <c:axId val="11705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0601048"/>
        <c:crosses val="autoZero"/>
        <c:auto val="1"/>
        <c:lblAlgn val="ctr"/>
        <c:lblOffset val="100"/>
        <c:noMultiLvlLbl val="0"/>
      </c:catAx>
      <c:valAx>
        <c:axId val="1170601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593504"/>
        <c:crosses val="autoZero"/>
        <c:crossBetween val="between"/>
      </c:valAx>
      <c:spPr>
        <a:solidFill>
          <a:srgbClr val="2CB5B5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r>
              <a:rPr lang="nb-NO" dirty="0"/>
              <a:t>Medisinrom på </a:t>
            </a:r>
            <a:r>
              <a:rPr lang="nb-NO" dirty="0" smtClean="0"/>
              <a:t>sykehus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2770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1991544" y="3917880"/>
            <a:ext cx="5904656" cy="248578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Klargjøre legemiddel for utdeling til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forstå legens forordning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foreta generisk bytte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gjøre utregninger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plukke frem riktig legemiddel til riktig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merke legemidlet dersom legemidlet ikke deles ut til pasient umiddelbart etter istandgjøringen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4553253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5879976" y="1484784"/>
            <a:ext cx="5976664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3013633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73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4439816" y="3917880"/>
            <a:ext cx="6120680" cy="214526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En dobbeltkontroll utføres av to personer, som hver for seg, og ved å signere, bekrefter at en oppgave er utført korrekt og i henhold til eventuelt fastsatt prosedyre</a:t>
            </a:r>
          </a:p>
          <a:p>
            <a:endParaRPr lang="nb-NO" sz="2000" dirty="0"/>
          </a:p>
          <a:p>
            <a:r>
              <a:rPr lang="nb-NO" sz="2000" dirty="0"/>
              <a:t>En automatisert elektronisk kontroll kan benyttes dersom den er likeverdig med en manuell kontroll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717612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511006" y="1484784"/>
            <a:ext cx="3345634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5552207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30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7536160" y="3917880"/>
            <a:ext cx="4464496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Utdeling av ferdig istandgjort legemiddel til riktig pasient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969640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609600" y="1484784"/>
            <a:ext cx="7934672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7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551384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2296834"/>
            <a:ext cx="8712968" cy="286035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tilberedning og </a:t>
            </a:r>
            <a:r>
              <a:rPr lang="nb-NO" sz="2400" b="1" dirty="0" smtClean="0"/>
              <a:t>istandgjøring (1) </a:t>
            </a:r>
            <a:endParaRPr lang="nb-NO" sz="2400" b="1" dirty="0"/>
          </a:p>
          <a:p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Etikett med strekkode til merking av legemiddel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Skanning av legemiddel for å sikre at pasienten får legemiddel som forordnet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Ved skanning av legemiddel blir dose sjekket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Dersom feil dose av legemiddel blir avdekket ved skanning kommer det et </a:t>
            </a:r>
            <a:r>
              <a:rPr lang="nb-NO" dirty="0" smtClean="0"/>
              <a:t>varsel</a:t>
            </a:r>
            <a:endParaRPr lang="nb-NO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206089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188851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562022" y="3781347"/>
            <a:ext cx="2132384" cy="1591869"/>
            <a:chOff x="3535879" y="1770987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Istandgjøring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5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551384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1700808"/>
            <a:ext cx="8712968" cy="3881914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tilberedning og </a:t>
            </a:r>
            <a:r>
              <a:rPr lang="nb-NO" sz="2400" b="1" dirty="0" smtClean="0"/>
              <a:t>istandgjøring (2)</a:t>
            </a:r>
            <a:endParaRPr lang="nb-NO" sz="2400" b="1" dirty="0"/>
          </a:p>
          <a:p>
            <a:endParaRPr lang="nb-NO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Ved </a:t>
            </a:r>
            <a:r>
              <a:rPr lang="nb-NO" sz="2400" dirty="0"/>
              <a:t>skanning av legemiddel blir legemiddelform (tablett, mikstur, salve </a:t>
            </a:r>
            <a:r>
              <a:rPr lang="nb-NO" sz="2400" dirty="0" err="1"/>
              <a:t>etc</a:t>
            </a:r>
            <a:r>
              <a:rPr lang="nb-NO" sz="2400" dirty="0"/>
              <a:t>) </a:t>
            </a:r>
            <a:r>
              <a:rPr lang="nb-NO" sz="2400" dirty="0" smtClean="0"/>
              <a:t>sjekket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/>
              <a:t>Dersom </a:t>
            </a:r>
            <a:r>
              <a:rPr lang="nb-NO" dirty="0"/>
              <a:t>feil legemiddelform blir avdekket ved skanning kommer det et varsel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Løsningen presenterer bruksanvisning for tilberedning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For eksempel vil skanning av et legemiddel og en tilsetningsvæske gi varsel ved avvik fra forordning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Ved skanning av infusjonspumpe blir denne koblet til riktig pasient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206089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188851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562022" y="3781347"/>
            <a:ext cx="2132384" cy="1591869"/>
            <a:chOff x="3535879" y="1770987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Istandgjøring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29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75720" y="2132856"/>
            <a:ext cx="7488832" cy="3303032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err="1" smtClean="0"/>
              <a:t>dobbelkontroll</a:t>
            </a:r>
            <a:endParaRPr lang="nb-NO" sz="2400" b="1" dirty="0" smtClean="0"/>
          </a:p>
          <a:p>
            <a:endParaRPr lang="nb-NO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En stor andel av dagens manuelle dobbeltkontroller kan erstattes av elektronisk dobbeltkontroll ved hjelp av skanning, og frigir tid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NB: Det vil fortsatt være behov for enkelte </a:t>
            </a:r>
            <a:r>
              <a:rPr lang="nb-NO" sz="2400" dirty="0" smtClean="0">
                <a:solidFill>
                  <a:prstClr val="black"/>
                </a:solidFill>
              </a:rPr>
              <a:t>dobbeltkontroller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prstClr val="black"/>
                </a:solidFill>
              </a:rPr>
              <a:t>Manuelle </a:t>
            </a:r>
            <a:r>
              <a:rPr lang="nb-NO" sz="2000" dirty="0">
                <a:solidFill>
                  <a:prstClr val="black"/>
                </a:solidFill>
              </a:rPr>
              <a:t>dobbeltkontroller skal dokumenteres elektronisk</a:t>
            </a:r>
            <a:endParaRPr lang="nb-NO" sz="2000" dirty="0"/>
          </a:p>
        </p:txBody>
      </p:sp>
      <p:grpSp>
        <p:nvGrpSpPr>
          <p:cNvPr id="8" name="Gruppe 7"/>
          <p:cNvGrpSpPr/>
          <p:nvPr/>
        </p:nvGrpSpPr>
        <p:grpSpPr>
          <a:xfrm>
            <a:off x="607814" y="2780928"/>
            <a:ext cx="2319834" cy="1591869"/>
            <a:chOff x="6026956" y="1770987"/>
            <a:chExt cx="2319834" cy="1591869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Dobbeltkontroll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762000" y="887686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13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071664" y="2025506"/>
            <a:ext cx="8136904" cy="357544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utdeling </a:t>
            </a:r>
            <a:r>
              <a:rPr lang="nb-NO" sz="2400" b="1" dirty="0" smtClean="0"/>
              <a:t>(1)</a:t>
            </a:r>
          </a:p>
          <a:p>
            <a:endParaRPr lang="nb-NO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Skanning av pasient og legemiddel vil varsle avvik fra forordning, og kan brukes dersom pasienten har pasientarmbånd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Instruksjoner for administrasjonsmuligheter vil være lett </a:t>
            </a:r>
            <a:r>
              <a:rPr lang="nb-NO" sz="2400" dirty="0" smtClean="0">
                <a:solidFill>
                  <a:prstClr val="black"/>
                </a:solidFill>
              </a:rPr>
              <a:t>tilgjengelig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For </a:t>
            </a:r>
            <a:r>
              <a:rPr lang="nb-NO" dirty="0">
                <a:solidFill>
                  <a:prstClr val="black"/>
                </a:solidFill>
              </a:rPr>
              <a:t>eksempel informasjon om mulighet for knusing og deling av det enkelte  </a:t>
            </a:r>
            <a:r>
              <a:rPr lang="nb-NO" dirty="0" smtClean="0">
                <a:solidFill>
                  <a:prstClr val="black"/>
                </a:solidFill>
              </a:rPr>
              <a:t>legemiddelet</a:t>
            </a:r>
            <a:endParaRPr lang="nb-NO" dirty="0">
              <a:solidFill>
                <a:prstClr val="black"/>
              </a:solidFill>
            </a:endParaRPr>
          </a:p>
        </p:txBody>
      </p:sp>
      <p:grpSp>
        <p:nvGrpSpPr>
          <p:cNvPr id="8" name="Gruppe 7"/>
          <p:cNvGrpSpPr/>
          <p:nvPr/>
        </p:nvGrpSpPr>
        <p:grpSpPr>
          <a:xfrm>
            <a:off x="762000" y="2564904"/>
            <a:ext cx="2055071" cy="1591869"/>
            <a:chOff x="8707687" y="1770987"/>
            <a:chExt cx="2055071" cy="1591869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762000" y="887686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05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071664" y="2062376"/>
            <a:ext cx="7992888" cy="3166824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smtClean="0"/>
              <a:t>utdeling (2) </a:t>
            </a:r>
            <a:endParaRPr lang="nb-NO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 smtClean="0">
                <a:solidFill>
                  <a:prstClr val="black"/>
                </a:solidFill>
              </a:rPr>
              <a:t>Relevant </a:t>
            </a:r>
            <a:r>
              <a:rPr lang="nb-NO" sz="2400" dirty="0">
                <a:solidFill>
                  <a:prstClr val="black"/>
                </a:solidFill>
              </a:rPr>
              <a:t>dokumentasjon legges inn i systemet, og er enkelt å se for nestemann  </a:t>
            </a:r>
            <a:endParaRPr lang="nb-NO" sz="24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For </a:t>
            </a:r>
            <a:r>
              <a:rPr lang="nb-NO" dirty="0">
                <a:solidFill>
                  <a:prstClr val="black"/>
                </a:solidFill>
              </a:rPr>
              <a:t>eksempel når infusjon av antibiotika er startet/stoppet, hvor plaster er satt på </a:t>
            </a:r>
            <a:r>
              <a:rPr lang="nb-NO" dirty="0" err="1">
                <a:solidFill>
                  <a:prstClr val="black"/>
                </a:solidFill>
              </a:rPr>
              <a:t>osv</a:t>
            </a:r>
            <a:endParaRPr lang="nb-NO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Det er definert et tidsintervall på 1 time før og etter forordningstidspunktet. Overstyring må begrunnes</a:t>
            </a:r>
          </a:p>
        </p:txBody>
      </p:sp>
      <p:grpSp>
        <p:nvGrpSpPr>
          <p:cNvPr id="8" name="Gruppe 7"/>
          <p:cNvGrpSpPr/>
          <p:nvPr/>
        </p:nvGrpSpPr>
        <p:grpSpPr>
          <a:xfrm>
            <a:off x="762000" y="2564904"/>
            <a:ext cx="2055071" cy="1591869"/>
            <a:chOff x="8707687" y="1770987"/>
            <a:chExt cx="2055071" cy="1591869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762000" y="887686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15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1628801"/>
            <a:ext cx="10742984" cy="3240360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Oppsummering</a:t>
            </a: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Modul for legemiddeladministrasjon (LMA) erstatter </a:t>
            </a:r>
            <a:r>
              <a:rPr lang="nb-NO" sz="2400" dirty="0" err="1" smtClean="0">
                <a:latin typeface="+mn-lt"/>
              </a:rPr>
              <a:t>papirkurve</a:t>
            </a:r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Skanning </a:t>
            </a:r>
            <a:r>
              <a:rPr lang="nb-NO" sz="2400" dirty="0">
                <a:latin typeface="+mn-lt"/>
              </a:rPr>
              <a:t>av </a:t>
            </a:r>
            <a:r>
              <a:rPr lang="nb-NO" sz="2400" dirty="0" smtClean="0">
                <a:latin typeface="+mn-lt"/>
              </a:rPr>
              <a:t>legemidler, pasienter og infusjonspumper sikrer rett legemiddel til rett pasient til rett tid</a:t>
            </a:r>
          </a:p>
          <a:p>
            <a:r>
              <a:rPr lang="nb-NO" sz="2400" dirty="0" smtClean="0">
                <a:latin typeface="+mn-lt"/>
              </a:rPr>
              <a:t>Instruksjoner til hjelp ved tilberedning, istandgjøring og utdeling er </a:t>
            </a:r>
            <a:r>
              <a:rPr lang="nb-NO" sz="2400" dirty="0">
                <a:latin typeface="+mn-lt"/>
              </a:rPr>
              <a:t>integrert i </a:t>
            </a:r>
            <a:r>
              <a:rPr lang="nb-NO" sz="2400" dirty="0" smtClean="0">
                <a:latin typeface="+mn-lt"/>
              </a:rPr>
              <a:t>LMA</a:t>
            </a:r>
            <a:endParaRPr lang="nb-NO" sz="2400" dirty="0">
              <a:latin typeface="+mn-lt"/>
            </a:endParaRP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grpSp>
        <p:nvGrpSpPr>
          <p:cNvPr id="16" name="Gruppe 15"/>
          <p:cNvGrpSpPr/>
          <p:nvPr/>
        </p:nvGrpSpPr>
        <p:grpSpPr>
          <a:xfrm>
            <a:off x="3774838" y="5157192"/>
            <a:ext cx="4121362" cy="675107"/>
            <a:chOff x="1044802" y="4789459"/>
            <a:chExt cx="9717956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5870549"/>
              <a:ext cx="2319834" cy="510779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5870550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10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704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708919"/>
            <a:ext cx="8078688" cy="2016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Legemiddelrelaterte pasientskader er en stor utfordring for helsetjenesten og kan ha alvorlige konsekvenser for pasienten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06084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6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75354"/>
            <a:ext cx="8064896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Helse-Midt-Norge har satt seg som mål å redusere antall legemiddelrelaterte pasientskader med 80% innen tre år etter at Helseplattformen er innført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Dette kan skje ved å redusere antall </a:t>
            </a:r>
            <a:r>
              <a:rPr lang="nb-NO" sz="2400" dirty="0">
                <a:latin typeface="+mn-lt"/>
              </a:rPr>
              <a:t>feil knyttet til tilberedning, istandgjøring og utdeling av </a:t>
            </a:r>
            <a:r>
              <a:rPr lang="nb-NO" sz="2400" dirty="0" smtClean="0">
                <a:latin typeface="+mn-lt"/>
              </a:rPr>
              <a:t>legemidler. Med andre ord må riktig </a:t>
            </a:r>
            <a:r>
              <a:rPr lang="nb-NO" sz="2400" dirty="0">
                <a:latin typeface="+mn-lt"/>
              </a:rPr>
              <a:t>legemiddel </a:t>
            </a:r>
            <a:r>
              <a:rPr lang="nb-NO" sz="2400" dirty="0" smtClean="0">
                <a:latin typeface="+mn-lt"/>
              </a:rPr>
              <a:t>gis til riktig pasient og </a:t>
            </a:r>
            <a:r>
              <a:rPr lang="nb-NO" sz="2400" dirty="0">
                <a:latin typeface="+mn-lt"/>
              </a:rPr>
              <a:t>til riktig tid</a:t>
            </a:r>
            <a:r>
              <a:rPr lang="nb-NO" sz="2400" dirty="0" smtClean="0">
                <a:latin typeface="+mn-lt"/>
              </a:rPr>
              <a:t>​</a:t>
            </a:r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11" name="Gruppe 10"/>
          <p:cNvGrpSpPr/>
          <p:nvPr/>
        </p:nvGrpSpPr>
        <p:grpSpPr>
          <a:xfrm>
            <a:off x="8904312" y="1772816"/>
            <a:ext cx="2376264" cy="3528392"/>
            <a:chOff x="8904312" y="1772816"/>
            <a:chExt cx="2376264" cy="3528392"/>
          </a:xfrm>
        </p:grpSpPr>
        <p:graphicFrame>
          <p:nvGraphicFramePr>
            <p:cNvPr id="5" name="Diagram 4"/>
            <p:cNvGraphicFramePr/>
            <p:nvPr/>
          </p:nvGraphicFramePr>
          <p:xfrm>
            <a:off x="8904312" y="1772816"/>
            <a:ext cx="2376264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kstSylinder 5"/>
            <p:cNvSpPr txBox="1"/>
            <p:nvPr/>
          </p:nvSpPr>
          <p:spPr>
            <a:xfrm>
              <a:off x="9192344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1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9768408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2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10344472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3</a:t>
              </a:r>
              <a:r>
                <a:rPr lang="nb-NO" dirty="0" smtClean="0">
                  <a:solidFill>
                    <a:schemeClr val="bg1"/>
                  </a:solidFill>
                </a:rPr>
                <a:t>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549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980728"/>
            <a:ext cx="10729192" cy="4752528"/>
          </a:xfrm>
        </p:spPr>
        <p:txBody>
          <a:bodyPr>
            <a:no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nb-NO" sz="2400" b="1" dirty="0" smtClean="0">
                <a:latin typeface="+mn-lt"/>
              </a:rPr>
              <a:t>Legemiddeladministrasjon før innføring av Helseplattformen</a:t>
            </a:r>
            <a:endParaRPr lang="nb-NO" sz="2400" b="1" dirty="0">
              <a:latin typeface="+mn-lt"/>
            </a:endParaRPr>
          </a:p>
          <a:p>
            <a:pPr marL="342900" lvl="1" indent="-342900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</a:pPr>
            <a:r>
              <a:rPr lang="nb-NO" sz="2400" dirty="0">
                <a:latin typeface="+mn-lt"/>
              </a:rPr>
              <a:t>T</a:t>
            </a:r>
            <a:r>
              <a:rPr lang="nb-NO" sz="2400" dirty="0" smtClean="0">
                <a:latin typeface="+mn-lt"/>
              </a:rPr>
              <a:t>ilberedning</a:t>
            </a:r>
            <a:r>
              <a:rPr lang="nb-NO" sz="2400" dirty="0">
                <a:latin typeface="+mn-lt"/>
              </a:rPr>
              <a:t>, istandgjøring og utdeling </a:t>
            </a:r>
            <a:r>
              <a:rPr lang="nb-NO" sz="2400" dirty="0" smtClean="0">
                <a:latin typeface="+mn-lt"/>
              </a:rPr>
              <a:t>dokumenteres ulikt </a:t>
            </a:r>
            <a:r>
              <a:rPr lang="nb-NO" sz="2400" dirty="0">
                <a:latin typeface="+mn-lt"/>
              </a:rPr>
              <a:t>i de ulike foretakene</a:t>
            </a:r>
          </a:p>
          <a:p>
            <a:pPr marL="342900" lvl="1" indent="-342900">
              <a:lnSpc>
                <a:spcPct val="120000"/>
              </a:lnSpc>
            </a:pPr>
            <a:r>
              <a:rPr lang="nb-NO" sz="2400" dirty="0" smtClean="0">
                <a:latin typeface="+mn-lt"/>
              </a:rPr>
              <a:t>Mange </a:t>
            </a:r>
            <a:r>
              <a:rPr lang="nb-NO" sz="2400" dirty="0">
                <a:latin typeface="+mn-lt"/>
              </a:rPr>
              <a:t>varianter av papirkurver og hjelpeskjema </a:t>
            </a:r>
            <a:r>
              <a:rPr lang="nb-NO" sz="2400" dirty="0" smtClean="0">
                <a:latin typeface="+mn-lt"/>
              </a:rPr>
              <a:t>i </a:t>
            </a:r>
            <a:r>
              <a:rPr lang="nb-NO" sz="2400" dirty="0">
                <a:latin typeface="+mn-lt"/>
              </a:rPr>
              <a:t>tillegg til at </a:t>
            </a:r>
            <a:r>
              <a:rPr lang="nb-NO" sz="2400" dirty="0" smtClean="0">
                <a:latin typeface="+mn-lt"/>
              </a:rPr>
              <a:t>enkeltavdelinger </a:t>
            </a:r>
            <a:r>
              <a:rPr lang="nb-NO" sz="2400" dirty="0">
                <a:latin typeface="+mn-lt"/>
              </a:rPr>
              <a:t>bruker elektroniske løsninger (</a:t>
            </a:r>
            <a:r>
              <a:rPr lang="nb-NO" sz="2400" dirty="0" err="1">
                <a:latin typeface="+mn-lt"/>
              </a:rPr>
              <a:t>Picis</a:t>
            </a:r>
            <a:r>
              <a:rPr lang="nb-NO" sz="2400" dirty="0">
                <a:latin typeface="+mn-lt"/>
              </a:rPr>
              <a:t>, </a:t>
            </a:r>
            <a:r>
              <a:rPr lang="nb-NO" sz="2400" dirty="0" smtClean="0">
                <a:latin typeface="+mn-lt"/>
              </a:rPr>
              <a:t>legemiddelhåndtering i PACS/RIS</a:t>
            </a:r>
            <a:r>
              <a:rPr lang="nb-NO" sz="2400" dirty="0">
                <a:latin typeface="+mn-lt"/>
              </a:rPr>
              <a:t>) </a:t>
            </a: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</a:pPr>
            <a:r>
              <a:rPr lang="nb-NO" sz="2400" dirty="0" smtClean="0">
                <a:latin typeface="+mn-lt"/>
              </a:rPr>
              <a:t>Oversikten man får trenger ikke være oppdatert</a:t>
            </a:r>
          </a:p>
          <a:p>
            <a:pPr marL="342900" lvl="1" indent="-342900">
              <a:lnSpc>
                <a:spcPct val="120000"/>
              </a:lnSpc>
            </a:pPr>
            <a:r>
              <a:rPr lang="nb-NO" sz="2400" dirty="0" smtClean="0">
                <a:latin typeface="+mn-lt"/>
              </a:rPr>
              <a:t>Lite</a:t>
            </a:r>
            <a:r>
              <a:rPr lang="nb-NO" sz="2400" dirty="0">
                <a:latin typeface="+mn-lt"/>
              </a:rPr>
              <a:t>, eller ingen </a:t>
            </a:r>
            <a:r>
              <a:rPr lang="nb-NO" sz="2400" dirty="0" err="1">
                <a:latin typeface="+mn-lt"/>
              </a:rPr>
              <a:t>systemstøtte</a:t>
            </a:r>
            <a:r>
              <a:rPr lang="nb-NO" sz="2400" dirty="0">
                <a:latin typeface="+mn-lt"/>
              </a:rPr>
              <a:t> i hvordan man skal tilberede og </a:t>
            </a:r>
            <a:r>
              <a:rPr lang="nb-NO" sz="2400" dirty="0" err="1">
                <a:latin typeface="+mn-lt"/>
              </a:rPr>
              <a:t>istandgjøre</a:t>
            </a:r>
            <a:r>
              <a:rPr lang="nb-NO" sz="2400" dirty="0">
                <a:latin typeface="+mn-lt"/>
              </a:rPr>
              <a:t> et </a:t>
            </a:r>
            <a:r>
              <a:rPr lang="nb-NO" sz="2400" dirty="0" smtClean="0">
                <a:latin typeface="+mn-lt"/>
              </a:rPr>
              <a:t>legemiddel før utdeling</a:t>
            </a:r>
          </a:p>
          <a:p>
            <a:pPr marL="342900" lvl="1" indent="-342900">
              <a:lnSpc>
                <a:spcPct val="120000"/>
              </a:lnSpc>
            </a:pPr>
            <a:r>
              <a:rPr lang="nb-NO" sz="2400" dirty="0">
                <a:latin typeface="+mn-lt"/>
              </a:rPr>
              <a:t>U</a:t>
            </a:r>
            <a:r>
              <a:rPr lang="nb-NO" sz="2400" dirty="0" smtClean="0">
                <a:latin typeface="+mn-lt"/>
              </a:rPr>
              <a:t>tbredt bruk av dobbeltkontroll ved dobbeltsignering </a:t>
            </a:r>
            <a:endParaRPr lang="nb-NO" sz="2400" dirty="0">
              <a:latin typeface="+mn-lt"/>
            </a:endParaRPr>
          </a:p>
          <a:p>
            <a:pPr marL="0" lvl="1" indent="0">
              <a:lnSpc>
                <a:spcPct val="120000"/>
              </a:lnSpc>
              <a:buNone/>
            </a:pPr>
            <a:endParaRPr lang="nb-NO" sz="2400" dirty="0">
              <a:latin typeface="+mn-lt"/>
            </a:endParaRPr>
          </a:p>
          <a:p>
            <a:pPr marL="0" lvl="1" indent="0">
              <a:lnSpc>
                <a:spcPct val="120000"/>
              </a:lnSpc>
              <a:buNone/>
            </a:pP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>
              <a:latin typeface="+mn-lt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114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4"/>
            <a:ext cx="10526960" cy="5112568"/>
          </a:xfrm>
        </p:spPr>
        <p:txBody>
          <a:bodyPr>
            <a:no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nb-NO" sz="2400" b="1" dirty="0" smtClean="0">
                <a:latin typeface="+mn-lt"/>
              </a:rPr>
              <a:t>Legemiddelkurver på papir fungerer generelt godt, men innebærer </a:t>
            </a:r>
            <a:r>
              <a:rPr lang="nb-NO" sz="2400" b="1" dirty="0">
                <a:latin typeface="+mn-lt"/>
              </a:rPr>
              <a:t>en </a:t>
            </a:r>
            <a:r>
              <a:rPr lang="nb-NO" sz="2400" b="1" dirty="0" smtClean="0">
                <a:latin typeface="+mn-lt"/>
              </a:rPr>
              <a:t>pasientrisiko</a:t>
            </a:r>
          </a:p>
          <a:p>
            <a:pPr marL="571500" lvl="2" indent="-342900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Forordning </a:t>
            </a:r>
            <a:r>
              <a:rPr lang="nb-NO" sz="2400" dirty="0">
                <a:latin typeface="+mn-lt"/>
              </a:rPr>
              <a:t>av legemidler ligger i ulike </a:t>
            </a:r>
            <a:r>
              <a:rPr lang="nb-NO" sz="2400" dirty="0" smtClean="0">
                <a:latin typeface="+mn-lt"/>
              </a:rPr>
              <a:t>skjema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Det signeres på flere steder</a:t>
            </a:r>
          </a:p>
          <a:p>
            <a:pPr marL="1028700" lvl="3" indent="-342900">
              <a:lnSpc>
                <a:spcPct val="120000"/>
              </a:lnSpc>
              <a:buClr>
                <a:srgbClr val="2CB5B5"/>
              </a:buClr>
              <a:buFont typeface="Arial" panose="020B0604020202020204" pitchFamily="34" charset="0"/>
              <a:buChar char="•"/>
            </a:pPr>
            <a:r>
              <a:rPr lang="nb-NO" dirty="0" smtClean="0"/>
              <a:t>Kurve, smerteskjema, etiketter og forskjellige hjelpekurver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Vanskelig </a:t>
            </a:r>
            <a:r>
              <a:rPr lang="nb-NO" sz="2400" dirty="0">
                <a:latin typeface="+mn-lt"/>
              </a:rPr>
              <a:t>å lese </a:t>
            </a:r>
            <a:r>
              <a:rPr lang="nb-NO" sz="2400" dirty="0" smtClean="0">
                <a:latin typeface="+mn-lt"/>
              </a:rPr>
              <a:t>håndskrift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Dårlig </a:t>
            </a:r>
            <a:r>
              <a:rPr lang="nb-NO" sz="2400" dirty="0">
                <a:latin typeface="+mn-lt"/>
              </a:rPr>
              <a:t>plass for dokumentasjon av </a:t>
            </a:r>
            <a:r>
              <a:rPr lang="nb-NO" sz="2400" dirty="0" smtClean="0">
                <a:latin typeface="+mn-lt"/>
              </a:rPr>
              <a:t>dobbeltkontroll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Ingen </a:t>
            </a:r>
            <a:r>
              <a:rPr lang="nb-NO" sz="2400" dirty="0">
                <a:latin typeface="+mn-lt"/>
              </a:rPr>
              <a:t>plass for å dokumentere </a:t>
            </a:r>
            <a:r>
              <a:rPr lang="nb-NO" sz="2400" dirty="0" smtClean="0">
                <a:latin typeface="+mn-lt"/>
              </a:rPr>
              <a:t>tilberedning</a:t>
            </a: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>
              <a:latin typeface="+mn-lt"/>
            </a:endParaRP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>
              <a:latin typeface="+mn-lt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</p:txBody>
      </p:sp>
      <p:pic>
        <p:nvPicPr>
          <p:cNvPr id="13314" name="Picture 2" descr="Medical alphabet | Medical humor, Pharmacy humor, Nurse hum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2533949"/>
            <a:ext cx="2408368" cy="3199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0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Legemiddeladministrering etter innføring av Helseplattformen</a:t>
            </a:r>
            <a:endParaRPr lang="nb-NO" sz="2400" b="1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Alle går over til å bruke </a:t>
            </a:r>
            <a:r>
              <a:rPr lang="nb-NO" sz="2400" dirty="0">
                <a:latin typeface="+mn-lt"/>
              </a:rPr>
              <a:t>samme elektroniske løsning for legemiddelhåndtering</a:t>
            </a:r>
          </a:p>
          <a:p>
            <a:r>
              <a:rPr lang="nb-NO" sz="2400" dirty="0">
                <a:latin typeface="+mn-lt"/>
              </a:rPr>
              <a:t>Helseplattformen gir </a:t>
            </a:r>
            <a:r>
              <a:rPr lang="nb-NO" sz="2400" dirty="0" err="1">
                <a:latin typeface="+mn-lt"/>
              </a:rPr>
              <a:t>systemstøtte</a:t>
            </a:r>
            <a:r>
              <a:rPr lang="nb-NO" sz="2400" dirty="0">
                <a:latin typeface="+mn-lt"/>
              </a:rPr>
              <a:t> i alle deler av arbeidsprosessen og relevant dokumentasjon vil være tilgjengelig for samarbeidene helsepersonell </a:t>
            </a:r>
          </a:p>
        </p:txBody>
      </p:sp>
    </p:spTree>
    <p:extLst>
      <p:ext uri="{BB962C8B-B14F-4D97-AF65-F5344CB8AC3E}">
        <p14:creationId xmlns:p14="http://schemas.microsoft.com/office/powerpoint/2010/main" val="258378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908720"/>
            <a:ext cx="10092781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Legemiddeladministrering etter innføring av </a:t>
            </a:r>
            <a:r>
              <a:rPr lang="nb-NO" sz="2400" b="1" dirty="0" smtClean="0">
                <a:latin typeface="+mn-lt"/>
              </a:rPr>
              <a:t>Helseplattformen</a:t>
            </a:r>
          </a:p>
          <a:p>
            <a:pPr marL="0" indent="0">
              <a:buNone/>
            </a:pPr>
            <a:endParaRPr lang="nb-NO" sz="2400" b="1" dirty="0">
              <a:latin typeface="+mn-lt"/>
            </a:endParaRPr>
          </a:p>
          <a:p>
            <a:pPr marL="0" indent="0">
              <a:buNone/>
            </a:pPr>
            <a:endParaRPr lang="nb-NO" sz="2400" b="1" dirty="0" smtClean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En egen </a:t>
            </a:r>
            <a:r>
              <a:rPr lang="nb-NO" sz="2400" b="1" dirty="0" smtClean="0">
                <a:latin typeface="+mn-lt"/>
              </a:rPr>
              <a:t>modul for legemiddeladministrasjon (LMA) </a:t>
            </a:r>
            <a:r>
              <a:rPr lang="nb-NO" sz="2400" dirty="0" smtClean="0">
                <a:latin typeface="+mn-lt"/>
              </a:rPr>
              <a:t>vil erstatte ulike </a:t>
            </a:r>
            <a:r>
              <a:rPr lang="nb-NO" sz="2400" dirty="0">
                <a:latin typeface="+mn-lt"/>
              </a:rPr>
              <a:t>papirkurver og elektroniske </a:t>
            </a:r>
            <a:r>
              <a:rPr lang="nb-NO" sz="2400" dirty="0" smtClean="0">
                <a:latin typeface="+mn-lt"/>
              </a:rPr>
              <a:t>systemer</a:t>
            </a:r>
          </a:p>
          <a:p>
            <a:pPr marL="0" indent="0">
              <a:buNone/>
            </a:pPr>
            <a:endParaRPr lang="nb-NO" sz="2400" b="1" dirty="0" smtClean="0">
              <a:latin typeface="+mn-lt"/>
            </a:endParaRPr>
          </a:p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LMA gir</a:t>
            </a:r>
          </a:p>
          <a:p>
            <a:r>
              <a:rPr lang="nb-NO" sz="2400" dirty="0" smtClean="0">
                <a:latin typeface="+mn-lt"/>
              </a:rPr>
              <a:t>en </a:t>
            </a:r>
            <a:r>
              <a:rPr lang="nb-NO" sz="2400" dirty="0">
                <a:latin typeface="+mn-lt"/>
              </a:rPr>
              <a:t>samlet oversikt </a:t>
            </a:r>
            <a:r>
              <a:rPr lang="nb-NO" sz="2400" dirty="0" smtClean="0">
                <a:latin typeface="+mn-lt"/>
              </a:rPr>
              <a:t>over </a:t>
            </a:r>
            <a:r>
              <a:rPr lang="nb-NO" sz="2400" dirty="0">
                <a:latin typeface="+mn-lt"/>
              </a:rPr>
              <a:t>legemidler som pasienten </a:t>
            </a:r>
            <a:r>
              <a:rPr lang="nb-NO" sz="2400" dirty="0" smtClean="0">
                <a:latin typeface="+mn-lt"/>
              </a:rPr>
              <a:t>bruker </a:t>
            </a:r>
            <a:r>
              <a:rPr lang="nb-NO" sz="2400" dirty="0">
                <a:latin typeface="+mn-lt"/>
              </a:rPr>
              <a:t>og som skal gis til </a:t>
            </a:r>
            <a:r>
              <a:rPr lang="nb-NO" sz="2400" dirty="0" smtClean="0">
                <a:latin typeface="+mn-lt"/>
              </a:rPr>
              <a:t>ulike tidspunkt</a:t>
            </a:r>
          </a:p>
          <a:p>
            <a:r>
              <a:rPr lang="nb-NO" sz="2400" dirty="0" smtClean="0">
                <a:latin typeface="+mn-lt"/>
              </a:rPr>
              <a:t>kontroll </a:t>
            </a:r>
            <a:r>
              <a:rPr lang="nb-NO" sz="2400" dirty="0">
                <a:latin typeface="+mn-lt"/>
              </a:rPr>
              <a:t>av legemiddel direkte opp mot </a:t>
            </a:r>
            <a:r>
              <a:rPr lang="nb-NO" sz="2400" dirty="0" smtClean="0">
                <a:latin typeface="+mn-lt"/>
              </a:rPr>
              <a:t>forordning</a:t>
            </a:r>
          </a:p>
          <a:p>
            <a:r>
              <a:rPr lang="nb-NO" sz="2400" dirty="0">
                <a:latin typeface="+mn-lt"/>
              </a:rPr>
              <a:t>e</a:t>
            </a:r>
            <a:r>
              <a:rPr lang="nb-NO" sz="2400" dirty="0" smtClean="0">
                <a:latin typeface="+mn-lt"/>
              </a:rPr>
              <a:t>n automatisk kontroll som vil erstatte en del av dagens dobbeltkontroller ved tilberedning </a:t>
            </a:r>
            <a:r>
              <a:rPr lang="nb-NO" sz="2400" dirty="0">
                <a:latin typeface="+mn-lt"/>
              </a:rPr>
              <a:t>og istandgjøring av </a:t>
            </a:r>
            <a:r>
              <a:rPr lang="nb-NO" sz="2400" dirty="0" smtClean="0">
                <a:latin typeface="+mn-lt"/>
              </a:rPr>
              <a:t>legemiddel</a:t>
            </a:r>
          </a:p>
          <a:p>
            <a:endParaRPr lang="nb-NO" sz="2400" dirty="0" smtClean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58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30344" y="4077072"/>
            <a:ext cx="6532174" cy="919401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Legemiddel som på grunn av kort holdbarhet må gjøres bruksferdig umiddelbart før bruk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6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2110994" y="3429000"/>
            <a:ext cx="0" cy="510461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ktangel 26"/>
          <p:cNvSpPr/>
          <p:nvPr/>
        </p:nvSpPr>
        <p:spPr>
          <a:xfrm>
            <a:off x="3431704" y="1484784"/>
            <a:ext cx="8424936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39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28C10A37-9C09-4FD9-A6D8-C01120192FFA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660</TotalTime>
  <Words>772</Words>
  <Application>Microsoft Office PowerPoint</Application>
  <PresentationFormat>Widescreen</PresentationFormat>
  <Paragraphs>166</Paragraphs>
  <Slides>18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Office-tema</vt:lpstr>
      <vt:lpstr>Medisinrom på sykehus</vt:lpstr>
      <vt:lpstr>Tema for denne presentasjonen er legemiddeladministrasjon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Legemiddeladministrasjon</vt:lpstr>
      <vt:lpstr>Legemiddeladministrasjon</vt:lpstr>
      <vt:lpstr>Legemiddeladministrasjon</vt:lpstr>
      <vt:lpstr>Legemiddeladministrasjon</vt:lpstr>
      <vt:lpstr>Legemiddeladministrasjon: Endringer med modulen LMA</vt:lpstr>
      <vt:lpstr>Legemiddeladministrasjon: Endringer med modulen LMA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69</cp:revision>
  <dcterms:created xsi:type="dcterms:W3CDTF">2021-06-23T13:32:41Z</dcterms:created>
  <dcterms:modified xsi:type="dcterms:W3CDTF">2021-08-12T11:28:39Z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