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4"/>
  </p:notesMasterIdLst>
  <p:handoutMasterIdLst>
    <p:handoutMasterId r:id="rId15"/>
  </p:handoutMasterIdLst>
  <p:sldIdLst>
    <p:sldId id="314" r:id="rId7"/>
    <p:sldId id="320" r:id="rId8"/>
    <p:sldId id="340" r:id="rId9"/>
    <p:sldId id="342" r:id="rId10"/>
    <p:sldId id="343" r:id="rId11"/>
    <p:sldId id="341" r:id="rId12"/>
    <p:sldId id="344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3C89"/>
    <a:srgbClr val="91B8EA"/>
    <a:srgbClr val="A6C3E7"/>
    <a:srgbClr val="96E8E6"/>
    <a:srgbClr val="2CB5B5"/>
    <a:srgbClr val="40C3D5"/>
    <a:srgbClr val="293088"/>
    <a:srgbClr val="003B75"/>
    <a:srgbClr val="2A2F83"/>
    <a:srgbClr val="2A3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14" Type="http://schemas.openxmlformats.org/officeDocument/2006/relationships/notesMaster" Target="notesMasters/notesMaster1.xml"/><Relationship Id="rId9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8" r:id="rId4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microsoft.com/office/2007/relationships/hdphoto" Target="../media/hdphoto5.wdp"/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12" Type="http://schemas.openxmlformats.org/officeDocument/2006/relationships/image" Target="../media/image1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microsoft.com/office/2007/relationships/hdphoto" Target="../media/hdphoto4.wdp"/><Relationship Id="rId5" Type="http://schemas.openxmlformats.org/officeDocument/2006/relationships/image" Target="../media/image8.png"/><Relationship Id="rId15" Type="http://schemas.microsoft.com/office/2007/relationships/hdphoto" Target="../media/hdphoto6.wdp"/><Relationship Id="rId10" Type="http://schemas.openxmlformats.org/officeDocument/2006/relationships/image" Target="../media/image11.png"/><Relationship Id="rId4" Type="http://schemas.microsoft.com/office/2007/relationships/hdphoto" Target="../media/hdphoto1.wdp"/><Relationship Id="rId9" Type="http://schemas.microsoft.com/office/2007/relationships/hdphoto" Target="../media/hdphoto3.wdp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564904"/>
            <a:ext cx="10515600" cy="864096"/>
          </a:xfrm>
        </p:spPr>
        <p:txBody>
          <a:bodyPr/>
          <a:lstStyle/>
          <a:p>
            <a:r>
              <a:rPr lang="nb-NO" dirty="0"/>
              <a:t>Pålogging til Helseplattformen</a:t>
            </a:r>
          </a:p>
        </p:txBody>
      </p:sp>
    </p:spTree>
    <p:extLst>
      <p:ext uri="{BB962C8B-B14F-4D97-AF65-F5344CB8AC3E}">
        <p14:creationId xmlns:p14="http://schemas.microsoft.com/office/powerpoint/2010/main" val="30378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692696"/>
            <a:ext cx="10873208" cy="3888432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Det </a:t>
            </a:r>
            <a:r>
              <a:rPr lang="nb-NO" sz="2400" b="1" dirty="0" smtClean="0"/>
              <a:t>grunnleggende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/>
              <a:t>Pålogging til Helseplattformen fra PC skjer ved bruk av et personlig kort som </a:t>
            </a:r>
            <a:r>
              <a:rPr lang="nb-NO" sz="2400" dirty="0" smtClean="0"/>
              <a:t/>
            </a:r>
            <a:br>
              <a:rPr lang="nb-NO" sz="2400" dirty="0" smtClean="0"/>
            </a:br>
            <a:r>
              <a:rPr lang="nb-NO" sz="2400" dirty="0" smtClean="0"/>
              <a:t>sikrer </a:t>
            </a:r>
            <a:r>
              <a:rPr lang="nb-NO" sz="2400" dirty="0"/>
              <a:t>at du får tilgang til journalopplysningene du har behov for ut ifra tjenstlig behov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/>
              <a:t>For å sikre at det er riktig bruker som benytter kortet vil det være en egen </a:t>
            </a:r>
            <a:r>
              <a:rPr lang="nb-NO" sz="2400" dirty="0" smtClean="0"/>
              <a:t/>
            </a:r>
            <a:br>
              <a:rPr lang="nb-NO" sz="2400" dirty="0" smtClean="0"/>
            </a:br>
            <a:r>
              <a:rPr lang="nb-NO" sz="2400" dirty="0" smtClean="0"/>
              <a:t>autentisering </a:t>
            </a:r>
            <a:r>
              <a:rPr lang="nb-NO" sz="2400" dirty="0"/>
              <a:t>for å komme inn i Helseplattformen</a:t>
            </a:r>
          </a:p>
        </p:txBody>
      </p:sp>
      <p:grpSp>
        <p:nvGrpSpPr>
          <p:cNvPr id="10" name="Gruppe 9"/>
          <p:cNvGrpSpPr/>
          <p:nvPr/>
        </p:nvGrpSpPr>
        <p:grpSpPr>
          <a:xfrm>
            <a:off x="1970336" y="4106214"/>
            <a:ext cx="4176464" cy="1555154"/>
            <a:chOff x="3431704" y="4005063"/>
            <a:chExt cx="4176464" cy="1555154"/>
          </a:xfrm>
        </p:grpSpPr>
        <p:grpSp>
          <p:nvGrpSpPr>
            <p:cNvPr id="11" name="Gruppe 10"/>
            <p:cNvGrpSpPr/>
            <p:nvPr/>
          </p:nvGrpSpPr>
          <p:grpSpPr>
            <a:xfrm>
              <a:off x="3431704" y="4005064"/>
              <a:ext cx="2059209" cy="1555153"/>
              <a:chOff x="3143672" y="4005064"/>
              <a:chExt cx="2059209" cy="1555153"/>
            </a:xfrm>
          </p:grpSpPr>
          <p:pic>
            <p:nvPicPr>
              <p:cNvPr id="24" name="Picture 4" descr="Bild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43672" y="4653136"/>
                <a:ext cx="753789" cy="7537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5" name="Bilde 24"/>
              <p:cNvPicPr>
                <a:picLocks noChangeAspect="1"/>
              </p:cNvPicPr>
              <p:nvPr/>
            </p:nvPicPr>
            <p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3647728" y="4005064"/>
                <a:ext cx="1555153" cy="1555153"/>
              </a:xfrm>
              <a:prstGeom prst="rect">
                <a:avLst/>
              </a:prstGeom>
            </p:spPr>
          </p:pic>
          <p:pic>
            <p:nvPicPr>
              <p:cNvPr id="26" name="Picture 2" descr="Bild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275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27051" y="4323713"/>
                <a:ext cx="514848" cy="5148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7" name="Gruppe 16"/>
            <p:cNvGrpSpPr/>
            <p:nvPr/>
          </p:nvGrpSpPr>
          <p:grpSpPr>
            <a:xfrm>
              <a:off x="5592504" y="4005063"/>
              <a:ext cx="2015664" cy="1555153"/>
              <a:chOff x="5376480" y="4005063"/>
              <a:chExt cx="2015664" cy="1555153"/>
            </a:xfrm>
          </p:grpSpPr>
          <p:pic>
            <p:nvPicPr>
              <p:cNvPr id="21" name="Picture 6" descr="Bilde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38355" y="4653136"/>
                <a:ext cx="753789" cy="7537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Bilde 21"/>
              <p:cNvPicPr>
                <a:picLocks noChangeAspect="1"/>
              </p:cNvPicPr>
              <p:nvPr/>
            </p:nvPicPr>
            <p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5376480" y="4005063"/>
                <a:ext cx="1555153" cy="1555153"/>
              </a:xfrm>
              <a:prstGeom prst="rect">
                <a:avLst/>
              </a:prstGeom>
            </p:spPr>
          </p:pic>
          <p:pic>
            <p:nvPicPr>
              <p:cNvPr id="23" name="Picture 4" descr="Bilde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74316" y="4395712"/>
                <a:ext cx="514848" cy="5148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8" name="Picture 6" descr="Bilde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000" b="99250" l="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848" y="4467858"/>
              <a:ext cx="386814" cy="3868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Bilde 18"/>
            <p:cNvPicPr>
              <a:picLocks noChangeAspect="1"/>
            </p:cNvPicPr>
            <p:nvPr/>
          </p:nvPicPr>
          <p:blipFill>
            <a:blip r:embed="rId1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100000" l="0" r="100000">
                          <a14:foregroundMark x1="17000" y1="91500" x2="17000" y2="9150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312024" y="4437112"/>
              <a:ext cx="425495" cy="425495"/>
            </a:xfrm>
            <a:prstGeom prst="rect">
              <a:avLst/>
            </a:prstGeom>
          </p:spPr>
        </p:pic>
        <p:pic>
          <p:nvPicPr>
            <p:cNvPr id="20" name="Picture 4" descr="Bilde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9091" y="4653136"/>
              <a:ext cx="240181" cy="2401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0463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8424936" cy="3528392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For deg som liker å vite litt om det tekniske</a:t>
            </a:r>
            <a:r>
              <a:rPr lang="nb-NO" sz="2400" b="1" dirty="0" smtClean="0"/>
              <a:t>: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ClrTx/>
              <a:buNone/>
            </a:pPr>
            <a:r>
              <a:rPr lang="nb-NO" sz="2400" b="1" dirty="0"/>
              <a:t>Infrastruktur</a:t>
            </a:r>
          </a:p>
          <a:p>
            <a:pPr>
              <a:buClr>
                <a:srgbClr val="40C3D5"/>
              </a:buClr>
            </a:pPr>
            <a:r>
              <a:rPr lang="nb-NO" sz="2400" dirty="0"/>
              <a:t>Med </a:t>
            </a:r>
            <a:r>
              <a:rPr lang="nb-NO" sz="2400" i="1" dirty="0"/>
              <a:t>infrastruktur</a:t>
            </a:r>
            <a:r>
              <a:rPr lang="nb-NO" sz="2400" dirty="0"/>
              <a:t> mener vi den underliggende strukturen som må være på plass og i orden for at Helseplattformen kan </a:t>
            </a:r>
            <a:r>
              <a:rPr lang="nb-NO" sz="2400" dirty="0" smtClean="0"/>
              <a:t>fungere</a:t>
            </a:r>
          </a:p>
          <a:p>
            <a:pPr>
              <a:buClr>
                <a:srgbClr val="40C3D5"/>
              </a:buClr>
            </a:pPr>
            <a:r>
              <a:rPr lang="nb-NO" sz="2400" dirty="0" smtClean="0"/>
              <a:t>Fordi </a:t>
            </a:r>
            <a:r>
              <a:rPr lang="nb-NO" sz="2400" dirty="0"/>
              <a:t>Helseplattformen skal brukes av kommuner, fastleger, sykehus </a:t>
            </a:r>
            <a:r>
              <a:rPr lang="nb-NO" sz="2400" dirty="0" err="1"/>
              <a:t>m.fl</a:t>
            </a:r>
            <a:r>
              <a:rPr lang="nb-NO" sz="2400" dirty="0"/>
              <a:t>, har løsningen en egen infrastruktur som kommer i tillegg til </a:t>
            </a:r>
            <a:r>
              <a:rPr lang="nb-NO" sz="2400" dirty="0" err="1"/>
              <a:t>PCens</a:t>
            </a:r>
            <a:r>
              <a:rPr lang="nb-NO" sz="2400" dirty="0"/>
              <a:t> infrastruktur </a:t>
            </a:r>
          </a:p>
        </p:txBody>
      </p:sp>
      <p:grpSp>
        <p:nvGrpSpPr>
          <p:cNvPr id="4" name="Gruppe 3"/>
          <p:cNvGrpSpPr/>
          <p:nvPr/>
        </p:nvGrpSpPr>
        <p:grpSpPr>
          <a:xfrm>
            <a:off x="9624392" y="2924944"/>
            <a:ext cx="1327778" cy="1327925"/>
            <a:chOff x="8027965" y="3284984"/>
            <a:chExt cx="2264136" cy="1944216"/>
          </a:xfrm>
        </p:grpSpPr>
        <p:sp>
          <p:nvSpPr>
            <p:cNvPr id="5" name="Ellipse 4"/>
            <p:cNvSpPr/>
            <p:nvPr/>
          </p:nvSpPr>
          <p:spPr>
            <a:xfrm>
              <a:off x="8027965" y="3284984"/>
              <a:ext cx="2264136" cy="1944216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6" name="Bilde 5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2771" y="3535314"/>
              <a:ext cx="895984" cy="895984"/>
            </a:xfrm>
            <a:prstGeom prst="rect">
              <a:avLst/>
            </a:prstGeom>
          </p:spPr>
        </p:pic>
        <p:pic>
          <p:nvPicPr>
            <p:cNvPr id="7" name="Bilde 6"/>
            <p:cNvPicPr>
              <a:picLocks noChangeAspect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1105" y="3569477"/>
              <a:ext cx="871482" cy="871482"/>
            </a:xfrm>
            <a:prstGeom prst="rect">
              <a:avLst/>
            </a:prstGeom>
          </p:spPr>
        </p:pic>
        <p:pic>
          <p:nvPicPr>
            <p:cNvPr id="8" name="Bilde 7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5920" y="4220934"/>
              <a:ext cx="648226" cy="6482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7228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8856984" cy="4536504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For deg som liker å vite litt om det tekniske</a:t>
            </a:r>
            <a:r>
              <a:rPr lang="nb-NO" sz="2400" b="1" dirty="0" smtClean="0"/>
              <a:t>: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/>
          </a:p>
          <a:p>
            <a:pPr>
              <a:buClr>
                <a:srgbClr val="40C3D5"/>
              </a:buClr>
            </a:pPr>
            <a:r>
              <a:rPr lang="nb-NO" sz="2400" i="1" dirty="0" smtClean="0"/>
              <a:t>Applikasjonen </a:t>
            </a:r>
            <a:r>
              <a:rPr lang="nb-NO" sz="2400" i="1" dirty="0"/>
              <a:t>Helseplattformen </a:t>
            </a:r>
            <a:r>
              <a:rPr lang="nb-NO" sz="2400" dirty="0"/>
              <a:t>kjøres fra en egen teknisk plattform</a:t>
            </a:r>
          </a:p>
          <a:p>
            <a:pPr>
              <a:buClr>
                <a:srgbClr val="40C3D5"/>
              </a:buClr>
            </a:pPr>
            <a:r>
              <a:rPr lang="nb-NO" sz="2400" dirty="0"/>
              <a:t>Du får tilgang til applikasjonen fra din PC via Citrix som er en digital </a:t>
            </a:r>
            <a:r>
              <a:rPr lang="nb-NO" sz="2400" dirty="0" smtClean="0"/>
              <a:t>arbeidsplassløsning</a:t>
            </a:r>
            <a:endParaRPr lang="nb-NO" sz="2400" dirty="0"/>
          </a:p>
        </p:txBody>
      </p:sp>
      <p:grpSp>
        <p:nvGrpSpPr>
          <p:cNvPr id="20" name="Gruppe 19"/>
          <p:cNvGrpSpPr/>
          <p:nvPr/>
        </p:nvGrpSpPr>
        <p:grpSpPr>
          <a:xfrm>
            <a:off x="9778447" y="1340768"/>
            <a:ext cx="1327778" cy="1332010"/>
            <a:chOff x="9788487" y="2168998"/>
            <a:chExt cx="1327778" cy="1332010"/>
          </a:xfrm>
        </p:grpSpPr>
        <p:sp>
          <p:nvSpPr>
            <p:cNvPr id="10" name="Ellipse 9"/>
            <p:cNvSpPr/>
            <p:nvPr/>
          </p:nvSpPr>
          <p:spPr>
            <a:xfrm>
              <a:off x="9788487" y="2173083"/>
              <a:ext cx="1327778" cy="1327925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" name="TekstSylinder 1"/>
            <p:cNvSpPr txBox="1"/>
            <p:nvPr/>
          </p:nvSpPr>
          <p:spPr>
            <a:xfrm>
              <a:off x="9809753" y="2168998"/>
              <a:ext cx="12961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4000" dirty="0" smtClean="0">
                  <a:solidFill>
                    <a:schemeClr val="bg1"/>
                  </a:solidFill>
                </a:rPr>
                <a:t>Din PC</a:t>
              </a:r>
              <a:endParaRPr lang="nb-NO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uppe 18"/>
          <p:cNvGrpSpPr/>
          <p:nvPr/>
        </p:nvGrpSpPr>
        <p:grpSpPr>
          <a:xfrm>
            <a:off x="9778447" y="3127120"/>
            <a:ext cx="1327778" cy="1327925"/>
            <a:chOff x="9768408" y="3757259"/>
            <a:chExt cx="1327778" cy="1327925"/>
          </a:xfrm>
        </p:grpSpPr>
        <p:sp>
          <p:nvSpPr>
            <p:cNvPr id="14" name="Ellipse 13"/>
            <p:cNvSpPr/>
            <p:nvPr/>
          </p:nvSpPr>
          <p:spPr>
            <a:xfrm>
              <a:off x="9768408" y="3757259"/>
              <a:ext cx="1327778" cy="1327925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TekstSylinder 14"/>
            <p:cNvSpPr txBox="1"/>
            <p:nvPr/>
          </p:nvSpPr>
          <p:spPr>
            <a:xfrm>
              <a:off x="9768408" y="4067278"/>
              <a:ext cx="12961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4000" dirty="0" smtClean="0">
                  <a:solidFill>
                    <a:schemeClr val="bg1"/>
                  </a:solidFill>
                </a:rPr>
                <a:t>Citrix</a:t>
              </a:r>
              <a:endParaRPr lang="nb-NO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uppe 17"/>
          <p:cNvGrpSpPr/>
          <p:nvPr/>
        </p:nvGrpSpPr>
        <p:grpSpPr>
          <a:xfrm>
            <a:off x="9778447" y="4909387"/>
            <a:ext cx="1327778" cy="1327925"/>
            <a:chOff x="9768408" y="5269427"/>
            <a:chExt cx="1327778" cy="1327925"/>
          </a:xfrm>
        </p:grpSpPr>
        <p:sp>
          <p:nvSpPr>
            <p:cNvPr id="16" name="Ellipse 15"/>
            <p:cNvSpPr/>
            <p:nvPr/>
          </p:nvSpPr>
          <p:spPr>
            <a:xfrm>
              <a:off x="9768408" y="5269427"/>
              <a:ext cx="1327778" cy="1327925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91B8E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73C89"/>
                </a:solidFill>
              </a:endParaRPr>
            </a:p>
          </p:txBody>
        </p:sp>
        <p:sp>
          <p:nvSpPr>
            <p:cNvPr id="17" name="TekstSylinder 16"/>
            <p:cNvSpPr txBox="1"/>
            <p:nvPr/>
          </p:nvSpPr>
          <p:spPr>
            <a:xfrm>
              <a:off x="9789674" y="5407296"/>
              <a:ext cx="129614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rgbClr val="273C89"/>
                  </a:solidFill>
                </a:rPr>
                <a:t>Helseplatt-formen på teknisk plattform</a:t>
              </a:r>
              <a:endParaRPr lang="nb-NO" sz="1600" dirty="0">
                <a:solidFill>
                  <a:srgbClr val="273C89"/>
                </a:solidFill>
              </a:endParaRPr>
            </a:p>
          </p:txBody>
        </p:sp>
      </p:grpSp>
      <p:cxnSp>
        <p:nvCxnSpPr>
          <p:cNvPr id="23" name="Rett pilkobling 22"/>
          <p:cNvCxnSpPr/>
          <p:nvPr/>
        </p:nvCxnSpPr>
        <p:spPr>
          <a:xfrm>
            <a:off x="10448379" y="4210455"/>
            <a:ext cx="0" cy="229441"/>
          </a:xfrm>
          <a:prstGeom prst="straightConnector1">
            <a:avLst/>
          </a:prstGeom>
          <a:ln w="38100">
            <a:solidFill>
              <a:srgbClr val="2CB5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l opp 28"/>
          <p:cNvSpPr/>
          <p:nvPr/>
        </p:nvSpPr>
        <p:spPr>
          <a:xfrm>
            <a:off x="10334324" y="2719004"/>
            <a:ext cx="216024" cy="360040"/>
          </a:xfrm>
          <a:prstGeom prst="upArrow">
            <a:avLst/>
          </a:prstGeom>
          <a:solidFill>
            <a:srgbClr val="96E8E6"/>
          </a:solidFill>
          <a:ln>
            <a:solidFill>
              <a:srgbClr val="96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Pil opp 29"/>
          <p:cNvSpPr/>
          <p:nvPr/>
        </p:nvSpPr>
        <p:spPr>
          <a:xfrm>
            <a:off x="10344472" y="4498487"/>
            <a:ext cx="216024" cy="360040"/>
          </a:xfrm>
          <a:prstGeom prst="upArrow">
            <a:avLst/>
          </a:prstGeom>
          <a:solidFill>
            <a:srgbClr val="96E8E6"/>
          </a:solidFill>
          <a:ln>
            <a:solidFill>
              <a:srgbClr val="96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65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8352928" cy="4896544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For deg som liker å vite litt om det </a:t>
            </a:r>
            <a:r>
              <a:rPr lang="nb-NO" sz="2400" b="1" dirty="0" smtClean="0"/>
              <a:t>tekniske:</a:t>
            </a:r>
          </a:p>
          <a:p>
            <a:pPr marL="0" indent="0">
              <a:buNone/>
            </a:pPr>
            <a:endParaRPr lang="nb-NO" sz="2400" b="1" dirty="0"/>
          </a:p>
          <a:p>
            <a:pPr marL="0" indent="0">
              <a:buNone/>
            </a:pPr>
            <a:endParaRPr lang="nb-NO" sz="2400" b="1" dirty="0" smtClean="0"/>
          </a:p>
          <a:p>
            <a:pPr marL="0" indent="0">
              <a:buNone/>
            </a:pPr>
            <a:r>
              <a:rPr lang="nb-NO" sz="2400" dirty="0" smtClean="0"/>
              <a:t>Konsekvens</a:t>
            </a:r>
          </a:p>
          <a:p>
            <a:pPr lvl="1">
              <a:buClr>
                <a:srgbClr val="40C3D5"/>
              </a:buClr>
            </a:pPr>
            <a:r>
              <a:rPr lang="nb-NO" sz="2400" dirty="0" smtClean="0"/>
              <a:t>Du får sjelden løst et problem relatert til Helseplattformen ved å </a:t>
            </a:r>
            <a:r>
              <a:rPr lang="nb-NO" sz="2400" dirty="0" err="1" smtClean="0"/>
              <a:t>restarte</a:t>
            </a:r>
            <a:r>
              <a:rPr lang="nb-NO" sz="2400" dirty="0" smtClean="0"/>
              <a:t> </a:t>
            </a:r>
            <a:r>
              <a:rPr lang="nb-NO" sz="2400" dirty="0" err="1" smtClean="0"/>
              <a:t>PCen</a:t>
            </a:r>
            <a:endParaRPr lang="nb-NO" sz="2400" dirty="0" smtClean="0"/>
          </a:p>
          <a:p>
            <a:pPr lvl="1">
              <a:buClr>
                <a:srgbClr val="40C3D5"/>
              </a:buClr>
            </a:pPr>
            <a:r>
              <a:rPr lang="nb-NO" sz="2400" dirty="0" smtClean="0"/>
              <a:t>Det er mindre som kan gå galt lokalt på </a:t>
            </a:r>
            <a:r>
              <a:rPr lang="nb-NO" sz="2400" dirty="0" err="1" smtClean="0"/>
              <a:t>PCen</a:t>
            </a:r>
            <a:r>
              <a:rPr lang="nb-NO" sz="2400" dirty="0" smtClean="0"/>
              <a:t> </a:t>
            </a:r>
          </a:p>
          <a:p>
            <a:pPr lvl="1">
              <a:buClr>
                <a:srgbClr val="40C3D5"/>
              </a:buClr>
            </a:pPr>
            <a:r>
              <a:rPr lang="nb-NO" sz="2400" dirty="0" smtClean="0"/>
              <a:t>Du trenger bare nettverkstilgang og en Citrix Workspace </a:t>
            </a:r>
            <a:r>
              <a:rPr lang="nb-NO" sz="2400" dirty="0" err="1" smtClean="0"/>
              <a:t>App</a:t>
            </a:r>
            <a:r>
              <a:rPr lang="nb-NO" sz="2400" dirty="0" smtClean="0"/>
              <a:t> (tidligere Citrix </a:t>
            </a:r>
            <a:r>
              <a:rPr lang="nb-NO" sz="2400" dirty="0" err="1" smtClean="0"/>
              <a:t>Reciever</a:t>
            </a:r>
            <a:r>
              <a:rPr lang="nb-NO" sz="2400" dirty="0" smtClean="0"/>
              <a:t>) for å få tilgang</a:t>
            </a:r>
          </a:p>
          <a:p>
            <a:pPr lvl="1">
              <a:buClr>
                <a:srgbClr val="40C3D5"/>
              </a:buClr>
            </a:pPr>
            <a:r>
              <a:rPr lang="nb-NO" sz="2400" dirty="0" smtClean="0"/>
              <a:t>Det går an å prøve å </a:t>
            </a:r>
            <a:r>
              <a:rPr lang="nb-NO" sz="2400" dirty="0" err="1" smtClean="0"/>
              <a:t>restarte</a:t>
            </a:r>
            <a:r>
              <a:rPr lang="nb-NO" sz="2400" dirty="0" smtClean="0"/>
              <a:t> Citrix (se etter ikon på meny nederst til høyre) </a:t>
            </a:r>
            <a:endParaRPr lang="nb-NO" sz="2400" dirty="0"/>
          </a:p>
        </p:txBody>
      </p:sp>
      <p:grpSp>
        <p:nvGrpSpPr>
          <p:cNvPr id="20" name="Gruppe 19"/>
          <p:cNvGrpSpPr/>
          <p:nvPr/>
        </p:nvGrpSpPr>
        <p:grpSpPr>
          <a:xfrm>
            <a:off x="9778447" y="1340768"/>
            <a:ext cx="1327778" cy="1332010"/>
            <a:chOff x="9788487" y="2168998"/>
            <a:chExt cx="1327778" cy="1332010"/>
          </a:xfrm>
        </p:grpSpPr>
        <p:sp>
          <p:nvSpPr>
            <p:cNvPr id="10" name="Ellipse 9"/>
            <p:cNvSpPr/>
            <p:nvPr/>
          </p:nvSpPr>
          <p:spPr>
            <a:xfrm>
              <a:off x="9788487" y="2173083"/>
              <a:ext cx="1327778" cy="1327925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" name="TekstSylinder 1"/>
            <p:cNvSpPr txBox="1"/>
            <p:nvPr/>
          </p:nvSpPr>
          <p:spPr>
            <a:xfrm>
              <a:off x="9809753" y="2168998"/>
              <a:ext cx="12961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4000" dirty="0" smtClean="0">
                  <a:solidFill>
                    <a:schemeClr val="bg1"/>
                  </a:solidFill>
                </a:rPr>
                <a:t>Din PC</a:t>
              </a:r>
              <a:endParaRPr lang="nb-NO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uppe 18"/>
          <p:cNvGrpSpPr/>
          <p:nvPr/>
        </p:nvGrpSpPr>
        <p:grpSpPr>
          <a:xfrm>
            <a:off x="9778447" y="3127120"/>
            <a:ext cx="1327778" cy="1327925"/>
            <a:chOff x="9768408" y="3757259"/>
            <a:chExt cx="1327778" cy="1327925"/>
          </a:xfrm>
        </p:grpSpPr>
        <p:sp>
          <p:nvSpPr>
            <p:cNvPr id="14" name="Ellipse 13"/>
            <p:cNvSpPr/>
            <p:nvPr/>
          </p:nvSpPr>
          <p:spPr>
            <a:xfrm>
              <a:off x="9768408" y="3757259"/>
              <a:ext cx="1327778" cy="1327925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TekstSylinder 14"/>
            <p:cNvSpPr txBox="1"/>
            <p:nvPr/>
          </p:nvSpPr>
          <p:spPr>
            <a:xfrm>
              <a:off x="9768408" y="4067278"/>
              <a:ext cx="12961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4000" dirty="0" smtClean="0">
                  <a:solidFill>
                    <a:schemeClr val="bg1"/>
                  </a:solidFill>
                </a:rPr>
                <a:t>Citrix</a:t>
              </a:r>
              <a:endParaRPr lang="nb-NO" sz="4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uppe 17"/>
          <p:cNvGrpSpPr/>
          <p:nvPr/>
        </p:nvGrpSpPr>
        <p:grpSpPr>
          <a:xfrm>
            <a:off x="9778447" y="4909387"/>
            <a:ext cx="1327778" cy="1327925"/>
            <a:chOff x="9768408" y="5269427"/>
            <a:chExt cx="1327778" cy="1327925"/>
          </a:xfrm>
        </p:grpSpPr>
        <p:sp>
          <p:nvSpPr>
            <p:cNvPr id="16" name="Ellipse 15"/>
            <p:cNvSpPr/>
            <p:nvPr/>
          </p:nvSpPr>
          <p:spPr>
            <a:xfrm>
              <a:off x="9768408" y="5269427"/>
              <a:ext cx="1327778" cy="1327925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91B8E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73C89"/>
                </a:solidFill>
              </a:endParaRPr>
            </a:p>
          </p:txBody>
        </p:sp>
        <p:sp>
          <p:nvSpPr>
            <p:cNvPr id="17" name="TekstSylinder 16"/>
            <p:cNvSpPr txBox="1"/>
            <p:nvPr/>
          </p:nvSpPr>
          <p:spPr>
            <a:xfrm>
              <a:off x="9789674" y="5407296"/>
              <a:ext cx="129614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rgbClr val="273C89"/>
                  </a:solidFill>
                </a:rPr>
                <a:t>Helseplatt-formen på teknisk plattform</a:t>
              </a:r>
              <a:endParaRPr lang="nb-NO" sz="1600" dirty="0">
                <a:solidFill>
                  <a:srgbClr val="273C89"/>
                </a:solidFill>
              </a:endParaRPr>
            </a:p>
          </p:txBody>
        </p:sp>
      </p:grpSp>
      <p:cxnSp>
        <p:nvCxnSpPr>
          <p:cNvPr id="23" name="Rett pilkobling 22"/>
          <p:cNvCxnSpPr/>
          <p:nvPr/>
        </p:nvCxnSpPr>
        <p:spPr>
          <a:xfrm>
            <a:off x="10448379" y="4210455"/>
            <a:ext cx="0" cy="229441"/>
          </a:xfrm>
          <a:prstGeom prst="straightConnector1">
            <a:avLst/>
          </a:prstGeom>
          <a:ln w="38100">
            <a:solidFill>
              <a:srgbClr val="2CB5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l opp 28"/>
          <p:cNvSpPr/>
          <p:nvPr/>
        </p:nvSpPr>
        <p:spPr>
          <a:xfrm>
            <a:off x="10334324" y="2719004"/>
            <a:ext cx="216024" cy="360040"/>
          </a:xfrm>
          <a:prstGeom prst="upArrow">
            <a:avLst/>
          </a:prstGeom>
          <a:solidFill>
            <a:srgbClr val="96E8E6"/>
          </a:solidFill>
          <a:ln>
            <a:solidFill>
              <a:srgbClr val="96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Pil opp 29"/>
          <p:cNvSpPr/>
          <p:nvPr/>
        </p:nvSpPr>
        <p:spPr>
          <a:xfrm>
            <a:off x="10344472" y="4498487"/>
            <a:ext cx="216024" cy="360040"/>
          </a:xfrm>
          <a:prstGeom prst="upArrow">
            <a:avLst/>
          </a:prstGeom>
          <a:solidFill>
            <a:srgbClr val="96E8E6"/>
          </a:solidFill>
          <a:ln>
            <a:solidFill>
              <a:srgbClr val="96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87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9073008" cy="4968552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For deg som liker å vite litt om det tekniske</a:t>
            </a:r>
            <a:r>
              <a:rPr lang="nb-NO" sz="2400" b="1" dirty="0" smtClean="0"/>
              <a:t>: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ClrTx/>
              <a:buNone/>
            </a:pPr>
            <a:r>
              <a:rPr lang="nb-NO" sz="2400" b="1" dirty="0"/>
              <a:t>Brukertilgang </a:t>
            </a:r>
          </a:p>
          <a:p>
            <a:pPr>
              <a:buClr>
                <a:srgbClr val="40C3D5"/>
              </a:buClr>
            </a:pPr>
            <a:r>
              <a:rPr lang="nb-NO" sz="2400" dirty="0"/>
              <a:t>Hva slags opplysninger du har tilgang til, og hvordan skjermbildet ditt ser ut, avhenger av hvilken </a:t>
            </a:r>
            <a:r>
              <a:rPr lang="nb-NO" sz="2400" i="1" dirty="0"/>
              <a:t>rolle</a:t>
            </a:r>
            <a:r>
              <a:rPr lang="nb-NO" sz="2400" dirty="0"/>
              <a:t> du er </a:t>
            </a:r>
            <a:r>
              <a:rPr lang="nb-NO" sz="2400" dirty="0" smtClean="0"/>
              <a:t>tildelt</a:t>
            </a:r>
          </a:p>
          <a:p>
            <a:pPr lvl="1">
              <a:buClr>
                <a:srgbClr val="40C3D5"/>
              </a:buClr>
            </a:pPr>
            <a:r>
              <a:rPr lang="nb-NO" sz="2200" dirty="0" smtClean="0"/>
              <a:t>For </a:t>
            </a:r>
            <a:r>
              <a:rPr lang="nb-NO" sz="2200" dirty="0"/>
              <a:t>eksempel «sykepleier inneliggende» eller «lege Kreftavdelingen</a:t>
            </a:r>
            <a:r>
              <a:rPr lang="nb-NO" sz="2200" dirty="0" smtClean="0"/>
              <a:t>»</a:t>
            </a:r>
          </a:p>
          <a:p>
            <a:pPr>
              <a:buClr>
                <a:srgbClr val="40C3D5"/>
              </a:buClr>
            </a:pPr>
            <a:endParaRPr lang="nb-NO" sz="2400" dirty="0" smtClean="0"/>
          </a:p>
          <a:p>
            <a:pPr>
              <a:buClr>
                <a:srgbClr val="40C3D5"/>
              </a:buClr>
            </a:pPr>
            <a:r>
              <a:rPr lang="nb-NO" sz="2400" dirty="0" smtClean="0"/>
              <a:t>Helseplattformen </a:t>
            </a:r>
            <a:r>
              <a:rPr lang="nb-NO" sz="2400" dirty="0"/>
              <a:t>bruker IAM (Identity and Access Management) for å </a:t>
            </a:r>
            <a:endParaRPr lang="nb-NO" sz="2400" dirty="0" smtClean="0"/>
          </a:p>
          <a:p>
            <a:pPr lvl="1">
              <a:buClr>
                <a:srgbClr val="40C3D5"/>
              </a:buClr>
            </a:pPr>
            <a:r>
              <a:rPr lang="nb-NO" sz="2400" dirty="0" smtClean="0"/>
              <a:t>autentisere </a:t>
            </a:r>
            <a:r>
              <a:rPr lang="nb-NO" sz="2400" dirty="0"/>
              <a:t>/ sikre at du er du</a:t>
            </a:r>
          </a:p>
          <a:p>
            <a:pPr lvl="1">
              <a:buClr>
                <a:srgbClr val="40C3D5"/>
              </a:buClr>
            </a:pPr>
            <a:r>
              <a:rPr lang="nb-NO" sz="2400" dirty="0" smtClean="0"/>
              <a:t>sikre </a:t>
            </a:r>
            <a:r>
              <a:rPr lang="nb-NO" sz="2400" dirty="0"/>
              <a:t>og </a:t>
            </a:r>
            <a:r>
              <a:rPr lang="nb-NO" sz="2400" dirty="0" smtClean="0"/>
              <a:t>regulere </a:t>
            </a:r>
            <a:r>
              <a:rPr lang="nb-NO" sz="2400" dirty="0"/>
              <a:t>tilgang til informasjon basert på rolle</a:t>
            </a: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894" y="1346523"/>
            <a:ext cx="968896" cy="968896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12" y="1340768"/>
            <a:ext cx="968896" cy="96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81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9073008" cy="4968552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 smtClean="0"/>
              <a:t>Autentisering vil skje ved hjelp av kort </a:t>
            </a:r>
            <a:r>
              <a:rPr lang="nb-NO" sz="2400" smtClean="0"/>
              <a:t>og kode</a:t>
            </a:r>
            <a:endParaRPr lang="nb-NO" sz="2400" dirty="0" smtClean="0"/>
          </a:p>
          <a:p>
            <a:r>
              <a:rPr lang="nb-NO" sz="2400" dirty="0" smtClean="0"/>
              <a:t>Som sluttbruker er det egentlig nok å huske på at det ikke vil hjelpe å </a:t>
            </a:r>
            <a:r>
              <a:rPr lang="nb-NO" sz="2400" dirty="0" err="1" smtClean="0"/>
              <a:t>restarte</a:t>
            </a:r>
            <a:r>
              <a:rPr lang="nb-NO" sz="2400" dirty="0" smtClean="0"/>
              <a:t> </a:t>
            </a:r>
            <a:r>
              <a:rPr lang="nb-NO" sz="2400" dirty="0" err="1" smtClean="0"/>
              <a:t>PCen</a:t>
            </a:r>
            <a:r>
              <a:rPr lang="nb-NO" sz="2400" dirty="0" smtClean="0"/>
              <a:t> hvis det oppstår problemet</a:t>
            </a:r>
          </a:p>
          <a:p>
            <a:r>
              <a:rPr lang="nb-NO" sz="2400" dirty="0" smtClean="0"/>
              <a:t>Det går an å forsøke å </a:t>
            </a:r>
            <a:r>
              <a:rPr lang="nb-NO" sz="2400" dirty="0" err="1" smtClean="0"/>
              <a:t>restarte</a:t>
            </a:r>
            <a:r>
              <a:rPr lang="nb-NO" sz="2400" dirty="0" smtClean="0"/>
              <a:t> Citrix og ikonet finner du vanligvis nederst til høyre</a:t>
            </a:r>
            <a:endParaRPr lang="nb-NO" sz="2400" dirty="0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894" y="1346523"/>
            <a:ext cx="968896" cy="968896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12" y="1340768"/>
            <a:ext cx="968896" cy="96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2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53341D3F-FE11-43EF-8B2E-23B7A9D83F3C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FA711F-697B-4308-8E66-8184D6E6566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86B6C98F-06B7-4E8F-B0C9-D32B1DC96E08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527</TotalTime>
  <Words>352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Office-tema</vt:lpstr>
      <vt:lpstr>Pålogging til Helseplattformen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62</cp:revision>
  <dcterms:created xsi:type="dcterms:W3CDTF">2021-06-23T13:32:41Z</dcterms:created>
  <dcterms:modified xsi:type="dcterms:W3CDTF">2021-08-12T13:15:29Z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