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314" r:id="rId7"/>
    <p:sldId id="317" r:id="rId8"/>
    <p:sldId id="345" r:id="rId9"/>
    <p:sldId id="340" r:id="rId10"/>
    <p:sldId id="320" r:id="rId11"/>
    <p:sldId id="341" r:id="rId12"/>
    <p:sldId id="333" r:id="rId13"/>
    <p:sldId id="342" r:id="rId14"/>
    <p:sldId id="344" r:id="rId15"/>
    <p:sldId id="334" r:id="rId16"/>
    <p:sldId id="338" r:id="rId17"/>
    <p:sldId id="343" r:id="rId18"/>
    <p:sldId id="339" r:id="rId19"/>
    <p:sldId id="346" r:id="rId2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C3D5"/>
    <a:srgbClr val="293088"/>
    <a:srgbClr val="003B75"/>
    <a:srgbClr val="2A2F83"/>
    <a:srgbClr val="2A307D"/>
    <a:srgbClr val="41C3D3"/>
    <a:srgbClr val="60A1A0"/>
    <a:srgbClr val="208482"/>
    <a:srgbClr val="A8ECEA"/>
    <a:srgbClr val="2C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8" r:id="rId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r>
              <a:rPr lang="nb-NO" dirty="0"/>
              <a:t>Pasienttilgang til journal: </a:t>
            </a:r>
            <a:br>
              <a:rPr lang="nb-NO" dirty="0"/>
            </a:br>
            <a:r>
              <a:rPr lang="nb-NO" dirty="0"/>
              <a:t>Hva sier lovverket?</a:t>
            </a:r>
          </a:p>
        </p:txBody>
      </p:sp>
    </p:spTree>
    <p:extLst>
      <p:ext uri="{BB962C8B-B14F-4D97-AF65-F5344CB8AC3E}">
        <p14:creationId xmlns:p14="http://schemas.microsoft.com/office/powerpoint/2010/main" val="3037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8617" y="736411"/>
            <a:ext cx="10284299" cy="5040560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/>
              <a:t>Lov om pasient- og brukerrettigheter (pasient- og brukerrettighetsloven</a:t>
            </a:r>
            <a:r>
              <a:rPr lang="nb-NO" sz="2400" dirty="0" smtClean="0"/>
              <a:t>)</a:t>
            </a:r>
          </a:p>
          <a:p>
            <a:pPr marL="0" indent="0">
              <a:buNone/>
            </a:pPr>
            <a:endParaRPr lang="nb-NO" sz="1000" dirty="0"/>
          </a:p>
          <a:p>
            <a:pPr marL="0" indent="0">
              <a:buNone/>
            </a:pPr>
            <a:r>
              <a:rPr lang="nb-NO" sz="1800" dirty="0"/>
              <a:t>§ 5-1.Rett til innsyn i </a:t>
            </a:r>
            <a:r>
              <a:rPr lang="nb-NO" sz="1800" dirty="0" smtClean="0"/>
              <a:t>journal</a:t>
            </a:r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dirty="0" smtClean="0"/>
              <a:t>Utvalgte kulepunkter</a:t>
            </a:r>
          </a:p>
          <a:p>
            <a:pPr marL="0" indent="0">
              <a:buNone/>
            </a:pPr>
            <a:endParaRPr lang="nb-NO" sz="1800" dirty="0"/>
          </a:p>
          <a:p>
            <a:r>
              <a:rPr lang="nb-NO" sz="1800" dirty="0"/>
              <a:t>Pasienten og brukeren har </a:t>
            </a:r>
            <a:r>
              <a:rPr lang="nb-NO" sz="1800" b="1" dirty="0"/>
              <a:t>rett til innsyn i journalen </a:t>
            </a:r>
            <a:r>
              <a:rPr lang="nb-NO" sz="1800" dirty="0"/>
              <a:t>sin med bilag og har etter særskilt forespørsel rett til kopi, </a:t>
            </a:r>
            <a:r>
              <a:rPr lang="nb-NO" sz="1800" dirty="0" smtClean="0"/>
              <a:t>jf</a:t>
            </a:r>
            <a:r>
              <a:rPr lang="nb-NO" sz="1800" dirty="0"/>
              <a:t>. personvernforordningen artikkel 15. Pasienten og brukeren har etter forespørsel rett til en enkel og kortfattet </a:t>
            </a:r>
            <a:r>
              <a:rPr lang="nb-NO" sz="1800" dirty="0" smtClean="0"/>
              <a:t>forklaring </a:t>
            </a:r>
            <a:r>
              <a:rPr lang="nb-NO" sz="1800" dirty="0"/>
              <a:t>av faguttrykk eller </a:t>
            </a:r>
            <a:r>
              <a:rPr lang="nb-NO" sz="1800" dirty="0" smtClean="0"/>
              <a:t>lignende</a:t>
            </a:r>
          </a:p>
          <a:p>
            <a:endParaRPr lang="nb-NO" sz="1800" dirty="0" smtClean="0"/>
          </a:p>
          <a:p>
            <a:r>
              <a:rPr lang="nb-NO" sz="1800" dirty="0" smtClean="0"/>
              <a:t>Pasienten </a:t>
            </a:r>
            <a:r>
              <a:rPr lang="nb-NO" sz="1800" dirty="0"/>
              <a:t>og brukeren </a:t>
            </a:r>
            <a:r>
              <a:rPr lang="nb-NO" sz="1800" b="1" dirty="0"/>
              <a:t>kan nektes innsyn </a:t>
            </a:r>
            <a:r>
              <a:rPr lang="nb-NO" sz="1800" dirty="0"/>
              <a:t>i opplysninger i journalen dersom dette er påtrengende nødvendig </a:t>
            </a:r>
            <a:r>
              <a:rPr lang="nb-NO" sz="1800" dirty="0" smtClean="0"/>
              <a:t>for å </a:t>
            </a:r>
            <a:r>
              <a:rPr lang="nb-NO" sz="1800" dirty="0"/>
              <a:t>hindre fare for liv eller alvorlig helseskade for pasienten eller brukeren selv, eller innsyn er klart utilrådelig av hensyn </a:t>
            </a:r>
            <a:r>
              <a:rPr lang="nb-NO" sz="1800" dirty="0" smtClean="0"/>
              <a:t>til </a:t>
            </a:r>
            <a:r>
              <a:rPr lang="nb-NO" sz="1800" dirty="0"/>
              <a:t>personer som står vedkommende </a:t>
            </a:r>
            <a:r>
              <a:rPr lang="nb-NO" sz="1800" dirty="0" smtClean="0"/>
              <a:t>nær</a:t>
            </a:r>
          </a:p>
          <a:p>
            <a:endParaRPr lang="nb-NO" sz="1800" dirty="0" smtClean="0"/>
          </a:p>
          <a:p>
            <a:r>
              <a:rPr lang="nb-NO" sz="1800" dirty="0" smtClean="0"/>
              <a:t>Nærmeste </a:t>
            </a:r>
            <a:r>
              <a:rPr lang="nb-NO" sz="1800" dirty="0"/>
              <a:t>pårørende har rett til innsyn i journal etter en pasients eller brukers død, </a:t>
            </a: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om </a:t>
            </a:r>
            <a:r>
              <a:rPr lang="nb-NO" sz="1800" dirty="0"/>
              <a:t>ikke særlige grunner </a:t>
            </a:r>
            <a:r>
              <a:rPr lang="nb-NO" sz="1800" dirty="0" smtClean="0"/>
              <a:t>taler </a:t>
            </a:r>
            <a:r>
              <a:rPr lang="nb-NO" sz="1800" dirty="0"/>
              <a:t>mot </a:t>
            </a:r>
            <a:r>
              <a:rPr lang="nb-NO" sz="1800" dirty="0" smtClean="0"/>
              <a:t>dette</a:t>
            </a:r>
            <a:endParaRPr lang="nb-NO" sz="1800" dirty="0"/>
          </a:p>
        </p:txBody>
      </p:sp>
      <p:grpSp>
        <p:nvGrpSpPr>
          <p:cNvPr id="9" name="Gruppe 8"/>
          <p:cNvGrpSpPr/>
          <p:nvPr/>
        </p:nvGrpSpPr>
        <p:grpSpPr>
          <a:xfrm>
            <a:off x="9552384" y="4005064"/>
            <a:ext cx="2049016" cy="2049016"/>
            <a:chOff x="9048328" y="2852936"/>
            <a:chExt cx="2049016" cy="2049016"/>
          </a:xfrm>
        </p:grpSpPr>
        <p:pic>
          <p:nvPicPr>
            <p:cNvPr id="2" name="Bild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8328" y="2852936"/>
              <a:ext cx="2049016" cy="2049016"/>
            </a:xfrm>
            <a:prstGeom prst="rect">
              <a:avLst/>
            </a:prstGeom>
          </p:spPr>
        </p:pic>
        <p:grpSp>
          <p:nvGrpSpPr>
            <p:cNvPr id="6" name="Gruppe 5"/>
            <p:cNvGrpSpPr/>
            <p:nvPr/>
          </p:nvGrpSpPr>
          <p:grpSpPr>
            <a:xfrm>
              <a:off x="9454005" y="3429000"/>
              <a:ext cx="1237662" cy="523220"/>
              <a:chOff x="9408368" y="3364233"/>
              <a:chExt cx="1237662" cy="523220"/>
            </a:xfrm>
          </p:grpSpPr>
          <p:sp>
            <p:nvSpPr>
              <p:cNvPr id="4" name="Rektangel 3"/>
              <p:cNvSpPr/>
              <p:nvPr/>
            </p:nvSpPr>
            <p:spPr>
              <a:xfrm>
                <a:off x="9408368" y="3364233"/>
                <a:ext cx="36004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2800" b="1" dirty="0">
                    <a:solidFill>
                      <a:srgbClr val="293088"/>
                    </a:solidFill>
                  </a:rPr>
                  <a:t>§</a:t>
                </a:r>
              </a:p>
            </p:txBody>
          </p:sp>
          <p:pic>
            <p:nvPicPr>
              <p:cNvPr id="5" name="Bilde 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60490" y="3409392"/>
                <a:ext cx="468052" cy="468052"/>
              </a:xfrm>
              <a:prstGeom prst="rect">
                <a:avLst/>
              </a:prstGeom>
            </p:spPr>
          </p:pic>
          <p:pic>
            <p:nvPicPr>
              <p:cNvPr id="7" name="Bilde 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7978" y="3409392"/>
                <a:ext cx="468052" cy="468052"/>
              </a:xfrm>
              <a:prstGeom prst="rect">
                <a:avLst/>
              </a:prstGeom>
            </p:spPr>
          </p:pic>
          <p:pic>
            <p:nvPicPr>
              <p:cNvPr id="8" name="Bild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10865" y="3409392"/>
                <a:ext cx="468052" cy="46805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005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3" y="2780927"/>
            <a:ext cx="8928992" cy="2592289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nb-NO" sz="2400" dirty="0" smtClean="0"/>
              <a:t>I </a:t>
            </a:r>
            <a:r>
              <a:rPr lang="nb-NO" sz="2400" dirty="0"/>
              <a:t>dag har noen sykehus og kommuner sentraliserte enheter som jobber med innsynsbegjæringer. Hos andre er oppgaven spredt ut blant mange ansatte </a:t>
            </a:r>
          </a:p>
          <a:p>
            <a:pPr marL="0" indent="0">
              <a:buClrTx/>
              <a:buNone/>
            </a:pPr>
            <a:endParaRPr lang="nb-NO" sz="2400" dirty="0"/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181" y="2492896"/>
            <a:ext cx="1675843" cy="167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51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916832"/>
            <a:ext cx="8856984" cy="4104456"/>
          </a:xfrm>
        </p:spPr>
        <p:txBody>
          <a:bodyPr/>
          <a:lstStyle/>
          <a:p>
            <a:pPr marL="0" indent="0">
              <a:buClr>
                <a:srgbClr val="40C3D5"/>
              </a:buClr>
              <a:buNone/>
            </a:pPr>
            <a:r>
              <a:rPr lang="nb-NO" sz="2400" dirty="0" smtClean="0"/>
              <a:t>Etter </a:t>
            </a:r>
            <a:r>
              <a:rPr lang="nb-NO" sz="2400" dirty="0"/>
              <a:t>innføringen av Helseplattformen vil </a:t>
            </a:r>
            <a:r>
              <a:rPr lang="nb-NO" sz="2400" dirty="0" smtClean="0"/>
              <a:t>arbeidet med innsynsbegjæringer </a:t>
            </a:r>
            <a:r>
              <a:rPr lang="nb-NO" sz="2400" dirty="0"/>
              <a:t>sentraliseres til et felles </a:t>
            </a:r>
            <a:r>
              <a:rPr lang="nb-NO" sz="2400" dirty="0" smtClean="0"/>
              <a:t>team. Teamet er organisert </a:t>
            </a:r>
            <a:r>
              <a:rPr lang="nb-NO" sz="2400" dirty="0"/>
              <a:t>i Helseplattformen AS</a:t>
            </a:r>
          </a:p>
          <a:p>
            <a:pPr marL="0" indent="0">
              <a:buClr>
                <a:srgbClr val="40C3D5"/>
              </a:buClr>
              <a:buNone/>
            </a:pPr>
            <a:endParaRPr lang="nb-NO" sz="2400" dirty="0" smtClean="0"/>
          </a:p>
          <a:p>
            <a:pPr marL="0" indent="0">
              <a:buClr>
                <a:srgbClr val="40C3D5"/>
              </a:buClr>
              <a:buNone/>
            </a:pPr>
            <a:r>
              <a:rPr lang="nb-NO" sz="2400" dirty="0" smtClean="0"/>
              <a:t>Det sentraliserte teamet vil også jobbe med</a:t>
            </a:r>
          </a:p>
          <a:p>
            <a:pPr lvl="1">
              <a:buClr>
                <a:srgbClr val="40C3D5"/>
              </a:buClr>
            </a:pPr>
            <a:r>
              <a:rPr lang="nb-NO" sz="2000" dirty="0" smtClean="0"/>
              <a:t>retting </a:t>
            </a:r>
            <a:r>
              <a:rPr lang="nb-NO" sz="2000" dirty="0"/>
              <a:t>og sletting av </a:t>
            </a:r>
            <a:r>
              <a:rPr lang="nb-NO" sz="2000" dirty="0" smtClean="0"/>
              <a:t>journal</a:t>
            </a:r>
          </a:p>
          <a:p>
            <a:pPr lvl="1">
              <a:buClr>
                <a:srgbClr val="40C3D5"/>
              </a:buClr>
            </a:pPr>
            <a:r>
              <a:rPr lang="nb-NO" sz="2000" dirty="0" smtClean="0"/>
              <a:t>fletting </a:t>
            </a:r>
            <a:r>
              <a:rPr lang="nb-NO" sz="2000" dirty="0"/>
              <a:t>av </a:t>
            </a:r>
            <a:r>
              <a:rPr lang="nb-NO" sz="2000" dirty="0" smtClean="0"/>
              <a:t>pasientduplikater</a:t>
            </a:r>
          </a:p>
          <a:p>
            <a:pPr lvl="1">
              <a:buClr>
                <a:srgbClr val="40C3D5"/>
              </a:buClr>
            </a:pPr>
            <a:r>
              <a:rPr lang="nb-NO" sz="2000" dirty="0" smtClean="0"/>
              <a:t>andre </a:t>
            </a:r>
            <a:r>
              <a:rPr lang="nb-NO" sz="2000" dirty="0"/>
              <a:t>oppgaver knyttet til pasientjournaladministrasjon</a:t>
            </a:r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181" y="2492896"/>
            <a:ext cx="1675843" cy="167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76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496944" cy="4608512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nb-NO" sz="2400" dirty="0" smtClean="0"/>
              <a:t>Hva betyr innføring av Helseplattformen for pasienters tilgang til egne helseopplysninger?</a:t>
            </a:r>
          </a:p>
          <a:p>
            <a:pPr marL="0" indent="0">
              <a:buNone/>
            </a:pP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dirty="0" smtClean="0"/>
              <a:t>Enkel tilgang </a:t>
            </a:r>
            <a:r>
              <a:rPr lang="nb-NO" sz="2400" dirty="0"/>
              <a:t>til </a:t>
            </a:r>
            <a:r>
              <a:rPr lang="nb-NO" sz="2400" dirty="0" smtClean="0"/>
              <a:t>utvalgte </a:t>
            </a:r>
            <a:r>
              <a:rPr lang="nb-NO" sz="2400" dirty="0"/>
              <a:t>journalopplysninger fra sin egen pasientjournal via </a:t>
            </a:r>
            <a:r>
              <a:rPr lang="nb-NO" sz="2400" dirty="0" err="1"/>
              <a:t>HelsaMi</a:t>
            </a: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dirty="0"/>
              <a:t>Pasienter </a:t>
            </a:r>
            <a:r>
              <a:rPr lang="nb-NO" sz="2400" dirty="0" smtClean="0"/>
              <a:t>vil </a:t>
            </a:r>
            <a:r>
              <a:rPr lang="nb-NO" sz="2400" dirty="0"/>
              <a:t>få </a:t>
            </a:r>
            <a:r>
              <a:rPr lang="nb-NO" sz="2400" u="sng" dirty="0"/>
              <a:t>ett kontaktpunkt </a:t>
            </a:r>
            <a:r>
              <a:rPr lang="nb-NO" sz="2400" dirty="0"/>
              <a:t>hvor de kan henvende seg for å få innsyn i egen </a:t>
            </a:r>
            <a:r>
              <a:rPr lang="nb-NO" sz="2400" dirty="0" smtClean="0"/>
              <a:t>journal</a:t>
            </a:r>
          </a:p>
          <a:p>
            <a:pPr lvl="1">
              <a:buClr>
                <a:srgbClr val="40C3D5"/>
              </a:buClr>
            </a:pPr>
            <a:r>
              <a:rPr lang="nb-NO" sz="2200" dirty="0" smtClean="0"/>
              <a:t>opplysninger </a:t>
            </a:r>
            <a:r>
              <a:rPr lang="nb-NO" sz="2200" dirty="0"/>
              <a:t>fra fastlegebesøket, </a:t>
            </a:r>
            <a:r>
              <a:rPr lang="nb-NO" sz="2200" dirty="0" smtClean="0"/>
              <a:t>poliklinikkavtalen, hjemmetjenesten </a:t>
            </a:r>
            <a:r>
              <a:rPr lang="nb-NO" sz="2200" dirty="0" err="1" smtClean="0"/>
              <a:t>osv</a:t>
            </a:r>
            <a:endParaRPr lang="nb-NO" sz="2200" dirty="0"/>
          </a:p>
          <a:p>
            <a:pPr>
              <a:buClr>
                <a:srgbClr val="40C3D5"/>
              </a:buClr>
            </a:pPr>
            <a:r>
              <a:rPr lang="nb-NO" sz="2400" dirty="0"/>
              <a:t>Det blir enklere for pasienter og brukere å holde seg oppdatert og informert om sin helsetilstand </a:t>
            </a:r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3212976"/>
            <a:ext cx="869152" cy="869152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536" y="3356992"/>
            <a:ext cx="86409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1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496944" cy="4608512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ClrTx/>
              <a:buNone/>
            </a:pP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dirty="0" smtClean="0"/>
              <a:t>Pasienter har rett til fullt innsyn i egen journal </a:t>
            </a:r>
            <a:r>
              <a:rPr lang="nb-NO" sz="2400" dirty="0" err="1" smtClean="0"/>
              <a:t>ihht</a:t>
            </a:r>
            <a:r>
              <a:rPr lang="nb-NO" sz="2400" dirty="0" smtClean="0"/>
              <a:t> loven</a:t>
            </a:r>
          </a:p>
          <a:p>
            <a:pPr>
              <a:buClr>
                <a:srgbClr val="40C3D5"/>
              </a:buClr>
            </a:pPr>
            <a:r>
              <a:rPr lang="nb-NO" sz="2400" dirty="0"/>
              <a:t>Arbeidet med begjæringer om journalinnsyn blir nå sentralisert</a:t>
            </a:r>
          </a:p>
          <a:p>
            <a:pPr>
              <a:buClr>
                <a:srgbClr val="40C3D5"/>
              </a:buClr>
            </a:pPr>
            <a:r>
              <a:rPr lang="nb-NO" sz="2400" dirty="0" smtClean="0"/>
              <a:t>Det er ønskelig at pasienter gis anledning til å holde seg oppdatert om egen helse og dette vil de få mulighet til gjennom utvalgte helseopplysninger i </a:t>
            </a:r>
            <a:r>
              <a:rPr lang="nb-NO" sz="2400" dirty="0" err="1" smtClean="0"/>
              <a:t>HelsaMi</a:t>
            </a:r>
            <a:endParaRPr lang="nb-NO" sz="2400" dirty="0" smtClean="0"/>
          </a:p>
          <a:p>
            <a:pPr>
              <a:buClr>
                <a:srgbClr val="40C3D5"/>
              </a:buClr>
            </a:pPr>
            <a:r>
              <a:rPr lang="nb-NO" sz="2400" dirty="0" smtClean="0"/>
              <a:t>Alle må oppdatere seg på lokale prosedyrer for hva som skal </a:t>
            </a:r>
            <a:r>
              <a:rPr lang="nb-NO" sz="2400" dirty="0" err="1" smtClean="0"/>
              <a:t>tilgjengeliggjøres</a:t>
            </a:r>
            <a:r>
              <a:rPr lang="nb-NO" sz="2400" dirty="0" smtClean="0"/>
              <a:t> på </a:t>
            </a:r>
            <a:r>
              <a:rPr lang="nb-NO" sz="2400" dirty="0" err="1" smtClean="0"/>
              <a:t>HelsaMi</a:t>
            </a:r>
            <a:r>
              <a:rPr lang="nb-NO" sz="2400" dirty="0" smtClean="0"/>
              <a:t> og hva man ikke bør gjøre tilgjengelig før samtale</a:t>
            </a:r>
          </a:p>
          <a:p>
            <a:pPr marL="0" indent="0">
              <a:buClrTx/>
              <a:buNone/>
            </a:pPr>
            <a:endParaRPr lang="nb-NO" sz="2400" dirty="0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3212976"/>
            <a:ext cx="869152" cy="869152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536" y="3356992"/>
            <a:ext cx="86409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348880"/>
            <a:ext cx="7704856" cy="26282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400" dirty="0" smtClean="0"/>
              <a:t>Innsyn i egen journal er ikke noe nytt som kommer på grunn av Helseplattformen. Det er en lovbestemt rett. </a:t>
            </a:r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r>
              <a:rPr lang="nb-NO" sz="2400" dirty="0" smtClean="0"/>
              <a:t>Befolkningen i mange andre deler av landet har i dag betydelig mer innsyn i egne helseopplysninger enn hva tilfellet er i Midt-Norge. </a:t>
            </a:r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11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852936"/>
            <a:ext cx="1027771" cy="102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38" y="2564904"/>
            <a:ext cx="1125801" cy="11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9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348880"/>
            <a:ext cx="7704856" cy="26282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400" b="1" dirty="0"/>
              <a:t>Det er viktig å være klar over at det er forskjeller </a:t>
            </a:r>
            <a:r>
              <a:rPr lang="nb-NO" sz="2400" b="1" dirty="0" smtClean="0"/>
              <a:t>mellom: </a:t>
            </a:r>
          </a:p>
          <a:p>
            <a:pPr marL="457200" lvl="1" indent="0">
              <a:buNone/>
            </a:pPr>
            <a:r>
              <a:rPr lang="nb-NO" sz="2400" b="1" dirty="0" smtClean="0"/>
              <a:t/>
            </a:r>
            <a:br>
              <a:rPr lang="nb-NO" sz="2400" b="1" dirty="0" smtClean="0"/>
            </a:br>
            <a:r>
              <a:rPr lang="nb-NO" sz="2400" dirty="0" smtClean="0"/>
              <a:t>1</a:t>
            </a:r>
            <a:r>
              <a:rPr lang="nb-NO" sz="2400" dirty="0"/>
              <a:t>) tilgang </a:t>
            </a:r>
            <a:r>
              <a:rPr lang="nb-NO" sz="2400" dirty="0" smtClean="0"/>
              <a:t>gjennom innbyggerportalen </a:t>
            </a:r>
            <a:r>
              <a:rPr lang="nb-NO" sz="2400" dirty="0" err="1" smtClean="0"/>
              <a:t>HelsaMi</a:t>
            </a:r>
            <a:r>
              <a:rPr lang="nb-NO" sz="2400" dirty="0"/>
              <a:t>, og </a:t>
            </a: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 smtClean="0"/>
              <a:t>2</a:t>
            </a:r>
            <a:r>
              <a:rPr lang="nb-NO" sz="2400" dirty="0"/>
              <a:t>) innsynsretten til hele </a:t>
            </a:r>
            <a:r>
              <a:rPr lang="nb-NO" sz="2400" dirty="0" smtClean="0"/>
              <a:t>pasientjournalen</a:t>
            </a:r>
            <a:endParaRPr lang="nb-NO" sz="2400" b="1" dirty="0"/>
          </a:p>
          <a:p>
            <a:pPr marL="457200" lvl="1" indent="0">
              <a:buNone/>
            </a:pPr>
            <a:endParaRPr lang="nb-NO" sz="2400" b="1" dirty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11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852936"/>
            <a:ext cx="1027771" cy="102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38" y="2564904"/>
            <a:ext cx="1125801" cy="11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9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615636"/>
            <a:ext cx="7704856" cy="302433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r>
              <a:rPr lang="nb-NO" sz="2400" dirty="0"/>
              <a:t>Pasienten eller brukeren får innsyn i </a:t>
            </a:r>
            <a:r>
              <a:rPr lang="nb-NO" sz="2400" b="1" dirty="0"/>
              <a:t>utvalgte journalopplysninger</a:t>
            </a:r>
            <a:r>
              <a:rPr lang="nb-NO" sz="2400" dirty="0"/>
              <a:t> gjennom innbyggerportalen </a:t>
            </a:r>
            <a:r>
              <a:rPr lang="nb-NO" sz="2400" dirty="0" err="1"/>
              <a:t>HelsaMi</a:t>
            </a:r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r>
              <a:rPr lang="nb-NO" sz="2400" dirty="0"/>
              <a:t>Pasienten har rett til innsyn i </a:t>
            </a:r>
            <a:r>
              <a:rPr lang="nb-NO" sz="2400" b="1" dirty="0"/>
              <a:t>hele journalen </a:t>
            </a:r>
            <a:r>
              <a:rPr lang="nb-NO" sz="2400" dirty="0"/>
              <a:t>sin med bilag </a:t>
            </a:r>
            <a:r>
              <a:rPr lang="nb-NO" sz="2400" dirty="0" err="1"/>
              <a:t>ihht</a:t>
            </a:r>
            <a:r>
              <a:rPr lang="nb-NO" sz="2400" dirty="0"/>
              <a:t> Lov om pasient- og brukerrettigheter (pasient- og brukerrettighetsloven) § 5-1 Rett til innsyn i </a:t>
            </a:r>
            <a:r>
              <a:rPr lang="nb-NO" sz="2400" dirty="0" smtClean="0"/>
              <a:t>journal</a:t>
            </a:r>
            <a:endParaRPr lang="nb-NO" sz="2400" dirty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8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852936"/>
            <a:ext cx="1027771" cy="102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38" y="2564904"/>
            <a:ext cx="1125801" cy="11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86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/>
          <p:cNvSpPr/>
          <p:nvPr/>
        </p:nvSpPr>
        <p:spPr>
          <a:xfrm>
            <a:off x="9534352" y="3068960"/>
            <a:ext cx="1624932" cy="1574312"/>
          </a:xfrm>
          <a:prstGeom prst="ellipse">
            <a:avLst/>
          </a:prstGeom>
          <a:noFill/>
          <a:ln>
            <a:solidFill>
              <a:srgbClr val="40C3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916832"/>
            <a:ext cx="8348116" cy="4536504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Med Helseplattformen får innbyggere i Midt-Norge tilgang til  </a:t>
            </a:r>
            <a:r>
              <a:rPr lang="nb-NO" sz="2400" b="1" dirty="0" smtClean="0"/>
              <a:t>innbyggerportalen </a:t>
            </a:r>
            <a:r>
              <a:rPr lang="nb-NO" sz="2400" b="1" dirty="0" err="1"/>
              <a:t>HelsaMi</a:t>
            </a:r>
            <a:endParaRPr lang="nb-NO" sz="2400" b="1" dirty="0"/>
          </a:p>
          <a:p>
            <a:pPr>
              <a:buClr>
                <a:srgbClr val="40C3D5"/>
              </a:buClr>
            </a:pP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dirty="0"/>
              <a:t>Før et journalnotat gjøres tilgjengelig i </a:t>
            </a:r>
            <a:r>
              <a:rPr lang="nb-NO" sz="2400" dirty="0" err="1"/>
              <a:t>HelsaMi</a:t>
            </a:r>
            <a:r>
              <a:rPr lang="nb-NO" sz="2400" dirty="0"/>
              <a:t>, må helsepersonellet ha vurdert om det er </a:t>
            </a:r>
            <a:r>
              <a:rPr lang="nb-NO" sz="2400" b="1" dirty="0" smtClean="0"/>
              <a:t>forsvarlig</a:t>
            </a:r>
            <a:r>
              <a:rPr lang="nb-NO" sz="2400" dirty="0" smtClean="0"/>
              <a:t> </a:t>
            </a:r>
            <a:r>
              <a:rPr lang="nb-NO" sz="2400" dirty="0"/>
              <a:t>å </a:t>
            </a:r>
            <a:r>
              <a:rPr lang="nb-NO" sz="2400" dirty="0" smtClean="0"/>
              <a:t>gjøre </a:t>
            </a:r>
            <a:r>
              <a:rPr lang="nb-NO" sz="2400" dirty="0"/>
              <a:t>informasjonen tilgjengelig for pasienten på denne </a:t>
            </a:r>
            <a:r>
              <a:rPr lang="nb-NO" sz="2400" dirty="0" smtClean="0"/>
              <a:t>måten </a:t>
            </a:r>
            <a:br>
              <a:rPr lang="nb-NO" sz="2400" dirty="0" smtClean="0"/>
            </a:br>
            <a:endParaRPr lang="nb-NO" sz="2400" dirty="0"/>
          </a:p>
          <a:p>
            <a:pPr>
              <a:buClr>
                <a:srgbClr val="40C3D5"/>
              </a:buClr>
            </a:pPr>
            <a:endParaRPr lang="nb-NO" sz="2400" dirty="0" smtClean="0"/>
          </a:p>
          <a:p>
            <a:pPr>
              <a:buClr>
                <a:srgbClr val="40C3D5"/>
              </a:buClr>
            </a:pPr>
            <a:endParaRPr lang="nb-NO" sz="2400" dirty="0"/>
          </a:p>
          <a:p>
            <a:pPr>
              <a:buClr>
                <a:srgbClr val="40C3D5"/>
              </a:buClr>
            </a:pPr>
            <a:endParaRPr lang="nb-NO" sz="2400" dirty="0" smtClean="0"/>
          </a:p>
          <a:p>
            <a:pPr marL="0" indent="0" algn="r">
              <a:buClr>
                <a:srgbClr val="40C3D5"/>
              </a:buClr>
              <a:buNone/>
            </a:pPr>
            <a:r>
              <a:rPr lang="nb-NO" sz="1600" i="1" dirty="0" smtClean="0"/>
              <a:t>jf. brev fra Helsedirektoratet og Direktorat fra e-helse</a:t>
            </a:r>
            <a:endParaRPr lang="nb-NO" sz="1600" i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2" y="3426983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732" y="3429000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4175280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076" y="3536952"/>
            <a:ext cx="540000" cy="5400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472" y="2791543"/>
            <a:ext cx="540000" cy="540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046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/>
          <p:cNvSpPr/>
          <p:nvPr/>
        </p:nvSpPr>
        <p:spPr>
          <a:xfrm>
            <a:off x="9534352" y="3068960"/>
            <a:ext cx="1624932" cy="1574312"/>
          </a:xfrm>
          <a:prstGeom prst="ellipse">
            <a:avLst/>
          </a:prstGeom>
          <a:noFill/>
          <a:ln>
            <a:solidFill>
              <a:srgbClr val="40C3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916832"/>
            <a:ext cx="8680304" cy="4248472"/>
          </a:xfrm>
        </p:spPr>
        <p:txBody>
          <a:bodyPr/>
          <a:lstStyle/>
          <a:p>
            <a:pPr marL="0" indent="0">
              <a:buNone/>
            </a:pPr>
            <a:r>
              <a:rPr lang="nb-NO" b="1" dirty="0"/>
              <a:t>Med Helseplattformen får innbyggere i Midt-Norge tilgang til </a:t>
            </a:r>
            <a:r>
              <a:rPr lang="nb-NO" b="1" dirty="0" smtClean="0"/>
              <a:t>innbyggerportalen </a:t>
            </a:r>
            <a:r>
              <a:rPr lang="nb-NO" b="1" dirty="0" err="1"/>
              <a:t>HelsaMi</a:t>
            </a:r>
            <a:endParaRPr lang="nb-NO" b="1" dirty="0"/>
          </a:p>
          <a:p>
            <a:pPr>
              <a:buClr>
                <a:srgbClr val="40C3D5"/>
              </a:buClr>
            </a:pPr>
            <a:endParaRPr lang="nb-NO" dirty="0"/>
          </a:p>
          <a:p>
            <a:pPr>
              <a:buClr>
                <a:srgbClr val="40C3D5"/>
              </a:buClr>
            </a:pPr>
            <a:r>
              <a:rPr lang="nb-NO" dirty="0" smtClean="0"/>
              <a:t>Det kan være tilfeller hvor det ikke er tilrådelig eller eventuelt forsvarlig at </a:t>
            </a:r>
            <a:br>
              <a:rPr lang="nb-NO" dirty="0" smtClean="0"/>
            </a:br>
            <a:r>
              <a:rPr lang="nb-NO" dirty="0" smtClean="0"/>
              <a:t>journalnotat gjøres tilgjengelig for pasienten </a:t>
            </a:r>
            <a:r>
              <a:rPr lang="nb-NO" i="1" dirty="0" smtClean="0"/>
              <a:t>før</a:t>
            </a:r>
            <a:r>
              <a:rPr lang="nb-NO" dirty="0" smtClean="0"/>
              <a:t> helsepersonellet har hatt </a:t>
            </a:r>
            <a:br>
              <a:rPr lang="nb-NO" dirty="0" smtClean="0"/>
            </a:br>
            <a:r>
              <a:rPr lang="nb-NO" dirty="0" smtClean="0"/>
              <a:t>en konsultasjon med pasienten</a:t>
            </a:r>
          </a:p>
          <a:p>
            <a:pPr lvl="1">
              <a:buClr>
                <a:srgbClr val="40C3D5"/>
              </a:buClr>
            </a:pPr>
            <a:r>
              <a:rPr lang="nb-NO" sz="2000" dirty="0" smtClean="0"/>
              <a:t>Et godt eksempel er avdekket eller mistenkt alvorlig sykdom som ikke er kommunisert til pasienten </a:t>
            </a:r>
          </a:p>
          <a:p>
            <a:pPr>
              <a:buClr>
                <a:srgbClr val="40C3D5"/>
              </a:buClr>
            </a:pPr>
            <a:endParaRPr lang="nb-NO" dirty="0" smtClean="0"/>
          </a:p>
          <a:p>
            <a:pPr>
              <a:buClr>
                <a:srgbClr val="40C3D5"/>
              </a:buClr>
            </a:pPr>
            <a:r>
              <a:rPr lang="nb-NO" dirty="0" smtClean="0"/>
              <a:t>Når </a:t>
            </a:r>
            <a:r>
              <a:rPr lang="nb-NO" dirty="0"/>
              <a:t>det gjelder foreldres tilgang til barns </a:t>
            </a:r>
            <a:r>
              <a:rPr lang="nb-NO" dirty="0" err="1"/>
              <a:t>HelsaMi</a:t>
            </a:r>
            <a:r>
              <a:rPr lang="nb-NO" dirty="0"/>
              <a:t>, vil særlige hensyn gjøre seg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gjeldende </a:t>
            </a:r>
            <a:r>
              <a:rPr lang="nb-NO" dirty="0"/>
              <a:t>og det må utvises særlig aktsomhet</a:t>
            </a:r>
          </a:p>
          <a:p>
            <a:pPr marL="0" indent="0">
              <a:buClr>
                <a:srgbClr val="40C3D5"/>
              </a:buClr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2" y="3426983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732" y="3429000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4175280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076" y="3536952"/>
            <a:ext cx="540000" cy="5400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472" y="2791543"/>
            <a:ext cx="540000" cy="540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06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7368" y="1484784"/>
            <a:ext cx="8783744" cy="4824536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/>
              <a:t>Hva betyr tilgangen til helseopplysninger i </a:t>
            </a:r>
            <a:r>
              <a:rPr lang="nb-NO" sz="2400" dirty="0" err="1"/>
              <a:t>HelsaMi</a:t>
            </a:r>
            <a:r>
              <a:rPr lang="nb-NO" sz="2400" dirty="0"/>
              <a:t> for helsepersonell</a:t>
            </a:r>
            <a:r>
              <a:rPr lang="nb-NO" sz="2400" dirty="0" smtClean="0"/>
              <a:t>?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Siden man i realiteten gir pasienter innsyn i deler av pasientjournalen hver </a:t>
            </a:r>
            <a:r>
              <a:rPr lang="nb-NO" sz="2400" dirty="0" smtClean="0"/>
              <a:t>gang </a:t>
            </a:r>
            <a:r>
              <a:rPr lang="nb-NO" sz="2400" dirty="0"/>
              <a:t>et journalnotat gjøres tilgjengelig i </a:t>
            </a:r>
            <a:r>
              <a:rPr lang="nb-NO" sz="2400" dirty="0" err="1"/>
              <a:t>HelsaMi</a:t>
            </a:r>
            <a:r>
              <a:rPr lang="nb-NO" sz="2400" dirty="0"/>
              <a:t>, </a:t>
            </a:r>
            <a:r>
              <a:rPr lang="nb-NO" sz="2400" dirty="0" smtClean="0"/>
              <a:t>må </a:t>
            </a:r>
            <a:r>
              <a:rPr lang="nb-NO" sz="2400" dirty="0"/>
              <a:t>helsepersonellet </a:t>
            </a:r>
            <a:r>
              <a:rPr lang="nb-NO" sz="2400" dirty="0" smtClean="0"/>
              <a:t>foreta</a:t>
            </a:r>
            <a:endParaRPr lang="nb-NO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2000" dirty="0"/>
              <a:t>en medisinskfaglig vurdering av hva som er journalføringspliktig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2000" dirty="0"/>
              <a:t>en vurdering av om det spesifikke journalnotatet er forsvarlig å </a:t>
            </a:r>
            <a:r>
              <a:rPr lang="nb-NO" sz="2000" dirty="0" smtClean="0"/>
              <a:t>gjøre tilgjengelig via en elektronisk </a:t>
            </a:r>
            <a:r>
              <a:rPr lang="nb-NO" sz="2000" dirty="0"/>
              <a:t>innsynstjeneste 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9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986" y="3933056"/>
            <a:ext cx="667731" cy="66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720" y="3933056"/>
            <a:ext cx="824880" cy="667731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920" y="2492896"/>
            <a:ext cx="763305" cy="76330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0" y="2492896"/>
            <a:ext cx="762651" cy="762651"/>
          </a:xfrm>
          <a:prstGeom prst="rect">
            <a:avLst/>
          </a:prstGeom>
        </p:spPr>
      </p:pic>
      <p:cxnSp>
        <p:nvCxnSpPr>
          <p:cNvPr id="13" name="Rett pilkobling 12"/>
          <p:cNvCxnSpPr/>
          <p:nvPr/>
        </p:nvCxnSpPr>
        <p:spPr>
          <a:xfrm>
            <a:off x="9528851" y="3496445"/>
            <a:ext cx="1" cy="27776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kobling 19"/>
          <p:cNvCxnSpPr/>
          <p:nvPr/>
        </p:nvCxnSpPr>
        <p:spPr>
          <a:xfrm>
            <a:off x="9984432" y="4293096"/>
            <a:ext cx="755418" cy="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pilkobling 27"/>
          <p:cNvCxnSpPr/>
          <p:nvPr/>
        </p:nvCxnSpPr>
        <p:spPr>
          <a:xfrm rot="10800000">
            <a:off x="11064551" y="3496446"/>
            <a:ext cx="1" cy="292594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41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7368" y="1484784"/>
            <a:ext cx="8783744" cy="3888432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/>
              <a:t>Hva betyr tilgangen til helseopplysninger i </a:t>
            </a:r>
            <a:r>
              <a:rPr lang="nb-NO" sz="2400" dirty="0" err="1"/>
              <a:t>HelsaMi</a:t>
            </a:r>
            <a:r>
              <a:rPr lang="nb-NO" sz="2400" dirty="0"/>
              <a:t> for helsepersonell</a:t>
            </a:r>
            <a:r>
              <a:rPr lang="nb-NO" sz="2400" dirty="0" smtClean="0"/>
              <a:t>?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Sykehuset </a:t>
            </a:r>
            <a:r>
              <a:rPr lang="nb-NO" sz="2400" dirty="0"/>
              <a:t>eller kommunen som du jobber ved eller i har laget prosedyrer for </a:t>
            </a:r>
            <a:r>
              <a:rPr lang="nb-NO" sz="2400" dirty="0" smtClean="0"/>
              <a:t>når </a:t>
            </a:r>
            <a:r>
              <a:rPr lang="nb-NO" sz="2400" dirty="0"/>
              <a:t>og under hvilke forutsetninger </a:t>
            </a:r>
            <a:r>
              <a:rPr lang="nb-NO" sz="2400" dirty="0" smtClean="0"/>
              <a:t>journalopplysninger </a:t>
            </a:r>
            <a:r>
              <a:rPr lang="nb-NO" sz="2400" dirty="0"/>
              <a:t>skal gjøres tilgjengelig. </a:t>
            </a:r>
            <a:r>
              <a:rPr lang="nb-NO" sz="2400" dirty="0" smtClean="0"/>
              <a:t>Dette </a:t>
            </a:r>
            <a:r>
              <a:rPr lang="nb-NO" sz="2400" dirty="0"/>
              <a:t>sikrer at tilbudet blir håndtert likt overfor alle pasientene </a:t>
            </a:r>
            <a:endParaRPr lang="nb-NO" sz="2400" dirty="0" smtClean="0"/>
          </a:p>
          <a:p>
            <a:endParaRPr lang="nb-NO" sz="2400" dirty="0"/>
          </a:p>
          <a:p>
            <a:r>
              <a:rPr lang="nb-NO" sz="2400" dirty="0" smtClean="0"/>
              <a:t>Før innføring av Helseplattformen og </a:t>
            </a:r>
            <a:r>
              <a:rPr lang="nb-NO" sz="2400" dirty="0" err="1" smtClean="0"/>
              <a:t>HelsaMi</a:t>
            </a:r>
            <a:r>
              <a:rPr lang="nb-NO" sz="2400" dirty="0" smtClean="0"/>
              <a:t> er det viktig at alle ansatte blir gjort kjent med lokale prosedyrer</a:t>
            </a:r>
            <a:endParaRPr lang="nb-NO" sz="2400" dirty="0"/>
          </a:p>
        </p:txBody>
      </p:sp>
      <p:pic>
        <p:nvPicPr>
          <p:cNvPr id="9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986" y="3933056"/>
            <a:ext cx="667731" cy="66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720" y="3933056"/>
            <a:ext cx="824880" cy="667731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920" y="2492896"/>
            <a:ext cx="763305" cy="76330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0" y="2492896"/>
            <a:ext cx="762651" cy="762651"/>
          </a:xfrm>
          <a:prstGeom prst="rect">
            <a:avLst/>
          </a:prstGeom>
        </p:spPr>
      </p:pic>
      <p:cxnSp>
        <p:nvCxnSpPr>
          <p:cNvPr id="13" name="Rett pilkobling 12"/>
          <p:cNvCxnSpPr/>
          <p:nvPr/>
        </p:nvCxnSpPr>
        <p:spPr>
          <a:xfrm>
            <a:off x="9528851" y="3496445"/>
            <a:ext cx="1" cy="27776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kobling 19"/>
          <p:cNvCxnSpPr/>
          <p:nvPr/>
        </p:nvCxnSpPr>
        <p:spPr>
          <a:xfrm>
            <a:off x="9984432" y="4293096"/>
            <a:ext cx="755418" cy="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pilkobling 27"/>
          <p:cNvCxnSpPr/>
          <p:nvPr/>
        </p:nvCxnSpPr>
        <p:spPr>
          <a:xfrm rot="10800000">
            <a:off x="11064551" y="3496446"/>
            <a:ext cx="1" cy="292594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38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7368" y="1484784"/>
            <a:ext cx="8783744" cy="3888432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/>
              <a:t>Hva betyr tilgangen til helseopplysninger i </a:t>
            </a:r>
            <a:r>
              <a:rPr lang="nb-NO" sz="2400" dirty="0" err="1"/>
              <a:t>HelsaMi</a:t>
            </a:r>
            <a:r>
              <a:rPr lang="nb-NO" sz="2400" dirty="0"/>
              <a:t> for helsepersonell</a:t>
            </a:r>
            <a:r>
              <a:rPr lang="nb-NO" sz="2400" dirty="0" smtClean="0"/>
              <a:t>?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Det er en fordel om pasienter som går inn i </a:t>
            </a:r>
            <a:r>
              <a:rPr lang="nb-NO" sz="2400" dirty="0" err="1" smtClean="0"/>
              <a:t>HelsaMi</a:t>
            </a:r>
            <a:r>
              <a:rPr lang="nb-NO" sz="2400" dirty="0" smtClean="0"/>
              <a:t> forstår (mesteparten) av det som står skrevet der</a:t>
            </a:r>
          </a:p>
          <a:p>
            <a:r>
              <a:rPr lang="nb-NO" sz="2400" dirty="0" smtClean="0"/>
              <a:t>Journalen er et arbeidsverktøy, men der det er mulig er det lurt å tenke på at alle pasienter ikke har inngående kjennskap til gresk og latin </a:t>
            </a:r>
            <a:endParaRPr lang="nb-NO" sz="2400" dirty="0"/>
          </a:p>
        </p:txBody>
      </p:sp>
      <p:pic>
        <p:nvPicPr>
          <p:cNvPr id="9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986" y="3933056"/>
            <a:ext cx="667731" cy="66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720" y="3933056"/>
            <a:ext cx="824880" cy="667731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920" y="2492896"/>
            <a:ext cx="763305" cy="76330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0" y="2492896"/>
            <a:ext cx="762651" cy="762651"/>
          </a:xfrm>
          <a:prstGeom prst="rect">
            <a:avLst/>
          </a:prstGeom>
        </p:spPr>
      </p:pic>
      <p:cxnSp>
        <p:nvCxnSpPr>
          <p:cNvPr id="13" name="Rett pilkobling 12"/>
          <p:cNvCxnSpPr/>
          <p:nvPr/>
        </p:nvCxnSpPr>
        <p:spPr>
          <a:xfrm>
            <a:off x="9528851" y="3496445"/>
            <a:ext cx="1" cy="27776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kobling 19"/>
          <p:cNvCxnSpPr/>
          <p:nvPr/>
        </p:nvCxnSpPr>
        <p:spPr>
          <a:xfrm>
            <a:off x="9984432" y="4293096"/>
            <a:ext cx="755418" cy="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pilkobling 27"/>
          <p:cNvCxnSpPr/>
          <p:nvPr/>
        </p:nvCxnSpPr>
        <p:spPr>
          <a:xfrm rot="10800000">
            <a:off x="11064551" y="3496446"/>
            <a:ext cx="1" cy="292594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6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D2B0B2-FB11-41C3-9DF4-F767ABD57C6C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538</TotalTime>
  <Words>744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Wingdings</vt:lpstr>
      <vt:lpstr>Office-tema</vt:lpstr>
      <vt:lpstr>Pasienttilgang til journal:  Hva sier lovverket?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59</cp:revision>
  <dcterms:created xsi:type="dcterms:W3CDTF">2021-06-23T13:32:41Z</dcterms:created>
  <dcterms:modified xsi:type="dcterms:W3CDTF">2021-08-12T13:21:55Z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