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367" r:id="rId7"/>
    <p:sldId id="368" r:id="rId8"/>
    <p:sldId id="390" r:id="rId9"/>
    <p:sldId id="369" r:id="rId10"/>
    <p:sldId id="370" r:id="rId11"/>
    <p:sldId id="371" r:id="rId12"/>
    <p:sldId id="372" r:id="rId13"/>
    <p:sldId id="373" r:id="rId14"/>
    <p:sldId id="361" r:id="rId15"/>
    <p:sldId id="385" r:id="rId16"/>
    <p:sldId id="386" r:id="rId17"/>
    <p:sldId id="387" r:id="rId18"/>
    <p:sldId id="388" r:id="rId19"/>
    <p:sldId id="379" r:id="rId20"/>
    <p:sldId id="380" r:id="rId21"/>
    <p:sldId id="381" r:id="rId22"/>
    <p:sldId id="382" r:id="rId23"/>
    <p:sldId id="383" r:id="rId24"/>
    <p:sldId id="389" r:id="rId2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8F8"/>
    <a:srgbClr val="FFFFFF"/>
    <a:srgbClr val="4F81BD"/>
    <a:srgbClr val="D5DCEA"/>
    <a:srgbClr val="579B9A"/>
    <a:srgbClr val="00B8B7"/>
    <a:srgbClr val="E6F1F1"/>
    <a:srgbClr val="C2CDE1"/>
    <a:srgbClr val="FFFBF7"/>
    <a:srgbClr val="2A2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50" autoAdjust="0"/>
    <p:restoredTop sz="96327" autoAdjust="0"/>
  </p:normalViewPr>
  <p:slideViewPr>
    <p:cSldViewPr showGuides="1">
      <p:cViewPr varScale="1">
        <p:scale>
          <a:sx n="50" d="100"/>
          <a:sy n="50" d="100"/>
        </p:scale>
        <p:origin x="60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28" Type="http://schemas.openxmlformats.org/officeDocument/2006/relationships/presProps" Target="presProps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30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B4ECF-B1AB-41D4-8D15-A86A1345B99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FBDD73E4-9CA1-4B8D-BB23-D99A69734CE8}">
      <dgm:prSet phldrT="[Tekst]"/>
      <dgm:spPr/>
      <dgm:t>
        <a:bodyPr/>
        <a:lstStyle/>
        <a:p>
          <a:r>
            <a:rPr lang="nb-NO" dirty="0" smtClean="0">
              <a:solidFill>
                <a:srgbClr val="4F81BD"/>
              </a:solidFill>
            </a:rPr>
            <a:t>t</a:t>
          </a:r>
          <a:endParaRPr lang="nb-NO" dirty="0">
            <a:solidFill>
              <a:srgbClr val="4F81BD"/>
            </a:solidFill>
          </a:endParaRPr>
        </a:p>
      </dgm:t>
    </dgm:pt>
    <dgm:pt modelId="{E3F7AAC3-5B0E-4954-8656-11052ED27D87}" type="parTrans" cxnId="{91C2C54B-7E63-4E11-94D8-ECE29F34A715}">
      <dgm:prSet/>
      <dgm:spPr/>
      <dgm:t>
        <a:bodyPr/>
        <a:lstStyle/>
        <a:p>
          <a:endParaRPr lang="nb-NO"/>
        </a:p>
      </dgm:t>
    </dgm:pt>
    <dgm:pt modelId="{CD444E02-08EA-4A9A-91AB-783584118DC6}" type="sibTrans" cxnId="{91C2C54B-7E63-4E11-94D8-ECE29F34A715}">
      <dgm:prSet/>
      <dgm:spPr/>
      <dgm:t>
        <a:bodyPr/>
        <a:lstStyle/>
        <a:p>
          <a:endParaRPr lang="nb-NO"/>
        </a:p>
      </dgm:t>
    </dgm:pt>
    <dgm:pt modelId="{C40C6D43-A4DB-4F3B-BA47-5DDBC8DF8D6E}">
      <dgm:prSet phldrT="[Tekst]"/>
      <dgm:spPr/>
      <dgm:t>
        <a:bodyPr/>
        <a:lstStyle/>
        <a:p>
          <a:r>
            <a:rPr lang="nb-NO" dirty="0" smtClean="0">
              <a:solidFill>
                <a:srgbClr val="D5DCEA"/>
              </a:solidFill>
            </a:rPr>
            <a:t>t</a:t>
          </a:r>
          <a:endParaRPr lang="nb-NO" dirty="0">
            <a:solidFill>
              <a:srgbClr val="D5DCEA"/>
            </a:solidFill>
          </a:endParaRPr>
        </a:p>
      </dgm:t>
    </dgm:pt>
    <dgm:pt modelId="{38A3AC31-5BA5-466C-9823-BBA4B4461E28}" type="parTrans" cxnId="{CDBD832F-014F-440E-9FC4-0C22E39A1475}">
      <dgm:prSet/>
      <dgm:spPr/>
      <dgm:t>
        <a:bodyPr/>
        <a:lstStyle/>
        <a:p>
          <a:endParaRPr lang="nb-NO"/>
        </a:p>
      </dgm:t>
    </dgm:pt>
    <dgm:pt modelId="{746CA445-5C6E-46EA-B2D5-F3880C0DDD04}" type="sibTrans" cxnId="{CDBD832F-014F-440E-9FC4-0C22E39A1475}">
      <dgm:prSet/>
      <dgm:spPr/>
      <dgm:t>
        <a:bodyPr/>
        <a:lstStyle/>
        <a:p>
          <a:endParaRPr lang="nb-NO"/>
        </a:p>
      </dgm:t>
    </dgm:pt>
    <dgm:pt modelId="{2089BB09-9E48-4332-BBCB-4E30E558BB59}">
      <dgm:prSet phldrT="[Tekst]"/>
      <dgm:spPr/>
      <dgm:t>
        <a:bodyPr/>
        <a:lstStyle/>
        <a:p>
          <a:r>
            <a:rPr lang="nb-NO" dirty="0" smtClean="0">
              <a:solidFill>
                <a:srgbClr val="4F81BD"/>
              </a:solidFill>
            </a:rPr>
            <a:t>t</a:t>
          </a:r>
          <a:endParaRPr lang="nb-NO" dirty="0">
            <a:solidFill>
              <a:srgbClr val="4F81BD"/>
            </a:solidFill>
          </a:endParaRPr>
        </a:p>
      </dgm:t>
    </dgm:pt>
    <dgm:pt modelId="{4626F1DF-DDDC-48C8-A1C2-5CBBAAABFE53}" type="parTrans" cxnId="{DD916990-C245-41D8-8CE1-DC802BEF0DF4}">
      <dgm:prSet/>
      <dgm:spPr/>
      <dgm:t>
        <a:bodyPr/>
        <a:lstStyle/>
        <a:p>
          <a:endParaRPr lang="nb-NO"/>
        </a:p>
      </dgm:t>
    </dgm:pt>
    <dgm:pt modelId="{7FCA7F88-CEFD-4CCD-BB14-6AB94757C0E6}" type="sibTrans" cxnId="{DD916990-C245-41D8-8CE1-DC802BEF0DF4}">
      <dgm:prSet/>
      <dgm:spPr/>
      <dgm:t>
        <a:bodyPr/>
        <a:lstStyle/>
        <a:p>
          <a:endParaRPr lang="nb-NO"/>
        </a:p>
      </dgm:t>
    </dgm:pt>
    <dgm:pt modelId="{F3437EB0-DE94-4038-9052-CFBF69E017EC}">
      <dgm:prSet phldrT="[Tekst]"/>
      <dgm:spPr/>
      <dgm:t>
        <a:bodyPr/>
        <a:lstStyle/>
        <a:p>
          <a:r>
            <a:rPr lang="nb-NO" dirty="0" smtClean="0">
              <a:solidFill>
                <a:srgbClr val="D5DCEA"/>
              </a:solidFill>
            </a:rPr>
            <a:t>t</a:t>
          </a:r>
          <a:endParaRPr lang="nb-NO" dirty="0">
            <a:solidFill>
              <a:srgbClr val="D5DCEA"/>
            </a:solidFill>
          </a:endParaRPr>
        </a:p>
      </dgm:t>
    </dgm:pt>
    <dgm:pt modelId="{EC626FA7-5F33-42FC-AC53-BF1721703A4B}" type="parTrans" cxnId="{6FEC5D4D-A9B8-47EF-AD04-FB3FB75B5E00}">
      <dgm:prSet/>
      <dgm:spPr/>
      <dgm:t>
        <a:bodyPr/>
        <a:lstStyle/>
        <a:p>
          <a:endParaRPr lang="nb-NO"/>
        </a:p>
      </dgm:t>
    </dgm:pt>
    <dgm:pt modelId="{F1FE411A-94A6-4E9B-B37B-1361B648208D}" type="sibTrans" cxnId="{6FEC5D4D-A9B8-47EF-AD04-FB3FB75B5E00}">
      <dgm:prSet/>
      <dgm:spPr/>
      <dgm:t>
        <a:bodyPr/>
        <a:lstStyle/>
        <a:p>
          <a:endParaRPr lang="nb-NO"/>
        </a:p>
      </dgm:t>
    </dgm:pt>
    <dgm:pt modelId="{BA2F0931-8A77-47B6-864B-2F95F7E4F4AD}">
      <dgm:prSet phldrT="[Tekst]"/>
      <dgm:spPr/>
      <dgm:t>
        <a:bodyPr/>
        <a:lstStyle/>
        <a:p>
          <a:r>
            <a:rPr lang="nb-NO" dirty="0" smtClean="0">
              <a:solidFill>
                <a:srgbClr val="4F81BD"/>
              </a:solidFill>
            </a:rPr>
            <a:t>t</a:t>
          </a:r>
          <a:endParaRPr lang="nb-NO" dirty="0">
            <a:solidFill>
              <a:srgbClr val="4F81BD"/>
            </a:solidFill>
          </a:endParaRPr>
        </a:p>
      </dgm:t>
    </dgm:pt>
    <dgm:pt modelId="{420F60FE-79A7-4763-81EB-8EF3BF045643}" type="parTrans" cxnId="{F6BB6BC3-9EB7-4D9E-9CC9-1947771D0C75}">
      <dgm:prSet/>
      <dgm:spPr/>
      <dgm:t>
        <a:bodyPr/>
        <a:lstStyle/>
        <a:p>
          <a:endParaRPr lang="nb-NO"/>
        </a:p>
      </dgm:t>
    </dgm:pt>
    <dgm:pt modelId="{C2BCDABE-CB73-4BD3-9F3B-44A1FC893CBA}" type="sibTrans" cxnId="{F6BB6BC3-9EB7-4D9E-9CC9-1947771D0C75}">
      <dgm:prSet/>
      <dgm:spPr/>
      <dgm:t>
        <a:bodyPr/>
        <a:lstStyle/>
        <a:p>
          <a:endParaRPr lang="nb-NO"/>
        </a:p>
      </dgm:t>
    </dgm:pt>
    <dgm:pt modelId="{79F738D1-A8B3-4A13-A9E8-94D173ED36D7}">
      <dgm:prSet phldrT="[Tekst]"/>
      <dgm:spPr/>
      <dgm:t>
        <a:bodyPr/>
        <a:lstStyle/>
        <a:p>
          <a:r>
            <a:rPr lang="nb-NO" dirty="0" smtClean="0">
              <a:solidFill>
                <a:srgbClr val="D5DCEA"/>
              </a:solidFill>
            </a:rPr>
            <a:t>t</a:t>
          </a:r>
          <a:endParaRPr lang="nb-NO" dirty="0">
            <a:solidFill>
              <a:srgbClr val="D5DCEA"/>
            </a:solidFill>
          </a:endParaRPr>
        </a:p>
      </dgm:t>
    </dgm:pt>
    <dgm:pt modelId="{C31A9A02-167F-4851-9B97-D5545398EDBD}" type="parTrans" cxnId="{AB295C86-9BB7-484B-817F-08DB4738E164}">
      <dgm:prSet/>
      <dgm:spPr/>
      <dgm:t>
        <a:bodyPr/>
        <a:lstStyle/>
        <a:p>
          <a:endParaRPr lang="nb-NO"/>
        </a:p>
      </dgm:t>
    </dgm:pt>
    <dgm:pt modelId="{6A963628-60F8-4C04-95FA-B4A6C0F7F92F}" type="sibTrans" cxnId="{AB295C86-9BB7-484B-817F-08DB4738E164}">
      <dgm:prSet/>
      <dgm:spPr/>
      <dgm:t>
        <a:bodyPr/>
        <a:lstStyle/>
        <a:p>
          <a:endParaRPr lang="nb-NO"/>
        </a:p>
      </dgm:t>
    </dgm:pt>
    <dgm:pt modelId="{2DAA054F-6DBD-4919-B348-3F222218FC1D}" type="pres">
      <dgm:prSet presAssocID="{524B4ECF-B1AB-41D4-8D15-A86A1345B99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47965EC5-9AC9-4E55-A4B7-81DEB4700851}" type="pres">
      <dgm:prSet presAssocID="{FBDD73E4-9CA1-4B8D-BB23-D99A69734CE8}" presName="compNode" presStyleCnt="0"/>
      <dgm:spPr/>
    </dgm:pt>
    <dgm:pt modelId="{DACAD9F9-4F7B-425D-9563-94127A1FDCDF}" type="pres">
      <dgm:prSet presAssocID="{FBDD73E4-9CA1-4B8D-BB23-D99A69734CE8}" presName="noGeometry" presStyleCnt="0"/>
      <dgm:spPr/>
    </dgm:pt>
    <dgm:pt modelId="{3E041796-7E41-4BD9-B4C8-A1E3F3D93B48}" type="pres">
      <dgm:prSet presAssocID="{FBDD73E4-9CA1-4B8D-BB23-D99A69734CE8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33F70BB-B5BA-4FDB-BB2B-76A85FAD0FE7}" type="pres">
      <dgm:prSet presAssocID="{FBDD73E4-9CA1-4B8D-BB23-D99A69734CE8}" presName="childTextHidden" presStyleLbl="bgAccFollowNode1" presStyleIdx="0" presStyleCnt="3"/>
      <dgm:spPr/>
      <dgm:t>
        <a:bodyPr/>
        <a:lstStyle/>
        <a:p>
          <a:endParaRPr lang="nb-NO"/>
        </a:p>
      </dgm:t>
    </dgm:pt>
    <dgm:pt modelId="{C38A5926-5CAD-4994-BC0A-12BB477EFC2C}" type="pres">
      <dgm:prSet presAssocID="{FBDD73E4-9CA1-4B8D-BB23-D99A69734CE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C973BDB-284E-4F9A-A879-527D00829D4A}" type="pres">
      <dgm:prSet presAssocID="{FBDD73E4-9CA1-4B8D-BB23-D99A69734CE8}" presName="aSpace" presStyleCnt="0"/>
      <dgm:spPr/>
    </dgm:pt>
    <dgm:pt modelId="{54375BF5-ECE4-4CCC-823D-4345E487B25E}" type="pres">
      <dgm:prSet presAssocID="{2089BB09-9E48-4332-BBCB-4E30E558BB59}" presName="compNode" presStyleCnt="0"/>
      <dgm:spPr/>
    </dgm:pt>
    <dgm:pt modelId="{EFBC3C9B-BAAE-41B3-AB4B-68E5DDB4123E}" type="pres">
      <dgm:prSet presAssocID="{2089BB09-9E48-4332-BBCB-4E30E558BB59}" presName="noGeometry" presStyleCnt="0"/>
      <dgm:spPr/>
    </dgm:pt>
    <dgm:pt modelId="{EFD3AA6D-256F-4354-9C0E-511BA2E524A4}" type="pres">
      <dgm:prSet presAssocID="{2089BB09-9E48-4332-BBCB-4E30E558BB59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5118C43-DE0B-4F02-85D1-D70069DA8584}" type="pres">
      <dgm:prSet presAssocID="{2089BB09-9E48-4332-BBCB-4E30E558BB59}" presName="childTextHidden" presStyleLbl="bgAccFollowNode1" presStyleIdx="1" presStyleCnt="3"/>
      <dgm:spPr/>
      <dgm:t>
        <a:bodyPr/>
        <a:lstStyle/>
        <a:p>
          <a:endParaRPr lang="nb-NO"/>
        </a:p>
      </dgm:t>
    </dgm:pt>
    <dgm:pt modelId="{F43FB8D8-4172-4F2A-8F9B-5C2B710EDE6F}" type="pres">
      <dgm:prSet presAssocID="{2089BB09-9E48-4332-BBCB-4E30E558BB5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ED58946-6CFF-4F2A-98EC-59FBC26F3B9D}" type="pres">
      <dgm:prSet presAssocID="{2089BB09-9E48-4332-BBCB-4E30E558BB59}" presName="aSpace" presStyleCnt="0"/>
      <dgm:spPr/>
    </dgm:pt>
    <dgm:pt modelId="{744697DC-5138-42F1-93B8-C4B501F9B17C}" type="pres">
      <dgm:prSet presAssocID="{BA2F0931-8A77-47B6-864B-2F95F7E4F4AD}" presName="compNode" presStyleCnt="0"/>
      <dgm:spPr/>
    </dgm:pt>
    <dgm:pt modelId="{8C150D4D-D434-41C0-97CB-F57C52F415AC}" type="pres">
      <dgm:prSet presAssocID="{BA2F0931-8A77-47B6-864B-2F95F7E4F4AD}" presName="noGeometry" presStyleCnt="0"/>
      <dgm:spPr/>
    </dgm:pt>
    <dgm:pt modelId="{85717D7F-5FDD-4A44-AE74-7241AF584258}" type="pres">
      <dgm:prSet presAssocID="{BA2F0931-8A77-47B6-864B-2F95F7E4F4AD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CB005EA-54A3-4030-9EF1-FEA314E7ADF4}" type="pres">
      <dgm:prSet presAssocID="{BA2F0931-8A77-47B6-864B-2F95F7E4F4AD}" presName="childTextHidden" presStyleLbl="bgAccFollowNode1" presStyleIdx="2" presStyleCnt="3"/>
      <dgm:spPr/>
      <dgm:t>
        <a:bodyPr/>
        <a:lstStyle/>
        <a:p>
          <a:endParaRPr lang="nb-NO"/>
        </a:p>
      </dgm:t>
    </dgm:pt>
    <dgm:pt modelId="{60BEB97A-51C7-43AF-A661-23CD79E30403}" type="pres">
      <dgm:prSet presAssocID="{BA2F0931-8A77-47B6-864B-2F95F7E4F4A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F9ACB79-6C8D-46AC-931B-B5FE4B470444}" type="presOf" srcId="{79F738D1-A8B3-4A13-A9E8-94D173ED36D7}" destId="{7CB005EA-54A3-4030-9EF1-FEA314E7ADF4}" srcOrd="1" destOrd="0" presId="urn:microsoft.com/office/officeart/2005/8/layout/hProcess6"/>
    <dgm:cxn modelId="{F233856F-3855-42A4-8866-C4F64870D221}" type="presOf" srcId="{F3437EB0-DE94-4038-9052-CFBF69E017EC}" destId="{EFD3AA6D-256F-4354-9C0E-511BA2E524A4}" srcOrd="0" destOrd="0" presId="urn:microsoft.com/office/officeart/2005/8/layout/hProcess6"/>
    <dgm:cxn modelId="{F6BB6BC3-9EB7-4D9E-9CC9-1947771D0C75}" srcId="{524B4ECF-B1AB-41D4-8D15-A86A1345B991}" destId="{BA2F0931-8A77-47B6-864B-2F95F7E4F4AD}" srcOrd="2" destOrd="0" parTransId="{420F60FE-79A7-4763-81EB-8EF3BF045643}" sibTransId="{C2BCDABE-CB73-4BD3-9F3B-44A1FC893CBA}"/>
    <dgm:cxn modelId="{DA9E8001-8C4A-4E66-BEF0-3FD837C49732}" type="presOf" srcId="{F3437EB0-DE94-4038-9052-CFBF69E017EC}" destId="{05118C43-DE0B-4F02-85D1-D70069DA8584}" srcOrd="1" destOrd="0" presId="urn:microsoft.com/office/officeart/2005/8/layout/hProcess6"/>
    <dgm:cxn modelId="{829309B4-368F-46DA-A5A8-A3446AC74DA2}" type="presOf" srcId="{79F738D1-A8B3-4A13-A9E8-94D173ED36D7}" destId="{85717D7F-5FDD-4A44-AE74-7241AF584258}" srcOrd="0" destOrd="0" presId="urn:microsoft.com/office/officeart/2005/8/layout/hProcess6"/>
    <dgm:cxn modelId="{6B94B1C8-88F0-488B-AA7F-8354323F2B5B}" type="presOf" srcId="{2089BB09-9E48-4332-BBCB-4E30E558BB59}" destId="{F43FB8D8-4172-4F2A-8F9B-5C2B710EDE6F}" srcOrd="0" destOrd="0" presId="urn:microsoft.com/office/officeart/2005/8/layout/hProcess6"/>
    <dgm:cxn modelId="{A8AE5918-5B27-4324-8E95-D599C02CBC36}" type="presOf" srcId="{BA2F0931-8A77-47B6-864B-2F95F7E4F4AD}" destId="{60BEB97A-51C7-43AF-A661-23CD79E30403}" srcOrd="0" destOrd="0" presId="urn:microsoft.com/office/officeart/2005/8/layout/hProcess6"/>
    <dgm:cxn modelId="{CDBD832F-014F-440E-9FC4-0C22E39A1475}" srcId="{FBDD73E4-9CA1-4B8D-BB23-D99A69734CE8}" destId="{C40C6D43-A4DB-4F3B-BA47-5DDBC8DF8D6E}" srcOrd="0" destOrd="0" parTransId="{38A3AC31-5BA5-466C-9823-BBA4B4461E28}" sibTransId="{746CA445-5C6E-46EA-B2D5-F3880C0DDD04}"/>
    <dgm:cxn modelId="{CDCF91E3-07D4-4A81-A2DE-E713AEC7DBC4}" type="presOf" srcId="{C40C6D43-A4DB-4F3B-BA47-5DDBC8DF8D6E}" destId="{333F70BB-B5BA-4FDB-BB2B-76A85FAD0FE7}" srcOrd="1" destOrd="0" presId="urn:microsoft.com/office/officeart/2005/8/layout/hProcess6"/>
    <dgm:cxn modelId="{91C2C54B-7E63-4E11-94D8-ECE29F34A715}" srcId="{524B4ECF-B1AB-41D4-8D15-A86A1345B991}" destId="{FBDD73E4-9CA1-4B8D-BB23-D99A69734CE8}" srcOrd="0" destOrd="0" parTransId="{E3F7AAC3-5B0E-4954-8656-11052ED27D87}" sibTransId="{CD444E02-08EA-4A9A-91AB-783584118DC6}"/>
    <dgm:cxn modelId="{BCA46406-6F57-4125-BD22-2594F7D1F14F}" type="presOf" srcId="{524B4ECF-B1AB-41D4-8D15-A86A1345B991}" destId="{2DAA054F-6DBD-4919-B348-3F222218FC1D}" srcOrd="0" destOrd="0" presId="urn:microsoft.com/office/officeart/2005/8/layout/hProcess6"/>
    <dgm:cxn modelId="{6FEC5D4D-A9B8-47EF-AD04-FB3FB75B5E00}" srcId="{2089BB09-9E48-4332-BBCB-4E30E558BB59}" destId="{F3437EB0-DE94-4038-9052-CFBF69E017EC}" srcOrd="0" destOrd="0" parTransId="{EC626FA7-5F33-42FC-AC53-BF1721703A4B}" sibTransId="{F1FE411A-94A6-4E9B-B37B-1361B648208D}"/>
    <dgm:cxn modelId="{78E7961B-B6B9-4EB5-8CF6-A52BF86D20A4}" type="presOf" srcId="{C40C6D43-A4DB-4F3B-BA47-5DDBC8DF8D6E}" destId="{3E041796-7E41-4BD9-B4C8-A1E3F3D93B48}" srcOrd="0" destOrd="0" presId="urn:microsoft.com/office/officeart/2005/8/layout/hProcess6"/>
    <dgm:cxn modelId="{AB295C86-9BB7-484B-817F-08DB4738E164}" srcId="{BA2F0931-8A77-47B6-864B-2F95F7E4F4AD}" destId="{79F738D1-A8B3-4A13-A9E8-94D173ED36D7}" srcOrd="0" destOrd="0" parTransId="{C31A9A02-167F-4851-9B97-D5545398EDBD}" sibTransId="{6A963628-60F8-4C04-95FA-B4A6C0F7F92F}"/>
    <dgm:cxn modelId="{DD916990-C245-41D8-8CE1-DC802BEF0DF4}" srcId="{524B4ECF-B1AB-41D4-8D15-A86A1345B991}" destId="{2089BB09-9E48-4332-BBCB-4E30E558BB59}" srcOrd="1" destOrd="0" parTransId="{4626F1DF-DDDC-48C8-A1C2-5CBBAAABFE53}" sibTransId="{7FCA7F88-CEFD-4CCD-BB14-6AB94757C0E6}"/>
    <dgm:cxn modelId="{526250A3-CDF6-4191-A15B-8C20F959FB97}" type="presOf" srcId="{FBDD73E4-9CA1-4B8D-BB23-D99A69734CE8}" destId="{C38A5926-5CAD-4994-BC0A-12BB477EFC2C}" srcOrd="0" destOrd="0" presId="urn:microsoft.com/office/officeart/2005/8/layout/hProcess6"/>
    <dgm:cxn modelId="{63CC920A-BCF6-4158-B0AD-B12C660AB66A}" type="presParOf" srcId="{2DAA054F-6DBD-4919-B348-3F222218FC1D}" destId="{47965EC5-9AC9-4E55-A4B7-81DEB4700851}" srcOrd="0" destOrd="0" presId="urn:microsoft.com/office/officeart/2005/8/layout/hProcess6"/>
    <dgm:cxn modelId="{DD44F4EC-D5B8-4A2D-B33B-0179AEEB1D80}" type="presParOf" srcId="{47965EC5-9AC9-4E55-A4B7-81DEB4700851}" destId="{DACAD9F9-4F7B-425D-9563-94127A1FDCDF}" srcOrd="0" destOrd="0" presId="urn:microsoft.com/office/officeart/2005/8/layout/hProcess6"/>
    <dgm:cxn modelId="{6F9237CD-8CDA-4A8B-8539-5914A85A8BB8}" type="presParOf" srcId="{47965EC5-9AC9-4E55-A4B7-81DEB4700851}" destId="{3E041796-7E41-4BD9-B4C8-A1E3F3D93B48}" srcOrd="1" destOrd="0" presId="urn:microsoft.com/office/officeart/2005/8/layout/hProcess6"/>
    <dgm:cxn modelId="{D5F9DD9C-F627-462F-90BD-F7B07DAB0708}" type="presParOf" srcId="{47965EC5-9AC9-4E55-A4B7-81DEB4700851}" destId="{333F70BB-B5BA-4FDB-BB2B-76A85FAD0FE7}" srcOrd="2" destOrd="0" presId="urn:microsoft.com/office/officeart/2005/8/layout/hProcess6"/>
    <dgm:cxn modelId="{08438B9D-36A9-4D95-904B-1D532BF8E011}" type="presParOf" srcId="{47965EC5-9AC9-4E55-A4B7-81DEB4700851}" destId="{C38A5926-5CAD-4994-BC0A-12BB477EFC2C}" srcOrd="3" destOrd="0" presId="urn:microsoft.com/office/officeart/2005/8/layout/hProcess6"/>
    <dgm:cxn modelId="{696822DF-6C3F-4B1A-9B83-B80D6AC71AB2}" type="presParOf" srcId="{2DAA054F-6DBD-4919-B348-3F222218FC1D}" destId="{2C973BDB-284E-4F9A-A879-527D00829D4A}" srcOrd="1" destOrd="0" presId="urn:microsoft.com/office/officeart/2005/8/layout/hProcess6"/>
    <dgm:cxn modelId="{20999AF9-9F6C-48AE-8511-81BF70FA2C83}" type="presParOf" srcId="{2DAA054F-6DBD-4919-B348-3F222218FC1D}" destId="{54375BF5-ECE4-4CCC-823D-4345E487B25E}" srcOrd="2" destOrd="0" presId="urn:microsoft.com/office/officeart/2005/8/layout/hProcess6"/>
    <dgm:cxn modelId="{B6803689-0F6F-4BD8-AE3B-D3B7AE2FADA0}" type="presParOf" srcId="{54375BF5-ECE4-4CCC-823D-4345E487B25E}" destId="{EFBC3C9B-BAAE-41B3-AB4B-68E5DDB4123E}" srcOrd="0" destOrd="0" presId="urn:microsoft.com/office/officeart/2005/8/layout/hProcess6"/>
    <dgm:cxn modelId="{56E3C5AE-63C2-45B6-B435-7A0F14199E32}" type="presParOf" srcId="{54375BF5-ECE4-4CCC-823D-4345E487B25E}" destId="{EFD3AA6D-256F-4354-9C0E-511BA2E524A4}" srcOrd="1" destOrd="0" presId="urn:microsoft.com/office/officeart/2005/8/layout/hProcess6"/>
    <dgm:cxn modelId="{0C569BBB-9A68-45FD-BCA5-F52862C2E55E}" type="presParOf" srcId="{54375BF5-ECE4-4CCC-823D-4345E487B25E}" destId="{05118C43-DE0B-4F02-85D1-D70069DA8584}" srcOrd="2" destOrd="0" presId="urn:microsoft.com/office/officeart/2005/8/layout/hProcess6"/>
    <dgm:cxn modelId="{E86F5A75-210A-4090-9FD6-B1A89E89827F}" type="presParOf" srcId="{54375BF5-ECE4-4CCC-823D-4345E487B25E}" destId="{F43FB8D8-4172-4F2A-8F9B-5C2B710EDE6F}" srcOrd="3" destOrd="0" presId="urn:microsoft.com/office/officeart/2005/8/layout/hProcess6"/>
    <dgm:cxn modelId="{3E0645DC-095E-418B-A537-F124E3B35D84}" type="presParOf" srcId="{2DAA054F-6DBD-4919-B348-3F222218FC1D}" destId="{2ED58946-6CFF-4F2A-98EC-59FBC26F3B9D}" srcOrd="3" destOrd="0" presId="urn:microsoft.com/office/officeart/2005/8/layout/hProcess6"/>
    <dgm:cxn modelId="{059B68D6-AB1C-4A6B-89B4-5B120AE2ACA0}" type="presParOf" srcId="{2DAA054F-6DBD-4919-B348-3F222218FC1D}" destId="{744697DC-5138-42F1-93B8-C4B501F9B17C}" srcOrd="4" destOrd="0" presId="urn:microsoft.com/office/officeart/2005/8/layout/hProcess6"/>
    <dgm:cxn modelId="{27E94CF9-1EEB-4E72-9CF9-CF00B21A1D0F}" type="presParOf" srcId="{744697DC-5138-42F1-93B8-C4B501F9B17C}" destId="{8C150D4D-D434-41C0-97CB-F57C52F415AC}" srcOrd="0" destOrd="0" presId="urn:microsoft.com/office/officeart/2005/8/layout/hProcess6"/>
    <dgm:cxn modelId="{196416DF-3AB6-451D-BF23-E20CEDF28921}" type="presParOf" srcId="{744697DC-5138-42F1-93B8-C4B501F9B17C}" destId="{85717D7F-5FDD-4A44-AE74-7241AF584258}" srcOrd="1" destOrd="0" presId="urn:microsoft.com/office/officeart/2005/8/layout/hProcess6"/>
    <dgm:cxn modelId="{9E8B11C2-11B1-465E-9B96-1A1F96D6A1A0}" type="presParOf" srcId="{744697DC-5138-42F1-93B8-C4B501F9B17C}" destId="{7CB005EA-54A3-4030-9EF1-FEA314E7ADF4}" srcOrd="2" destOrd="0" presId="urn:microsoft.com/office/officeart/2005/8/layout/hProcess6"/>
    <dgm:cxn modelId="{0FF86438-0F21-42C2-9382-2492ED1B210A}" type="presParOf" srcId="{744697DC-5138-42F1-93B8-C4B501F9B17C}" destId="{60BEB97A-51C7-43AF-A661-23CD79E3040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41796-7E41-4BD9-B4C8-A1E3F3D93B48}">
      <dsp:nvSpPr>
        <dsp:cNvPr id="0" name=""/>
        <dsp:cNvSpPr/>
      </dsp:nvSpPr>
      <dsp:spPr>
        <a:xfrm>
          <a:off x="1439775" y="0"/>
          <a:ext cx="1534311" cy="134118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940" tIns="38735" rIns="77470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6100" kern="1200" dirty="0" smtClean="0">
              <a:solidFill>
                <a:srgbClr val="D5DCEA"/>
              </a:solidFill>
            </a:rPr>
            <a:t>t</a:t>
          </a:r>
          <a:endParaRPr lang="nb-NO" sz="6100" kern="1200" dirty="0">
            <a:solidFill>
              <a:srgbClr val="D5DCEA"/>
            </a:solidFill>
          </a:endParaRPr>
        </a:p>
      </dsp:txBody>
      <dsp:txXfrm>
        <a:off x="1823353" y="201177"/>
        <a:ext cx="747976" cy="938827"/>
      </dsp:txXfrm>
    </dsp:sp>
    <dsp:sp modelId="{C38A5926-5CAD-4994-BC0A-12BB477EFC2C}">
      <dsp:nvSpPr>
        <dsp:cNvPr id="0" name=""/>
        <dsp:cNvSpPr/>
      </dsp:nvSpPr>
      <dsp:spPr>
        <a:xfrm>
          <a:off x="1056198" y="287012"/>
          <a:ext cx="767155" cy="767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500" kern="1200" dirty="0" smtClean="0">
              <a:solidFill>
                <a:srgbClr val="4F81BD"/>
              </a:solidFill>
            </a:rPr>
            <a:t>t</a:t>
          </a:r>
          <a:endParaRPr lang="nb-NO" sz="3500" kern="1200" dirty="0">
            <a:solidFill>
              <a:srgbClr val="4F81BD"/>
            </a:solidFill>
          </a:endParaRPr>
        </a:p>
      </dsp:txBody>
      <dsp:txXfrm>
        <a:off x="1168545" y="399359"/>
        <a:ext cx="542461" cy="542461"/>
      </dsp:txXfrm>
    </dsp:sp>
    <dsp:sp modelId="{EFD3AA6D-256F-4354-9C0E-511BA2E524A4}">
      <dsp:nvSpPr>
        <dsp:cNvPr id="0" name=""/>
        <dsp:cNvSpPr/>
      </dsp:nvSpPr>
      <dsp:spPr>
        <a:xfrm>
          <a:off x="3488633" y="0"/>
          <a:ext cx="1534311" cy="134118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940" tIns="38735" rIns="77470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6100" kern="1200" dirty="0" smtClean="0">
              <a:solidFill>
                <a:srgbClr val="D5DCEA"/>
              </a:solidFill>
            </a:rPr>
            <a:t>t</a:t>
          </a:r>
          <a:endParaRPr lang="nb-NO" sz="6100" kern="1200" dirty="0">
            <a:solidFill>
              <a:srgbClr val="D5DCEA"/>
            </a:solidFill>
          </a:endParaRPr>
        </a:p>
      </dsp:txBody>
      <dsp:txXfrm>
        <a:off x="3872211" y="201177"/>
        <a:ext cx="747976" cy="938827"/>
      </dsp:txXfrm>
    </dsp:sp>
    <dsp:sp modelId="{F43FB8D8-4172-4F2A-8F9B-5C2B710EDE6F}">
      <dsp:nvSpPr>
        <dsp:cNvPr id="0" name=""/>
        <dsp:cNvSpPr/>
      </dsp:nvSpPr>
      <dsp:spPr>
        <a:xfrm>
          <a:off x="3105055" y="287012"/>
          <a:ext cx="767155" cy="767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500" kern="1200" dirty="0" smtClean="0">
              <a:solidFill>
                <a:srgbClr val="4F81BD"/>
              </a:solidFill>
            </a:rPr>
            <a:t>t</a:t>
          </a:r>
          <a:endParaRPr lang="nb-NO" sz="3500" kern="1200" dirty="0">
            <a:solidFill>
              <a:srgbClr val="4F81BD"/>
            </a:solidFill>
          </a:endParaRPr>
        </a:p>
      </dsp:txBody>
      <dsp:txXfrm>
        <a:off x="3217402" y="399359"/>
        <a:ext cx="542461" cy="542461"/>
      </dsp:txXfrm>
    </dsp:sp>
    <dsp:sp modelId="{85717D7F-5FDD-4A44-AE74-7241AF584258}">
      <dsp:nvSpPr>
        <dsp:cNvPr id="0" name=""/>
        <dsp:cNvSpPr/>
      </dsp:nvSpPr>
      <dsp:spPr>
        <a:xfrm>
          <a:off x="5537490" y="0"/>
          <a:ext cx="1534311" cy="134118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940" tIns="38735" rIns="77470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6100" kern="1200" dirty="0" smtClean="0">
              <a:solidFill>
                <a:srgbClr val="D5DCEA"/>
              </a:solidFill>
            </a:rPr>
            <a:t>t</a:t>
          </a:r>
          <a:endParaRPr lang="nb-NO" sz="6100" kern="1200" dirty="0">
            <a:solidFill>
              <a:srgbClr val="D5DCEA"/>
            </a:solidFill>
          </a:endParaRPr>
        </a:p>
      </dsp:txBody>
      <dsp:txXfrm>
        <a:off x="5921068" y="201177"/>
        <a:ext cx="747976" cy="938827"/>
      </dsp:txXfrm>
    </dsp:sp>
    <dsp:sp modelId="{60BEB97A-51C7-43AF-A661-23CD79E30403}">
      <dsp:nvSpPr>
        <dsp:cNvPr id="0" name=""/>
        <dsp:cNvSpPr/>
      </dsp:nvSpPr>
      <dsp:spPr>
        <a:xfrm>
          <a:off x="5153913" y="287012"/>
          <a:ext cx="767155" cy="767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500" kern="1200" dirty="0" smtClean="0">
              <a:solidFill>
                <a:srgbClr val="4F81BD"/>
              </a:solidFill>
            </a:rPr>
            <a:t>t</a:t>
          </a:r>
          <a:endParaRPr lang="nb-NO" sz="3500" kern="1200" dirty="0">
            <a:solidFill>
              <a:srgbClr val="4F81BD"/>
            </a:solidFill>
          </a:endParaRPr>
        </a:p>
      </dsp:txBody>
      <dsp:txXfrm>
        <a:off x="5266260" y="399359"/>
        <a:ext cx="542461" cy="542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2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utendørs, gress, holder, felt&#10;&#10;Automatisk generert beskrivelse">
            <a:extLst>
              <a:ext uri="{FF2B5EF4-FFF2-40B4-BE49-F238E27FC236}">
                <a16:creationId xmlns:a16="http://schemas.microsoft.com/office/drawing/2014/main" id="{81C08118-E22A-0F43-8F89-2EDAF75D4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527382" y="5517232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Tittel på innlegget ditt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503712" y="6381328"/>
            <a:ext cx="8157467" cy="360040"/>
          </a:xfrm>
        </p:spPr>
        <p:txBody>
          <a:bodyPr>
            <a:noAutofit/>
          </a:bodyPr>
          <a:lstStyle>
            <a:lvl1pPr marL="0" indent="0" algn="r">
              <a:buNone/>
              <a:defRPr sz="1400" i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Ditt navn/tittel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3503712" y="5983360"/>
            <a:ext cx="8161239" cy="39796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Anledning/møte/forsamling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527382" y="6381328"/>
            <a:ext cx="2976033" cy="360040"/>
          </a:xfrm>
        </p:spPr>
        <p:txBody>
          <a:bodyPr>
            <a:normAutofit/>
          </a:bodyPr>
          <a:lstStyle>
            <a:lvl1pPr marL="0" indent="0">
              <a:buNone/>
              <a:defRPr sz="14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68CC55B-AAE8-3D49-8C20-24A9BDEDAFD1}"/>
              </a:ext>
            </a:extLst>
          </p:cNvPr>
          <p:cNvCxnSpPr>
            <a:cxnSpLocks/>
          </p:cNvCxnSpPr>
          <p:nvPr userDrawn="1"/>
        </p:nvCxnSpPr>
        <p:spPr>
          <a:xfrm>
            <a:off x="609600" y="6381328"/>
            <a:ext cx="1095900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e 17" descr="Et bilde som inneholder tegning&#10;&#10;Automatisk generert beskrivelse">
            <a:extLst>
              <a:ext uri="{FF2B5EF4-FFF2-40B4-BE49-F238E27FC236}">
                <a16:creationId xmlns:a16="http://schemas.microsoft.com/office/drawing/2014/main" id="{F83DED54-9C4E-4C47-AD1B-2C9FCA0B0E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898340"/>
            <a:ext cx="4452183" cy="28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90020361-9647-5A4A-B3A2-0596BFFA15A8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1E6367BE-4F55-8C4D-BC31-4AB1CDB9F9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06878143-A373-F64B-9C8D-7FFD5385D2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e 6">
            <a:extLst>
              <a:ext uri="{FF2B5EF4-FFF2-40B4-BE49-F238E27FC236}">
                <a16:creationId xmlns:a16="http://schemas.microsoft.com/office/drawing/2014/main" id="{5A427C97-2858-ED42-AAC8-EB775967F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24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4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24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24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5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1475401-9B2B-6741-9EB5-6FF50F480D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8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6" name="Bilde 15" descr="Et bilde som inneholder tegning&#10;&#10;Automatisk generert beskrivelse">
            <a:extLst>
              <a:ext uri="{FF2B5EF4-FFF2-40B4-BE49-F238E27FC236}">
                <a16:creationId xmlns:a16="http://schemas.microsoft.com/office/drawing/2014/main" id="{AB5F8AB4-B121-9B4C-ACC9-4C542D1EDAAF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4"/>
            <a:ext cx="1123529" cy="1123529"/>
          </a:xfrm>
          <a:prstGeom prst="rect">
            <a:avLst/>
          </a:prstGeom>
        </p:spPr>
      </p:pic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74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6998568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1C81D36-DB78-7C44-92D7-21D5DB3EA9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1600202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5735960" y="1594721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36C49663-31F0-1E41-BA66-5DFBC43E5824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5F7B00AC-EBD2-B946-AE6D-F7A4A7E58E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DB0D8F69-85E8-BD4D-9E41-14708D5F6F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e 9">
            <a:extLst>
              <a:ext uri="{FF2B5EF4-FFF2-40B4-BE49-F238E27FC236}">
                <a16:creationId xmlns:a16="http://schemas.microsoft.com/office/drawing/2014/main" id="{D6B0F86D-32E4-3644-899F-92144D0737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9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5774432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cxnSp>
        <p:nvCxnSpPr>
          <p:cNvPr id="24" name="Rett linje 23">
            <a:extLst>
              <a:ext uri="{FF2B5EF4-FFF2-40B4-BE49-F238E27FC236}">
                <a16:creationId xmlns:a16="http://schemas.microsoft.com/office/drawing/2014/main" id="{641F0267-C689-AB47-91FE-FD5B7991F84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tel 1">
            <a:extLst>
              <a:ext uri="{FF2B5EF4-FFF2-40B4-BE49-F238E27FC236}">
                <a16:creationId xmlns:a16="http://schemas.microsoft.com/office/drawing/2014/main" id="{201C9237-602D-6042-9C70-BF7E697C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176F00B-7CEF-7F49-ADBA-7B9D140B88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2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69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anvis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ett avrundet hjørne 5">
            <a:extLst>
              <a:ext uri="{FF2B5EF4-FFF2-40B4-BE49-F238E27FC236}">
                <a16:creationId xmlns:a16="http://schemas.microsoft.com/office/drawing/2014/main" id="{324AD704-F6EC-0142-A315-6773E124E4BD}"/>
              </a:ext>
            </a:extLst>
          </p:cNvPr>
          <p:cNvSpPr/>
          <p:nvPr userDrawn="1"/>
        </p:nvSpPr>
        <p:spPr>
          <a:xfrm rot="5400000">
            <a:off x="3091028" y="-1284519"/>
            <a:ext cx="4988354" cy="9950898"/>
          </a:xfrm>
          <a:prstGeom prst="round1Rect">
            <a:avLst/>
          </a:prstGeom>
          <a:solidFill>
            <a:srgbClr val="ED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ED7004"/>
              </a:highlight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127448" y="2132856"/>
            <a:ext cx="5568619" cy="318547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Temaskifter – sett inn tekst</a:t>
            </a:r>
          </a:p>
        </p:txBody>
      </p:sp>
    </p:spTree>
    <p:extLst>
      <p:ext uri="{BB962C8B-B14F-4D97-AF65-F5344CB8AC3E}">
        <p14:creationId xmlns:p14="http://schemas.microsoft.com/office/powerpoint/2010/main" val="33745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9" r:id="rId3"/>
    <p:sldLayoutId id="2147483660" r:id="rId4"/>
    <p:sldLayoutId id="2147483654" r:id="rId5"/>
    <p:sldLayoutId id="2147483652" r:id="rId6"/>
    <p:sldLayoutId id="2147483667" r:id="rId7"/>
    <p:sldLayoutId id="2147483655" r:id="rId8"/>
    <p:sldLayoutId id="2147483656" r:id="rId9"/>
    <p:sldLayoutId id="2147483657" r:id="rId10"/>
    <p:sldLayoutId id="2147483662" r:id="rId11"/>
    <p:sldLayoutId id="2147483666" r:id="rId12"/>
    <p:sldLayoutId id="2147483658" r:id="rId13"/>
    <p:sldLayoutId id="214748366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1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microsoft.com/office/2007/relationships/hdphoto" Target="../media/hdphoto3.wdp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r>
              <a:rPr lang="nb-NO" dirty="0"/>
              <a:t>Rapportering og styringsdokumenter</a:t>
            </a:r>
          </a:p>
        </p:txBody>
      </p:sp>
    </p:spTree>
    <p:extLst>
      <p:ext uri="{BB962C8B-B14F-4D97-AF65-F5344CB8AC3E}">
        <p14:creationId xmlns:p14="http://schemas.microsoft.com/office/powerpoint/2010/main" val="22397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10994" y="2910845"/>
            <a:ext cx="0" cy="262375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133827"/>
            <a:ext cx="213238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Reporting </a:t>
            </a:r>
            <a:r>
              <a:rPr lang="nb-NO" sz="2000" dirty="0" err="1"/>
              <a:t>workbench</a:t>
            </a:r>
            <a:endParaRPr lang="nb-NO" sz="2000" dirty="0"/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133827"/>
            <a:ext cx="231983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err="1" smtClean="0"/>
              <a:t>Slicer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Dicer</a:t>
            </a:r>
            <a:endParaRPr lang="nb-NO" sz="2000" dirty="0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133827"/>
            <a:ext cx="2055071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Data</a:t>
            </a:r>
          </a:p>
          <a:p>
            <a:pPr algn="ctr"/>
            <a:r>
              <a:rPr lang="nb-NO" sz="2000" dirty="0" smtClean="0"/>
              <a:t>forvaltning</a:t>
            </a:r>
            <a:endParaRPr lang="nb-NO" sz="2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133827"/>
            <a:ext cx="2132384" cy="783193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Radar 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dashboards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3" y="3168092"/>
            <a:ext cx="9717955" cy="2553891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/>
              <a:t>Oppsummerer</a:t>
            </a:r>
            <a:r>
              <a:rPr lang="en-US" sz="2400" b="1" dirty="0"/>
              <a:t> </a:t>
            </a:r>
            <a:r>
              <a:rPr lang="en-US" sz="2400" b="1" dirty="0" err="1"/>
              <a:t>og</a:t>
            </a:r>
            <a:r>
              <a:rPr lang="en-US" sz="2400" b="1" dirty="0"/>
              <a:t> </a:t>
            </a:r>
            <a:r>
              <a:rPr lang="en-US" sz="2400" b="1" dirty="0" err="1"/>
              <a:t>visualiserer</a:t>
            </a:r>
            <a:r>
              <a:rPr lang="en-US" sz="2400" b="1" dirty="0"/>
              <a:t> </a:t>
            </a:r>
            <a:r>
              <a:rPr lang="en-US" sz="2400" b="1" dirty="0" err="1"/>
              <a:t>sanntidsdata</a:t>
            </a:r>
            <a:r>
              <a:rPr lang="en-US" sz="2400" b="1" dirty="0"/>
              <a:t> </a:t>
            </a:r>
            <a:r>
              <a:rPr lang="en-US" sz="2400" b="1" dirty="0" err="1"/>
              <a:t>og</a:t>
            </a:r>
            <a:r>
              <a:rPr lang="en-US" sz="2400" b="1" dirty="0"/>
              <a:t> </a:t>
            </a:r>
            <a:r>
              <a:rPr lang="en-US" sz="2400" b="1" dirty="0" err="1"/>
              <a:t>historiske</a:t>
            </a:r>
            <a:r>
              <a:rPr lang="en-US" sz="2400" b="1" dirty="0"/>
              <a:t> </a:t>
            </a:r>
            <a:r>
              <a:rPr lang="en-US" sz="2400" b="1" dirty="0" err="1"/>
              <a:t>analytiske</a:t>
            </a:r>
            <a:r>
              <a:rPr lang="en-US" sz="2400" b="1" dirty="0"/>
              <a:t> </a:t>
            </a:r>
            <a:r>
              <a:rPr lang="en-US" sz="2400" b="1" dirty="0" smtClean="0"/>
              <a:t>data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Integrert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andre</a:t>
            </a:r>
            <a:r>
              <a:rPr lang="en-US" sz="2400" dirty="0"/>
              <a:t> </a:t>
            </a:r>
            <a:r>
              <a:rPr lang="en-US" sz="2400" dirty="0" err="1"/>
              <a:t>arbeidsflyter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Ulike</a:t>
            </a:r>
            <a:r>
              <a:rPr lang="en-US" sz="2400" dirty="0"/>
              <a:t> </a:t>
            </a:r>
            <a:r>
              <a:rPr lang="en-US" sz="2400" dirty="0" err="1"/>
              <a:t>brukere</a:t>
            </a:r>
            <a:r>
              <a:rPr lang="en-US" sz="2400" dirty="0"/>
              <a:t> </a:t>
            </a:r>
            <a:r>
              <a:rPr lang="en-US" sz="2400" dirty="0" err="1"/>
              <a:t>ser</a:t>
            </a:r>
            <a:r>
              <a:rPr lang="en-US" sz="2400" dirty="0"/>
              <a:t> </a:t>
            </a:r>
            <a:r>
              <a:rPr lang="en-US" sz="2400" dirty="0" err="1"/>
              <a:t>ulike</a:t>
            </a:r>
            <a:r>
              <a:rPr lang="en-US" sz="2400" dirty="0"/>
              <a:t>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Summerer</a:t>
            </a:r>
            <a:r>
              <a:rPr lang="en-US" sz="2400" dirty="0" smtClean="0"/>
              <a:t> </a:t>
            </a:r>
            <a:r>
              <a:rPr lang="en-US" sz="2400" dirty="0"/>
              <a:t>data </a:t>
            </a:r>
            <a:r>
              <a:rPr lang="en-US" sz="2400" dirty="0" err="1"/>
              <a:t>i</a:t>
            </a:r>
            <a:r>
              <a:rPr lang="en-US" sz="2400" dirty="0"/>
              <a:t> figurer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tabeller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Interaktivt</a:t>
            </a:r>
            <a:r>
              <a:rPr lang="en-US" sz="2400" dirty="0"/>
              <a:t> </a:t>
            </a:r>
            <a:r>
              <a:rPr lang="en-US" sz="2400" dirty="0" err="1"/>
              <a:t>slik</a:t>
            </a:r>
            <a:r>
              <a:rPr lang="en-US" sz="2400" dirty="0"/>
              <a:t> at man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drille</a:t>
            </a:r>
            <a:r>
              <a:rPr lang="en-US" sz="2400" dirty="0"/>
              <a:t> </a:t>
            </a:r>
            <a:r>
              <a:rPr lang="en-US" sz="2400" dirty="0" err="1"/>
              <a:t>seg</a:t>
            </a:r>
            <a:r>
              <a:rPr lang="en-US" sz="2400" dirty="0"/>
              <a:t> </a:t>
            </a:r>
            <a:r>
              <a:rPr lang="en-US" sz="2400" dirty="0" err="1"/>
              <a:t>lenger</a:t>
            </a:r>
            <a:r>
              <a:rPr lang="en-US" sz="2400" dirty="0"/>
              <a:t> inn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detaljene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dataene</a:t>
            </a:r>
            <a:endParaRPr lang="en-US" sz="2400" dirty="0"/>
          </a:p>
        </p:txBody>
      </p:sp>
      <p:sp>
        <p:nvSpPr>
          <p:cNvPr id="2" name="Rektangel 1"/>
          <p:cNvSpPr/>
          <p:nvPr/>
        </p:nvSpPr>
        <p:spPr>
          <a:xfrm>
            <a:off x="3287688" y="260648"/>
            <a:ext cx="7632848" cy="2736304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86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335361" y="5646911"/>
            <a:ext cx="10585174" cy="1153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4511824" y="2917020"/>
            <a:ext cx="0" cy="288613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133827"/>
            <a:ext cx="213238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Reporting </a:t>
            </a:r>
            <a:r>
              <a:rPr lang="nb-NO" sz="2000" dirty="0" err="1"/>
              <a:t>workbench</a:t>
            </a:r>
            <a:endParaRPr lang="nb-NO" sz="2000" dirty="0"/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133827"/>
            <a:ext cx="231983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err="1" smtClean="0"/>
              <a:t>Slicer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Dicer</a:t>
            </a:r>
            <a:endParaRPr lang="nb-NO" sz="2000" dirty="0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133827"/>
            <a:ext cx="2055071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Data</a:t>
            </a:r>
          </a:p>
          <a:p>
            <a:pPr algn="ctr"/>
            <a:r>
              <a:rPr lang="nb-NO" sz="2000" dirty="0" smtClean="0"/>
              <a:t>forvaltning</a:t>
            </a:r>
            <a:endParaRPr lang="nb-NO" sz="2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133827"/>
            <a:ext cx="2132384" cy="783193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Radar 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dashboards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2" y="3284984"/>
            <a:ext cx="9717956" cy="3411998"/>
          </a:xfrm>
          <a:prstGeom prst="roundRect">
            <a:avLst/>
          </a:prstGeom>
          <a:solidFill>
            <a:srgbClr val="E5F8F8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Et </a:t>
            </a:r>
            <a:r>
              <a:rPr lang="en-US" sz="2400" b="1" dirty="0" err="1" smtClean="0"/>
              <a:t>sanntids</a:t>
            </a:r>
            <a:r>
              <a:rPr lang="en-US" sz="2400" b="1" dirty="0"/>
              <a:t>, ad-hoc </a:t>
            </a:r>
            <a:r>
              <a:rPr lang="en-US" sz="2400" b="1" dirty="0" err="1"/>
              <a:t>rapporteringsverktøy</a:t>
            </a:r>
            <a:r>
              <a:rPr lang="en-US" sz="2400" b="1" dirty="0"/>
              <a:t> for </a:t>
            </a:r>
            <a:r>
              <a:rPr lang="en-US" sz="2400" b="1" dirty="0" err="1"/>
              <a:t>operasjonelle</a:t>
            </a:r>
            <a:r>
              <a:rPr lang="en-US" sz="2400" b="1" dirty="0"/>
              <a:t> data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Viser</a:t>
            </a:r>
            <a:r>
              <a:rPr lang="en-US" sz="2400" dirty="0"/>
              <a:t> </a:t>
            </a:r>
            <a:r>
              <a:rPr lang="en-US" sz="2400" dirty="0" err="1" smtClean="0"/>
              <a:t>agerte</a:t>
            </a:r>
            <a:r>
              <a:rPr lang="en-US" sz="2400" dirty="0" smtClean="0"/>
              <a:t> data </a:t>
            </a:r>
            <a:r>
              <a:rPr lang="en-US" sz="2400" dirty="0"/>
              <a:t>(</a:t>
            </a:r>
            <a:r>
              <a:rPr lang="en-US" sz="2400" dirty="0" err="1"/>
              <a:t>lister</a:t>
            </a:r>
            <a:r>
              <a:rPr lang="en-US" sz="2400" dirty="0"/>
              <a:t> over </a:t>
            </a:r>
            <a:r>
              <a:rPr lang="en-US" sz="2400" dirty="0" err="1"/>
              <a:t>pasienter</a:t>
            </a:r>
            <a:r>
              <a:rPr lang="en-US" sz="2400" dirty="0"/>
              <a:t>, </a:t>
            </a:r>
            <a:r>
              <a:rPr lang="en-US" sz="2400" dirty="0" err="1"/>
              <a:t>forordninger</a:t>
            </a:r>
            <a:r>
              <a:rPr lang="en-US" sz="2400" dirty="0"/>
              <a:t>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annet</a:t>
            </a:r>
            <a:r>
              <a:rPr lang="en-US" sz="2400" dirty="0"/>
              <a:t>)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sanntid</a:t>
            </a:r>
            <a:endParaRPr lang="en-US" sz="2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Integrert</a:t>
            </a:r>
            <a:r>
              <a:rPr lang="en-US" sz="2400" dirty="0"/>
              <a:t> med </a:t>
            </a:r>
            <a:r>
              <a:rPr lang="en-US" sz="2400" dirty="0" err="1"/>
              <a:t>arbeidsflyter</a:t>
            </a:r>
            <a:endParaRPr lang="en-US" sz="2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Fleksible</a:t>
            </a:r>
            <a:r>
              <a:rPr lang="en-US" sz="2400" dirty="0"/>
              <a:t> </a:t>
            </a:r>
            <a:r>
              <a:rPr lang="en-US" sz="2400" dirty="0" err="1"/>
              <a:t>søkekriterier</a:t>
            </a:r>
            <a:endParaRPr lang="en-US" sz="2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Kan</a:t>
            </a:r>
            <a:r>
              <a:rPr lang="en-US" sz="2400" dirty="0"/>
              <a:t> ta </a:t>
            </a:r>
            <a:r>
              <a:rPr lang="en-US" sz="2400" dirty="0" err="1"/>
              <a:t>datadrevne</a:t>
            </a:r>
            <a:r>
              <a:rPr lang="en-US" sz="2400" dirty="0"/>
              <a:t> </a:t>
            </a:r>
            <a:r>
              <a:rPr lang="en-US" sz="2400" dirty="0" err="1"/>
              <a:t>beslutninger</a:t>
            </a:r>
            <a:r>
              <a:rPr lang="en-US" sz="2400" dirty="0"/>
              <a:t>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utføre</a:t>
            </a:r>
            <a:r>
              <a:rPr lang="en-US" sz="2400" dirty="0"/>
              <a:t> </a:t>
            </a:r>
            <a:r>
              <a:rPr lang="en-US" sz="2400" dirty="0" err="1"/>
              <a:t>handlinger</a:t>
            </a:r>
            <a:r>
              <a:rPr lang="en-US" sz="2400" dirty="0"/>
              <a:t> </a:t>
            </a:r>
            <a:r>
              <a:rPr lang="en-US" sz="2400" dirty="0" err="1"/>
              <a:t>som</a:t>
            </a:r>
            <a:r>
              <a:rPr lang="en-US" sz="2400" dirty="0"/>
              <a:t> å:</a:t>
            </a:r>
          </a:p>
          <a:p>
            <a:pPr marL="491728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/>
              <a:t>hoppe</a:t>
            </a:r>
            <a:r>
              <a:rPr lang="en-US" sz="2400" dirty="0" smtClean="0"/>
              <a:t> </a:t>
            </a:r>
            <a:r>
              <a:rPr lang="en-US" sz="2400" dirty="0" err="1"/>
              <a:t>til</a:t>
            </a:r>
            <a:r>
              <a:rPr lang="en-US" sz="2400" dirty="0"/>
              <a:t> </a:t>
            </a:r>
            <a:r>
              <a:rPr lang="en-US" sz="2400" dirty="0" err="1"/>
              <a:t>pasientjournalen</a:t>
            </a:r>
            <a:r>
              <a:rPr lang="en-US" sz="2400" dirty="0"/>
              <a:t> kun </a:t>
            </a:r>
            <a:r>
              <a:rPr lang="en-US" sz="2400" dirty="0" err="1"/>
              <a:t>ved</a:t>
            </a:r>
            <a:r>
              <a:rPr lang="en-US" sz="2400" dirty="0"/>
              <a:t> </a:t>
            </a:r>
            <a:r>
              <a:rPr lang="en-US" sz="2400" dirty="0" err="1"/>
              <a:t>ett</a:t>
            </a:r>
            <a:r>
              <a:rPr lang="en-US" sz="2400" dirty="0"/>
              <a:t> </a:t>
            </a:r>
            <a:r>
              <a:rPr lang="en-US" sz="2400" dirty="0" err="1"/>
              <a:t>klikk</a:t>
            </a:r>
            <a:endParaRPr lang="en-US" sz="2400" dirty="0"/>
          </a:p>
          <a:p>
            <a:pPr marL="491728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/>
              <a:t>åpne</a:t>
            </a:r>
            <a:r>
              <a:rPr lang="en-US" sz="2400" dirty="0" smtClean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kontakt</a:t>
            </a:r>
            <a:endParaRPr lang="en-US" sz="2400" dirty="0"/>
          </a:p>
          <a:p>
            <a:pPr marL="34528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eksportere</a:t>
            </a:r>
            <a:r>
              <a:rPr lang="en-US" sz="2400" dirty="0"/>
              <a:t> data</a:t>
            </a:r>
          </a:p>
        </p:txBody>
      </p:sp>
      <p:sp>
        <p:nvSpPr>
          <p:cNvPr id="2" name="Rektangel 1"/>
          <p:cNvSpPr/>
          <p:nvPr/>
        </p:nvSpPr>
        <p:spPr>
          <a:xfrm>
            <a:off x="5846462" y="297200"/>
            <a:ext cx="5074073" cy="2736304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/>
          <p:cNvSpPr/>
          <p:nvPr/>
        </p:nvSpPr>
        <p:spPr>
          <a:xfrm>
            <a:off x="263353" y="332656"/>
            <a:ext cx="3092034" cy="2736304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197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7248128" y="2917020"/>
            <a:ext cx="0" cy="288613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133827"/>
            <a:ext cx="213238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Reporting </a:t>
            </a:r>
            <a:r>
              <a:rPr lang="nb-NO" sz="2000" dirty="0" err="1"/>
              <a:t>workbench</a:t>
            </a:r>
            <a:endParaRPr lang="nb-NO" sz="2000" dirty="0"/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133827"/>
            <a:ext cx="231983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err="1" smtClean="0"/>
              <a:t>Slicer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Dicer</a:t>
            </a:r>
            <a:endParaRPr lang="nb-NO" sz="2000" dirty="0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133827"/>
            <a:ext cx="2055071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Data</a:t>
            </a:r>
          </a:p>
          <a:p>
            <a:pPr algn="ctr"/>
            <a:r>
              <a:rPr lang="nb-NO" sz="2000" dirty="0" smtClean="0"/>
              <a:t>forvaltning</a:t>
            </a:r>
            <a:endParaRPr lang="nb-NO" sz="2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133827"/>
            <a:ext cx="2132384" cy="783193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Radar 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dashboards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2" y="3284984"/>
            <a:ext cx="9717956" cy="2676477"/>
          </a:xfrm>
          <a:prstGeom prst="roundRect">
            <a:avLst/>
          </a:prstGeom>
          <a:solidFill>
            <a:srgbClr val="E5F8F8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Data-</a:t>
            </a:r>
            <a:r>
              <a:rPr lang="en-US" sz="2400" b="1" dirty="0" err="1" smtClean="0"/>
              <a:t>visualiseringsverktøy</a:t>
            </a:r>
            <a:r>
              <a:rPr lang="en-US" sz="2400" b="1" dirty="0" smtClean="0"/>
              <a:t> </a:t>
            </a:r>
            <a:r>
              <a:rPr lang="en-US" sz="2400" b="1" dirty="0"/>
              <a:t>der </a:t>
            </a:r>
            <a:r>
              <a:rPr lang="en-US" sz="2400" b="1" dirty="0" err="1"/>
              <a:t>brukere</a:t>
            </a:r>
            <a:r>
              <a:rPr lang="en-US" sz="2400" b="1" dirty="0"/>
              <a:t> </a:t>
            </a:r>
            <a:r>
              <a:rPr lang="en-US" sz="2400" b="1" dirty="0" err="1"/>
              <a:t>kan</a:t>
            </a:r>
            <a:r>
              <a:rPr lang="en-US" sz="2400" b="1" dirty="0"/>
              <a:t> </a:t>
            </a:r>
            <a:r>
              <a:rPr lang="en-US" sz="2400" b="1" dirty="0" err="1"/>
              <a:t>fremstille</a:t>
            </a:r>
            <a:r>
              <a:rPr lang="en-US" sz="2400" b="1" dirty="0"/>
              <a:t> </a:t>
            </a:r>
            <a:r>
              <a:rPr lang="en-US" sz="2400" b="1" dirty="0" err="1"/>
              <a:t>oppsummeringer</a:t>
            </a:r>
            <a:r>
              <a:rPr lang="en-US" sz="2400" b="1" dirty="0"/>
              <a:t> </a:t>
            </a:r>
            <a:r>
              <a:rPr lang="en-US" sz="2400" b="1" dirty="0" err="1"/>
              <a:t>av</a:t>
            </a:r>
            <a:r>
              <a:rPr lang="en-US" sz="2400" b="1" dirty="0"/>
              <a:t> </a:t>
            </a:r>
            <a:r>
              <a:rPr lang="en-US" sz="2400" b="1" dirty="0" err="1"/>
              <a:t>langtidsdata</a:t>
            </a:r>
            <a:endParaRPr lang="en-US" sz="2400" b="1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Selvhjelpsverktøy</a:t>
            </a:r>
            <a:r>
              <a:rPr lang="en-US" sz="2400" dirty="0"/>
              <a:t> med </a:t>
            </a:r>
            <a:r>
              <a:rPr lang="en-US" sz="2400" dirty="0" err="1"/>
              <a:t>fleksible</a:t>
            </a:r>
            <a:r>
              <a:rPr lang="en-US" sz="2400" dirty="0"/>
              <a:t> </a:t>
            </a:r>
            <a:r>
              <a:rPr lang="en-US" sz="2400" dirty="0" err="1"/>
              <a:t>søkekriterier</a:t>
            </a:r>
            <a:endParaRPr lang="en-US" sz="24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Brukeren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selv</a:t>
            </a:r>
            <a:r>
              <a:rPr lang="en-US" sz="2400" dirty="0"/>
              <a:t> </a:t>
            </a:r>
            <a:r>
              <a:rPr lang="en-US" sz="2400" dirty="0" err="1"/>
              <a:t>begrense</a:t>
            </a:r>
            <a:r>
              <a:rPr lang="en-US" sz="2400" dirty="0"/>
              <a:t> </a:t>
            </a:r>
            <a:r>
              <a:rPr lang="en-US" sz="2400" dirty="0" err="1"/>
              <a:t>utvalg</a:t>
            </a:r>
            <a:r>
              <a:rPr lang="en-US" sz="2400" dirty="0"/>
              <a:t>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splitte</a:t>
            </a:r>
            <a:r>
              <a:rPr lang="en-US" sz="2400" dirty="0"/>
              <a:t> </a:t>
            </a:r>
            <a:r>
              <a:rPr lang="en-US" sz="2400" dirty="0" err="1"/>
              <a:t>opp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grupper</a:t>
            </a:r>
            <a:endParaRPr lang="en-US" sz="2400" dirty="0"/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Feks</a:t>
            </a:r>
            <a:r>
              <a:rPr lang="en-US" sz="2400" dirty="0"/>
              <a:t> </a:t>
            </a:r>
            <a:r>
              <a:rPr lang="en-US" sz="2400" dirty="0" err="1"/>
              <a:t>antall</a:t>
            </a:r>
            <a:r>
              <a:rPr lang="en-US" sz="2400" dirty="0"/>
              <a:t> </a:t>
            </a:r>
            <a:r>
              <a:rPr lang="en-US" sz="2400" dirty="0" err="1"/>
              <a:t>pasienter</a:t>
            </a:r>
            <a:r>
              <a:rPr lang="en-US" sz="2400" dirty="0"/>
              <a:t> med </a:t>
            </a:r>
            <a:r>
              <a:rPr lang="en-US" sz="2400" dirty="0" err="1"/>
              <a:t>kreft</a:t>
            </a:r>
            <a:r>
              <a:rPr lang="en-US" sz="2400" dirty="0"/>
              <a:t> </a:t>
            </a:r>
            <a:r>
              <a:rPr lang="en-US" sz="2400" dirty="0" err="1"/>
              <a:t>fordelt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ulike</a:t>
            </a:r>
            <a:r>
              <a:rPr lang="en-US" sz="2400" dirty="0"/>
              <a:t> </a:t>
            </a:r>
            <a:r>
              <a:rPr lang="en-US" sz="2400" dirty="0" err="1"/>
              <a:t>kreftdiagnoser</a:t>
            </a:r>
            <a:r>
              <a:rPr lang="en-US" sz="2400" dirty="0"/>
              <a:t> </a:t>
            </a:r>
            <a:r>
              <a:rPr lang="en-US" sz="2400" dirty="0" err="1"/>
              <a:t>siste</a:t>
            </a:r>
            <a:r>
              <a:rPr lang="en-US" sz="2400" dirty="0"/>
              <a:t> 6 </a:t>
            </a:r>
            <a:r>
              <a:rPr lang="en-US" sz="2400" dirty="0" err="1"/>
              <a:t>mnd</a:t>
            </a:r>
            <a:endParaRPr lang="en-US" sz="2400" dirty="0"/>
          </a:p>
        </p:txBody>
      </p:sp>
      <p:sp>
        <p:nvSpPr>
          <p:cNvPr id="2" name="Rektangel 1"/>
          <p:cNvSpPr/>
          <p:nvPr/>
        </p:nvSpPr>
        <p:spPr>
          <a:xfrm>
            <a:off x="8544521" y="297200"/>
            <a:ext cx="2376014" cy="2736304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/>
          <p:cNvSpPr/>
          <p:nvPr/>
        </p:nvSpPr>
        <p:spPr>
          <a:xfrm>
            <a:off x="263352" y="332656"/>
            <a:ext cx="5565873" cy="2736304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846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9696400" y="2920412"/>
            <a:ext cx="0" cy="288613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133827"/>
            <a:ext cx="213238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Reporting </a:t>
            </a:r>
            <a:r>
              <a:rPr lang="nb-NO" sz="2000" dirty="0" err="1"/>
              <a:t>workbench</a:t>
            </a:r>
            <a:endParaRPr lang="nb-NO" sz="2000" dirty="0"/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133827"/>
            <a:ext cx="231983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err="1" smtClean="0"/>
              <a:t>Slicer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Dicer</a:t>
            </a:r>
            <a:endParaRPr lang="nb-NO" sz="2000" dirty="0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133827"/>
            <a:ext cx="2055071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Data-</a:t>
            </a:r>
          </a:p>
          <a:p>
            <a:pPr algn="ctr"/>
            <a:r>
              <a:rPr lang="nb-NO" sz="2000" dirty="0" smtClean="0"/>
              <a:t>forvaltning</a:t>
            </a:r>
            <a:endParaRPr lang="nb-NO" sz="2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133827"/>
            <a:ext cx="2132384" cy="783193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Radar 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dashboards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2" y="3235289"/>
            <a:ext cx="9717956" cy="3166824"/>
          </a:xfrm>
          <a:prstGeom prst="roundRect">
            <a:avLst/>
          </a:prstGeom>
          <a:solidFill>
            <a:srgbClr val="E5F8F8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Sentral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forvaltning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tilgjengeliggjør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oversikt</a:t>
            </a:r>
            <a:r>
              <a:rPr lang="en-US" sz="2400" b="1" dirty="0">
                <a:solidFill>
                  <a:schemeClr val="tx1"/>
                </a:solidFill>
              </a:rPr>
              <a:t> over </a:t>
            </a:r>
            <a:r>
              <a:rPr lang="en-US" sz="2400" b="1" dirty="0" err="1">
                <a:solidFill>
                  <a:schemeClr val="tx1"/>
                </a:solidFill>
              </a:rPr>
              <a:t>tilgjengelige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rapporter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og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analyseløsninger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er</a:t>
            </a:r>
            <a:r>
              <a:rPr lang="en-US" sz="2400" dirty="0">
                <a:solidFill>
                  <a:schemeClr val="tx1"/>
                </a:solidFill>
              </a:rPr>
              <a:t> relevant for </a:t>
            </a:r>
            <a:r>
              <a:rPr lang="en-US" sz="2400" dirty="0" err="1">
                <a:solidFill>
                  <a:schemeClr val="tx1"/>
                </a:solidFill>
              </a:rPr>
              <a:t>sluttbrukeren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Analytics </a:t>
            </a:r>
            <a:r>
              <a:rPr lang="en-US" sz="2400" dirty="0" err="1">
                <a:solidFill>
                  <a:schemeClr val="tx1"/>
                </a:solidFill>
              </a:rPr>
              <a:t>katalog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Rapportkatalog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nb-NO" sz="2400" dirty="0">
                <a:solidFill>
                  <a:schemeClr val="tx1"/>
                </a:solidFill>
              </a:rPr>
              <a:t>I tillegg oversikt over hvilke indikatorer som finnes på</a:t>
            </a:r>
          </a:p>
          <a:p>
            <a:r>
              <a:rPr lang="nb-NO" sz="2400" dirty="0">
                <a:solidFill>
                  <a:schemeClr val="tx1"/>
                </a:solidFill>
              </a:rPr>
              <a:t>hvilke dashbord, og definisjoner (teller/nevner </a:t>
            </a:r>
            <a:r>
              <a:rPr lang="nb-NO" sz="2400" dirty="0" err="1">
                <a:solidFill>
                  <a:schemeClr val="tx1"/>
                </a:solidFill>
              </a:rPr>
              <a:t>etc</a:t>
            </a:r>
            <a:r>
              <a:rPr lang="nb-NO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263352" y="332656"/>
            <a:ext cx="8153590" cy="2736304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426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20888"/>
            <a:ext cx="10092781" cy="3240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600" dirty="0" smtClean="0"/>
              <a:t>Den felles </a:t>
            </a:r>
            <a:r>
              <a:rPr lang="nb-NO" sz="2600" dirty="0"/>
              <a:t>rapporterings- og </a:t>
            </a:r>
            <a:r>
              <a:rPr lang="nb-NO" sz="2600" dirty="0" smtClean="0"/>
              <a:t>analyseløsningen får en sentral forvaltning (Helseplattformen AS) med fokus på tett samarbeid og involvering av fagressurser fra aktørene</a:t>
            </a:r>
          </a:p>
          <a:p>
            <a:pPr lvl="1"/>
            <a:endParaRPr lang="nb-NO" sz="2600" dirty="0"/>
          </a:p>
          <a:p>
            <a:endParaRPr lang="nb-NO" sz="2600" dirty="0"/>
          </a:p>
          <a:p>
            <a:endParaRPr lang="nb-NO" sz="2600" dirty="0" smtClean="0"/>
          </a:p>
          <a:p>
            <a:endParaRPr lang="nb-NO" sz="2600" dirty="0" smtClean="0"/>
          </a:p>
          <a:p>
            <a:pPr lvl="1"/>
            <a:endParaRPr lang="nb-NO" sz="2600" dirty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endParaRPr lang="nb-NO" dirty="0"/>
          </a:p>
          <a:p>
            <a:pPr lvl="2"/>
            <a:endParaRPr lang="nb-NO" dirty="0" smtClean="0"/>
          </a:p>
          <a:p>
            <a:pPr lvl="2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1239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Helseplattformen AS blir rapportleverandør, og skal sørge for at felles innhold blir laget og ajourholdt i tett samarbeid med aktørene</a:t>
            </a:r>
          </a:p>
          <a:p>
            <a:pPr marL="0" indent="0">
              <a:buNone/>
            </a:pPr>
            <a:endParaRPr lang="nb-NO" dirty="0" smtClean="0"/>
          </a:p>
          <a:p>
            <a:pPr lvl="1"/>
            <a:r>
              <a:rPr lang="nb-NO" sz="2400" dirty="0" smtClean="0"/>
              <a:t>Helseforetak og kommuner vil kunne bestille endringer og nytt innhold i løsningen, men dette må samordnes mellom aktørene slik at man ivaretar en felles løsning</a:t>
            </a:r>
          </a:p>
          <a:p>
            <a:pPr lvl="1"/>
            <a:r>
              <a:rPr lang="nb-NO" sz="2400" dirty="0" smtClean="0"/>
              <a:t>Felles rapportkatalog og verktøy for forvaltning av data gir god oversikt og støtte til samordning </a:t>
            </a:r>
          </a:p>
        </p:txBody>
      </p:sp>
    </p:spTree>
    <p:extLst>
      <p:ext uri="{BB962C8B-B14F-4D97-AF65-F5344CB8AC3E}">
        <p14:creationId xmlns:p14="http://schemas.microsoft.com/office/powerpoint/2010/main" val="38920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556792"/>
            <a:ext cx="8582744" cy="4104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Aktørene kan gjennom superbrukere i egen organisasjon foreta lokale tilpasninger i oppsett av rapporteringsverktøy og innhold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Det vil være muligheter for personlig tilpasning av både dashbord og rapporter</a:t>
            </a:r>
          </a:p>
          <a:p>
            <a:r>
              <a:rPr lang="nb-NO" dirty="0" smtClean="0"/>
              <a:t>Superbrukere som til vanlig jobber med rapportering i egen organisasjon, vil kunne bistå med å gjennomføre tilpasninger for lokale brukere </a:t>
            </a:r>
          </a:p>
          <a:p>
            <a:endParaRPr lang="nb-NO" dirty="0" smtClean="0"/>
          </a:p>
          <a:p>
            <a:pPr lvl="1"/>
            <a:endParaRPr lang="nb-NO" sz="2400" i="1" dirty="0" smtClean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037" y="2540315"/>
            <a:ext cx="1620515" cy="160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5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For å hente ut alle gevinstene i den </a:t>
            </a:r>
            <a:r>
              <a:rPr lang="nb-NO" dirty="0" smtClean="0"/>
              <a:t>nye, integrerte </a:t>
            </a:r>
            <a:r>
              <a:rPr lang="nb-NO" dirty="0"/>
              <a:t>rapporteringsløsningen må organisasjonene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h</a:t>
            </a:r>
            <a:r>
              <a:rPr lang="nb-NO" dirty="0" smtClean="0"/>
              <a:t>a </a:t>
            </a:r>
            <a:r>
              <a:rPr lang="nb-NO" dirty="0"/>
              <a:t>tilstrekkelig med «superbrukere» fra egne rapporterings- og analysemiljøer som kan støtte sluttbrukere lokalt, og bidra til lokale tilpasninger og samarbeid med </a:t>
            </a:r>
            <a:r>
              <a:rPr lang="nb-NO" dirty="0" smtClean="0"/>
              <a:t>Helseplattformen AS</a:t>
            </a:r>
            <a:endParaRPr lang="nb-NO" dirty="0"/>
          </a:p>
          <a:p>
            <a:r>
              <a:rPr lang="nb-NO" dirty="0"/>
              <a:t>s</a:t>
            </a:r>
            <a:r>
              <a:rPr lang="nb-NO" dirty="0" smtClean="0"/>
              <a:t>ørge </a:t>
            </a:r>
            <a:r>
              <a:rPr lang="nb-NO" dirty="0"/>
              <a:t>for god og tilstrekkelig opplæring i rapporterings- og analyseløsningen til sluttbrukere, og da spesielt innenfor områder der man har nye brukerroller som tar i bruk operative styringsdata for første </a:t>
            </a:r>
            <a:r>
              <a:rPr lang="nb-NO" dirty="0" smtClean="0"/>
              <a:t>gang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180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For å hente ut alle gevinstene i den </a:t>
            </a:r>
            <a:r>
              <a:rPr lang="nb-NO" dirty="0" smtClean="0"/>
              <a:t>nye, integrerte </a:t>
            </a:r>
            <a:r>
              <a:rPr lang="nb-NO" dirty="0"/>
              <a:t>rapporteringsløsningen må organisasjonene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delta i felles forvaltning av rapporterings- og analyseløsningen, og bidra til forbedringer inn mot Helseplattformen slik at vi får en best mulig løsning. </a:t>
            </a:r>
          </a:p>
          <a:p>
            <a:pPr lvl="1"/>
            <a:r>
              <a:rPr lang="nb-NO" dirty="0" smtClean="0"/>
              <a:t>Vi har i prosjektfasen sammen utviklet et startpunkt, og vi er helt avhengig av et godt og tett samarbeid for å utvikle løsningen videre</a:t>
            </a:r>
          </a:p>
          <a:p>
            <a:pPr lvl="1"/>
            <a:r>
              <a:rPr lang="nb-NO" dirty="0" smtClean="0"/>
              <a:t>Dette innebærer videre arbeid med felles innhold: måleindikatorer, rapporter, dashbord og nye selvbetjeningsmodeller</a:t>
            </a:r>
          </a:p>
        </p:txBody>
      </p:sp>
    </p:spTree>
    <p:extLst>
      <p:ext uri="{BB962C8B-B14F-4D97-AF65-F5344CB8AC3E}">
        <p14:creationId xmlns:p14="http://schemas.microsoft.com/office/powerpoint/2010/main" val="27281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28800"/>
            <a:ext cx="10092781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 smtClean="0"/>
              <a:t>Oppsummering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For alle som liker tall, er </a:t>
            </a:r>
            <a:r>
              <a:rPr lang="nb-NO" dirty="0" err="1" smtClean="0"/>
              <a:t>Epic</a:t>
            </a:r>
            <a:r>
              <a:rPr lang="nb-NO" dirty="0" smtClean="0"/>
              <a:t> en godteskål</a:t>
            </a:r>
          </a:p>
          <a:p>
            <a:r>
              <a:rPr lang="nb-NO" dirty="0" smtClean="0"/>
              <a:t>Ledere og andre med behov får tilgang på</a:t>
            </a:r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ppsummeringer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visualiseringer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/>
              <a:t>sanntidsdata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historiske</a:t>
            </a:r>
            <a:r>
              <a:rPr lang="en-US" dirty="0"/>
              <a:t> </a:t>
            </a:r>
            <a:r>
              <a:rPr lang="en-US" dirty="0" err="1"/>
              <a:t>analytiske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pPr lvl="1"/>
            <a:r>
              <a:rPr lang="en-US" dirty="0" err="1" smtClean="0"/>
              <a:t>interaktive</a:t>
            </a:r>
            <a:r>
              <a:rPr lang="en-US" dirty="0" smtClean="0"/>
              <a:t> </a:t>
            </a:r>
            <a:r>
              <a:rPr lang="en-US" dirty="0" err="1" smtClean="0"/>
              <a:t>sanntidslister</a:t>
            </a:r>
            <a:r>
              <a:rPr lang="en-US" dirty="0" smtClean="0"/>
              <a:t> over </a:t>
            </a:r>
            <a:r>
              <a:rPr lang="en-US" dirty="0" err="1" smtClean="0"/>
              <a:t>aggregerte</a:t>
            </a:r>
            <a:r>
              <a:rPr lang="en-US" dirty="0" smtClean="0"/>
              <a:t> data (</a:t>
            </a:r>
            <a:r>
              <a:rPr lang="en-US" dirty="0" err="1" smtClean="0"/>
              <a:t>pasienter</a:t>
            </a:r>
            <a:r>
              <a:rPr lang="en-US" dirty="0"/>
              <a:t>, </a:t>
            </a:r>
            <a:r>
              <a:rPr lang="en-US" dirty="0" err="1"/>
              <a:t>forordninger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 smtClean="0"/>
              <a:t>annet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Oppsummeringer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langtidsdata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splittes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grupper</a:t>
            </a:r>
            <a:endParaRPr lang="en-US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548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2780928"/>
            <a:ext cx="8942784" cy="345638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nb-NO" i="1" dirty="0" smtClean="0"/>
              <a:t>Vi har dessverre ikke lov til å vise skjermdumper eller utskrifter av egentlige rapporter i denne presentasjonen</a:t>
            </a:r>
          </a:p>
        </p:txBody>
      </p:sp>
    </p:spTree>
    <p:extLst>
      <p:ext uri="{BB962C8B-B14F-4D97-AF65-F5344CB8AC3E}">
        <p14:creationId xmlns:p14="http://schemas.microsoft.com/office/powerpoint/2010/main" val="9409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3" y="2204864"/>
            <a:ext cx="8942784" cy="345638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nb-NO" dirty="0"/>
              <a:t>I dag har man forskjellige rapporterings- og analyseløsninger i ulike foretak og </a:t>
            </a:r>
            <a:r>
              <a:rPr lang="nb-NO" dirty="0" smtClean="0"/>
              <a:t>ulike kommuner</a:t>
            </a:r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Det innebærer </a:t>
            </a:r>
            <a:r>
              <a:rPr lang="nb-NO" dirty="0"/>
              <a:t>at man kan ha ulike definisjoner på måleindikatorer, ulikt rapportinnhold og ulike muligheter for analyseverktøy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0250" y1="20250" x2="64750" y2="75000"/>
                        <a14:foregroundMark x1="29500" y1="82500" x2="72250" y2="18250"/>
                        <a14:foregroundMark x1="30250" y1="19500" x2="75000" y2="31750"/>
                        <a14:foregroundMark x1="75000" y1="32500" x2="51750" y2="82500"/>
                        <a14:foregroundMark x1="51750" y1="81750" x2="30250" y2="44500"/>
                        <a14:foregroundMark x1="30250" y1="44500" x2="51750" y2="24250"/>
                        <a14:foregroundMark x1="70750" y1="42500" x2="68000" y2="72250"/>
                        <a14:foregroundMark x1="58000" y1="77000" x2="29500" y2="78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2564904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86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848"/>
            <a:ext cx="9302823" cy="360039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r>
              <a:rPr lang="nb-NO" dirty="0"/>
              <a:t>Etter innføring av Helseplattformen skal </a:t>
            </a:r>
            <a:r>
              <a:rPr lang="nb-NO" dirty="0" smtClean="0"/>
              <a:t>alle </a:t>
            </a:r>
            <a:r>
              <a:rPr lang="nb-NO" dirty="0"/>
              <a:t>bruke en felles løsning med felles måleindikatorer, dashbord og selvbetjeningsmodeller</a:t>
            </a:r>
          </a:p>
        </p:txBody>
      </p:sp>
      <p:grpSp>
        <p:nvGrpSpPr>
          <p:cNvPr id="6" name="Gruppe 5"/>
          <p:cNvGrpSpPr/>
          <p:nvPr/>
        </p:nvGrpSpPr>
        <p:grpSpPr>
          <a:xfrm>
            <a:off x="9192344" y="2482238"/>
            <a:ext cx="1893524" cy="1893524"/>
            <a:chOff x="9172045" y="2328581"/>
            <a:chExt cx="1893524" cy="1893524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2045" y="2328581"/>
              <a:ext cx="1893524" cy="1893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85342" y="2806329"/>
              <a:ext cx="622966" cy="622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60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772816"/>
            <a:ext cx="9158808" cy="3888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Felles løsning gir større muligheter for </a:t>
            </a:r>
            <a:r>
              <a:rPr lang="nb-NO" dirty="0" smtClean="0"/>
              <a:t>å sammenligne arbeidsmåter, ressursbruk, kvalitet mm. </a:t>
            </a:r>
            <a:r>
              <a:rPr lang="nb-NO" dirty="0"/>
              <a:t>mellom aktører </a:t>
            </a:r>
            <a:r>
              <a:rPr lang="nb-NO" dirty="0" smtClean="0"/>
              <a:t>– benchmarking på godt norsk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Felles løsning støtter </a:t>
            </a:r>
            <a:r>
              <a:rPr lang="nb-NO" dirty="0"/>
              <a:t>et helhetlig fokus på pasientene gjennom alle ledd i </a:t>
            </a:r>
            <a:r>
              <a:rPr lang="nb-NO" dirty="0" smtClean="0"/>
              <a:t>helsetjenesten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</p:txBody>
      </p:sp>
      <p:grpSp>
        <p:nvGrpSpPr>
          <p:cNvPr id="11" name="Gruppe 10"/>
          <p:cNvGrpSpPr/>
          <p:nvPr/>
        </p:nvGrpSpPr>
        <p:grpSpPr>
          <a:xfrm>
            <a:off x="4151784" y="4522628"/>
            <a:ext cx="2875279" cy="1606479"/>
            <a:chOff x="3614245" y="4522628"/>
            <a:chExt cx="2875279" cy="1606479"/>
          </a:xfrm>
        </p:grpSpPr>
        <p:pic>
          <p:nvPicPr>
            <p:cNvPr id="4" name="Picture 8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3628" y="5013176"/>
              <a:ext cx="912085" cy="912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8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1923" y="4522628"/>
              <a:ext cx="912085" cy="912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Rett linje 7"/>
            <p:cNvCxnSpPr/>
            <p:nvPr/>
          </p:nvCxnSpPr>
          <p:spPr>
            <a:xfrm flipV="1">
              <a:off x="3614245" y="5193196"/>
              <a:ext cx="2875279" cy="792088"/>
            </a:xfrm>
            <a:prstGeom prst="line">
              <a:avLst/>
            </a:prstGeom>
            <a:ln w="19050">
              <a:solidFill>
                <a:srgbClr val="00B8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tt linje 9"/>
            <p:cNvCxnSpPr/>
            <p:nvPr/>
          </p:nvCxnSpPr>
          <p:spPr>
            <a:xfrm flipV="1">
              <a:off x="3614245" y="5331025"/>
              <a:ext cx="2855792" cy="798082"/>
            </a:xfrm>
            <a:prstGeom prst="line">
              <a:avLst/>
            </a:prstGeom>
            <a:ln w="2254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Likebent trekant 5"/>
            <p:cNvSpPr/>
            <p:nvPr/>
          </p:nvSpPr>
          <p:spPr>
            <a:xfrm>
              <a:off x="4943872" y="5589240"/>
              <a:ext cx="290007" cy="504056"/>
            </a:xfrm>
            <a:prstGeom prst="triangle">
              <a:avLst/>
            </a:prstGeom>
            <a:solidFill>
              <a:srgbClr val="00B8B7"/>
            </a:solidFill>
            <a:ln>
              <a:solidFill>
                <a:srgbClr val="00B8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2" name="TekstSylinder 11"/>
          <p:cNvSpPr txBox="1"/>
          <p:nvPr/>
        </p:nvSpPr>
        <p:spPr>
          <a:xfrm>
            <a:off x="4079776" y="4561383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lang="nb-NO" sz="1400" b="1" dirty="0" smtClean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idt-norsk mesterskap</a:t>
            </a:r>
            <a:endParaRPr lang="nb-NO" sz="1400" b="1" dirty="0">
              <a:solidFill>
                <a:srgbClr val="579B9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9302824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Den integrerte rapporterings- og analyseløsningen er tett knyttet til arbeidsflytene og dette gir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b</a:t>
            </a:r>
            <a:r>
              <a:rPr lang="nb-NO" dirty="0" smtClean="0"/>
              <a:t>edre muligheter for å gi operativ støtte gjennom sanntidsdata og interaktive koblinger inn mot pasientenes journaldata</a:t>
            </a:r>
            <a:endParaRPr lang="nb-NO" dirty="0"/>
          </a:p>
          <a:p>
            <a:r>
              <a:rPr lang="nb-NO" dirty="0" smtClean="0"/>
              <a:t>gjenbruk av dashbord og rapporter på tvers av organisasjoner som har de samme tjenestene</a:t>
            </a:r>
            <a:endParaRPr lang="nb-NO" dirty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endParaRPr lang="nb-NO" dirty="0"/>
          </a:p>
          <a:p>
            <a:pPr lvl="2"/>
            <a:endParaRPr lang="nb-NO" dirty="0" smtClean="0"/>
          </a:p>
          <a:p>
            <a:pPr lvl="2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</p:txBody>
      </p:sp>
      <p:grpSp>
        <p:nvGrpSpPr>
          <p:cNvPr id="8" name="Gruppe 7"/>
          <p:cNvGrpSpPr/>
          <p:nvPr/>
        </p:nvGrpSpPr>
        <p:grpSpPr>
          <a:xfrm>
            <a:off x="2032000" y="4797152"/>
            <a:ext cx="8128000" cy="1341181"/>
            <a:chOff x="2032000" y="4797152"/>
            <a:chExt cx="8128000" cy="1341181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02573524"/>
                </p:ext>
              </p:extLst>
            </p:nvPr>
          </p:nvGraphicFramePr>
          <p:xfrm>
            <a:off x="2032000" y="4797152"/>
            <a:ext cx="8128000" cy="134118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>
                          <a14:foregroundMark x1="30250" y1="20250" x2="64750" y2="75000"/>
                          <a14:foregroundMark x1="29500" y1="82500" x2="72250" y2="18250"/>
                          <a14:foregroundMark x1="30250" y1="19500" x2="75000" y2="31750"/>
                          <a14:foregroundMark x1="75000" y1="32500" x2="51750" y2="82500"/>
                          <a14:foregroundMark x1="51750" y1="81750" x2="30250" y2="44500"/>
                          <a14:foregroundMark x1="30250" y1="44500" x2="51750" y2="24250"/>
                          <a14:foregroundMark x1="70750" y1="42500" x2="68000" y2="72250"/>
                          <a14:foregroundMark x1="58000" y1="77000" x2="29500" y2="78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8664" y="5120001"/>
              <a:ext cx="685263" cy="685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Bild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>
                          <a14:foregroundMark x1="30250" y1="20250" x2="64750" y2="75000"/>
                          <a14:foregroundMark x1="29500" y1="82500" x2="72250" y2="18250"/>
                          <a14:foregroundMark x1="30250" y1="19500" x2="75000" y2="31750"/>
                          <a14:foregroundMark x1="75000" y1="32500" x2="51750" y2="82500"/>
                          <a14:foregroundMark x1="51750" y1="81750" x2="30250" y2="44500"/>
                          <a14:foregroundMark x1="30250" y1="44500" x2="51750" y2="24250"/>
                          <a14:foregroundMark x1="70750" y1="42500" x2="68000" y2="72250"/>
                          <a14:foregroundMark x1="58000" y1="77000" x2="29500" y2="78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2278" y="5120001"/>
              <a:ext cx="685263" cy="685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Bilde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10000" b="90000" l="10000" r="90000">
                          <a14:foregroundMark x1="30250" y1="20250" x2="64750" y2="75000"/>
                          <a14:foregroundMark x1="29500" y1="82500" x2="72250" y2="18250"/>
                          <a14:foregroundMark x1="30250" y1="19500" x2="75000" y2="31750"/>
                          <a14:foregroundMark x1="75000" y1="32500" x2="51750" y2="82500"/>
                          <a14:foregroundMark x1="51750" y1="81750" x2="30250" y2="44500"/>
                          <a14:foregroundMark x1="30250" y1="44500" x2="51750" y2="24250"/>
                          <a14:foregroundMark x1="70750" y1="42500" x2="68000" y2="72250"/>
                          <a14:foregroundMark x1="58000" y1="77000" x2="29500" y2="78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1902" y="5151149"/>
              <a:ext cx="622966" cy="622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01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60848"/>
            <a:ext cx="10092781" cy="3600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Sluttbrukere av rapporterings- og analyseverktøy får direkte tilgang på dashbord, rapporter og selvbetjeningsmodeller i egen arbeidsflate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Både kliniske og administrative brukere får med dette mer direkte operativ støtte ved utførelsen og oppfølgingen av egne arbeidsoppgaver og egen avdeling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9253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8840"/>
            <a:ext cx="10092781" cy="3672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Basert på egen rolle og organisasjonstilhørighet får den enkelte sluttbruker tilgang på relevante dashbord og rapporter, enten det er som kliniker, administrativ støtte eller leder 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Dette legger til rette for at virksomhetene på en enkel måte kan overvåke og følge opp sentrale målepunkt, og at </a:t>
            </a:r>
            <a:r>
              <a:rPr lang="nb-NO" dirty="0"/>
              <a:t>ledere får </a:t>
            </a:r>
            <a:r>
              <a:rPr lang="nb-NO" dirty="0" smtClean="0"/>
              <a:t>relevant styringsinformasjon på alle nivå i organisasjonen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94063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133827"/>
            <a:ext cx="213238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Reporting </a:t>
            </a:r>
            <a:r>
              <a:rPr lang="nb-NO" sz="2000" dirty="0" err="1"/>
              <a:t>workbench</a:t>
            </a:r>
            <a:endParaRPr lang="nb-NO" sz="2000" dirty="0"/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133827"/>
            <a:ext cx="2319834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err="1" smtClean="0"/>
              <a:t>Slicer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Dicer</a:t>
            </a:r>
            <a:endParaRPr lang="nb-NO" sz="2000" dirty="0"/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5483" y="2133827"/>
            <a:ext cx="2055071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Data</a:t>
            </a:r>
          </a:p>
          <a:p>
            <a:pPr algn="ctr"/>
            <a:r>
              <a:rPr lang="nb-NO" sz="2000" dirty="0" smtClean="0"/>
              <a:t>forvaltning</a:t>
            </a:r>
            <a:endParaRPr lang="nb-NO" sz="2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052736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175847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133827"/>
            <a:ext cx="2132384" cy="783193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Radar </a:t>
            </a:r>
            <a:endParaRPr lang="nb-NO" sz="2000" dirty="0" smtClean="0"/>
          </a:p>
          <a:p>
            <a:pPr algn="ctr"/>
            <a:r>
              <a:rPr lang="nb-NO" sz="2000" dirty="0" err="1" smtClean="0"/>
              <a:t>dashboards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1343472" y="4077072"/>
            <a:ext cx="914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/>
              <a:t>Ulike typer </a:t>
            </a:r>
            <a:r>
              <a:rPr lang="nb-NO" sz="2400" dirty="0" err="1" smtClean="0"/>
              <a:t>rapporterings-og</a:t>
            </a:r>
            <a:r>
              <a:rPr lang="nb-NO" sz="2400" dirty="0" smtClean="0"/>
              <a:t> styringsverktøy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04737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4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C2C670-6C08-49FA-8E8B-BB16F7CB30E5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FFC2E53-7184-4314-BB64-30356B4BF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1030</TotalTime>
  <Words>806</Words>
  <Application>Microsoft Office PowerPoint</Application>
  <PresentationFormat>Widescreen</PresentationFormat>
  <Paragraphs>160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Office-tema</vt:lpstr>
      <vt:lpstr>Rapportering og styringsdokumenter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 gjennom  Helseplattformen</dc:title>
  <dc:creator>Basso, Trude</dc:creator>
  <cp:keywords>_£Bilde</cp:keywords>
  <cp:lastModifiedBy>Christensen, Liv Quist</cp:lastModifiedBy>
  <cp:revision>83</cp:revision>
  <dcterms:created xsi:type="dcterms:W3CDTF">2021-06-23T07:14:11Z</dcterms:created>
  <dcterms:modified xsi:type="dcterms:W3CDTF">2021-08-12T12:54:28Z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