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11" r:id="rId7"/>
    <p:sldId id="312" r:id="rId8"/>
    <p:sldId id="317" r:id="rId9"/>
    <p:sldId id="313" r:id="rId10"/>
    <p:sldId id="314" r:id="rId11"/>
    <p:sldId id="318" r:id="rId12"/>
    <p:sldId id="315" r:id="rId13"/>
    <p:sldId id="316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gshaug, Nina" initials="KNA" lastIdx="1" clrIdx="0">
    <p:extLst>
      <p:ext uri="{19B8F6BF-5375-455C-9EA6-DF929625EA0E}">
        <p15:presenceInfo xmlns:p15="http://schemas.microsoft.com/office/powerpoint/2012/main" userId="Kongshaug, 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C87"/>
    <a:srgbClr val="2CB5B5"/>
    <a:srgbClr val="208482"/>
    <a:srgbClr val="41C3D3"/>
    <a:srgbClr val="A8ECEA"/>
    <a:srgbClr val="40C3D5"/>
    <a:srgbClr val="2A307D"/>
    <a:srgbClr val="043585"/>
    <a:srgbClr val="90B6E6"/>
    <a:srgbClr val="00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97" d="100"/>
          <a:sy n="97" d="100"/>
        </p:scale>
        <p:origin x="84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27T23:30:26.761" idx="1">
    <p:pos x="6750" y="1616"/>
    <p:text>Legge til at Trondheim kommune har Kvaliteket hvor fagprosedyrene i stor grad er hentet fra VAR som brukes av nesten alle kommuner i regionen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835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r>
              <a:rPr lang="nb-NO" dirty="0"/>
              <a:t>Regionale </a:t>
            </a:r>
            <a:r>
              <a:rPr lang="nb-NO" dirty="0" smtClean="0"/>
              <a:t>fagprosedyrer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66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564904"/>
            <a:ext cx="10092781" cy="1800200"/>
          </a:xfrm>
        </p:spPr>
        <p:txBody>
          <a:bodyPr>
            <a:normAutofit/>
          </a:bodyPr>
          <a:lstStyle/>
          <a:p>
            <a:r>
              <a:rPr lang="nb-NO" sz="2400" dirty="0" smtClean="0"/>
              <a:t>Primærhelsetjenesten og spesialisthelsetjenesten benytter i dag ulike systemer for fagprosedyrer og mangler ofte tilgang til hverandres prosedyrer</a:t>
            </a:r>
          </a:p>
          <a:p>
            <a:r>
              <a:rPr lang="nb-NO" sz="2400" dirty="0" smtClean="0"/>
              <a:t>Fagprosedyrer som omhandler samme tilstand varierer mellom sykehus</a:t>
            </a:r>
          </a:p>
          <a:p>
            <a:r>
              <a:rPr lang="nb-NO" sz="2400" dirty="0" smtClean="0"/>
              <a:t>Sykehusene har samme system (EQS), men systemene er ikke koblet sammen</a:t>
            </a:r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6287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852936"/>
            <a:ext cx="6840760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Det </a:t>
            </a:r>
            <a:r>
              <a:rPr lang="nb-NO" sz="2400" dirty="0"/>
              <a:t>er </a:t>
            </a:r>
            <a:r>
              <a:rPr lang="nb-NO" sz="2400" dirty="0" smtClean="0"/>
              <a:t>behov </a:t>
            </a:r>
            <a:r>
              <a:rPr lang="nb-NO" sz="2400" dirty="0"/>
              <a:t>for å ha like prosedyrer, slik at primærhelsetjenesten også kan benytte prosedyrene som informasjon om hva som foregår i </a:t>
            </a:r>
            <a:r>
              <a:rPr lang="nb-NO" sz="2400" dirty="0" smtClean="0"/>
              <a:t>sykehusene</a:t>
            </a: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50" b="100000" l="0" r="99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146" y="2730763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helseplattformen.helse-midt.no/Ikoner/05_AVDELING-STED-ORG_hje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440" y="2699337"/>
            <a:ext cx="1468920" cy="14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76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060848"/>
            <a:ext cx="6926559" cy="3384376"/>
          </a:xfrm>
        </p:spPr>
        <p:txBody>
          <a:bodyPr>
            <a:normAutofit/>
          </a:bodyPr>
          <a:lstStyle/>
          <a:p>
            <a:r>
              <a:rPr lang="nb-NO" sz="2400" dirty="0" smtClean="0"/>
              <a:t>Det </a:t>
            </a:r>
            <a:r>
              <a:rPr lang="nb-NO" sz="2400" dirty="0" smtClean="0"/>
              <a:t>vil </a:t>
            </a:r>
            <a:r>
              <a:rPr lang="nb-NO" sz="2400" dirty="0" smtClean="0"/>
              <a:t>bygges inn omforente regionale fagprosedyrer i Helseplattformen</a:t>
            </a:r>
          </a:p>
          <a:p>
            <a:r>
              <a:rPr lang="nb-NO" sz="2400" dirty="0"/>
              <a:t>F</a:t>
            </a:r>
            <a:r>
              <a:rPr lang="nb-NO" sz="2400" dirty="0" smtClean="0"/>
              <a:t>agprosedyrene er utarbeidet av de ulike fagmiljøene i regionen</a:t>
            </a:r>
          </a:p>
          <a:p>
            <a:r>
              <a:rPr lang="nb-NO" sz="2400" dirty="0" smtClean="0"/>
              <a:t>Fagprosedyrene legges i en regional prosedyrebank</a:t>
            </a:r>
          </a:p>
          <a:p>
            <a:r>
              <a:rPr lang="nb-NO" sz="2400" dirty="0" smtClean="0"/>
              <a:t>Dette betyr at prosedyrene vil være like og tilgjengelige for alle som benytter Helseplattformen</a:t>
            </a:r>
            <a:br>
              <a:rPr lang="nb-NO" sz="2400" dirty="0" smtClean="0"/>
            </a:br>
            <a:endParaRPr lang="nb-NO" sz="2400" dirty="0" smtClean="0"/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84" y="2564904"/>
            <a:ext cx="1433736" cy="1433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2597299"/>
            <a:ext cx="1433736" cy="1433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12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340768"/>
            <a:ext cx="7790656" cy="3672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Regional prosedyrebank</a:t>
            </a:r>
          </a:p>
          <a:p>
            <a:pPr lvl="1"/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/>
              <a:t>O</a:t>
            </a:r>
            <a:r>
              <a:rPr lang="nb-NO" sz="2400" dirty="0" smtClean="0"/>
              <a:t>ppdateres fortløpende med fagprosedyrer det er konsensus om i fagmiljøene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Prosedyrene lenkes fra den regionale prosedyrebanken til Helseplattformen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Prosedyrene kobles tilbake til sykehusene sine </a:t>
            </a:r>
            <a:r>
              <a:rPr lang="nb-NO" sz="2400" dirty="0" err="1" smtClean="0"/>
              <a:t>EQSer</a:t>
            </a:r>
            <a:r>
              <a:rPr lang="nb-NO" sz="2400" dirty="0" smtClean="0"/>
              <a:t>, og vil være like i sykehusene sine </a:t>
            </a:r>
            <a:r>
              <a:rPr lang="nb-NO" sz="2400" dirty="0" err="1" smtClean="0"/>
              <a:t>EQSer</a:t>
            </a:r>
            <a:endParaRPr lang="nb-NO" sz="2400" dirty="0" smtClean="0"/>
          </a:p>
        </p:txBody>
      </p:sp>
      <p:grpSp>
        <p:nvGrpSpPr>
          <p:cNvPr id="21" name="Gruppe 20"/>
          <p:cNvGrpSpPr/>
          <p:nvPr/>
        </p:nvGrpSpPr>
        <p:grpSpPr>
          <a:xfrm>
            <a:off x="8616280" y="2060849"/>
            <a:ext cx="2201168" cy="2664296"/>
            <a:chOff x="8616280" y="2060849"/>
            <a:chExt cx="2201168" cy="2664296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831621"/>
              <a:ext cx="1893524" cy="18935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uppe 8"/>
            <p:cNvGrpSpPr/>
            <p:nvPr/>
          </p:nvGrpSpPr>
          <p:grpSpPr>
            <a:xfrm>
              <a:off x="9141652" y="2060849"/>
              <a:ext cx="725553" cy="720000"/>
              <a:chOff x="9552384" y="2360808"/>
              <a:chExt cx="725553" cy="720000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9557937" y="2360808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9552384" y="2564904"/>
                <a:ext cx="7038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BANK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5" name="Vinkel 4"/>
            <p:cNvCxnSpPr/>
            <p:nvPr/>
          </p:nvCxnSpPr>
          <p:spPr>
            <a:xfrm rot="5400000">
              <a:off x="8788614" y="2940150"/>
              <a:ext cx="900180" cy="365553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pe 12"/>
            <p:cNvGrpSpPr/>
            <p:nvPr/>
          </p:nvGrpSpPr>
          <p:grpSpPr>
            <a:xfrm>
              <a:off x="10113590" y="2703648"/>
              <a:ext cx="703858" cy="491769"/>
              <a:chOff x="9552384" y="2487953"/>
              <a:chExt cx="703858" cy="491769"/>
            </a:xfrm>
          </p:grpSpPr>
          <p:sp>
            <p:nvSpPr>
              <p:cNvPr id="14" name="Ellipse 13"/>
              <p:cNvSpPr/>
              <p:nvPr/>
            </p:nvSpPr>
            <p:spPr>
              <a:xfrm>
                <a:off x="9672053" y="2487953"/>
                <a:ext cx="491769" cy="491769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5" name="TekstSylinder 14"/>
              <p:cNvSpPr txBox="1"/>
              <p:nvPr/>
            </p:nvSpPr>
            <p:spPr>
              <a:xfrm>
                <a:off x="9552384" y="2564904"/>
                <a:ext cx="7038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EQS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1" name="Vinkel 10"/>
            <p:cNvCxnSpPr/>
            <p:nvPr/>
          </p:nvCxnSpPr>
          <p:spPr>
            <a:xfrm>
              <a:off x="9634632" y="2675489"/>
              <a:ext cx="565824" cy="283363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744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4"/>
            <a:ext cx="7673429" cy="295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Regional prosedyrebank – revidering av prosedyrer</a:t>
            </a:r>
          </a:p>
          <a:p>
            <a:pPr lvl="1"/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Prosedyrene revideres kun i den regionale prosedyrebanken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Prosedyrene vil da automatisk bli oppdatert i Helseplattformen og i sykehusene sine </a:t>
            </a:r>
            <a:r>
              <a:rPr lang="nb-NO" sz="2400" dirty="0" err="1" smtClean="0"/>
              <a:t>EQSer</a:t>
            </a:r>
            <a:r>
              <a:rPr lang="nb-NO" sz="2400" dirty="0" smtClean="0"/>
              <a:t> i en og samme operasjon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8616280" y="2060849"/>
            <a:ext cx="2201168" cy="2664296"/>
            <a:chOff x="8616280" y="2060849"/>
            <a:chExt cx="2201168" cy="2664296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831621"/>
              <a:ext cx="1893524" cy="18935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Gruppe 4"/>
            <p:cNvGrpSpPr/>
            <p:nvPr/>
          </p:nvGrpSpPr>
          <p:grpSpPr>
            <a:xfrm>
              <a:off x="9141652" y="2060849"/>
              <a:ext cx="725553" cy="720000"/>
              <a:chOff x="9552384" y="2360808"/>
              <a:chExt cx="725553" cy="720000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9557937" y="2360808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" name="TekstSylinder 11"/>
              <p:cNvSpPr txBox="1"/>
              <p:nvPr/>
            </p:nvSpPr>
            <p:spPr>
              <a:xfrm>
                <a:off x="9552384" y="2564904"/>
                <a:ext cx="7038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BANK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6" name="Vinkel 5"/>
            <p:cNvCxnSpPr/>
            <p:nvPr/>
          </p:nvCxnSpPr>
          <p:spPr>
            <a:xfrm rot="5400000">
              <a:off x="8788614" y="2940150"/>
              <a:ext cx="900180" cy="365553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uppe 6"/>
            <p:cNvGrpSpPr/>
            <p:nvPr/>
          </p:nvGrpSpPr>
          <p:grpSpPr>
            <a:xfrm>
              <a:off x="10113590" y="2703648"/>
              <a:ext cx="703858" cy="491769"/>
              <a:chOff x="9552384" y="2487953"/>
              <a:chExt cx="703858" cy="491769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9672053" y="2487953"/>
                <a:ext cx="491769" cy="491769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0" name="TekstSylinder 9"/>
              <p:cNvSpPr txBox="1"/>
              <p:nvPr/>
            </p:nvSpPr>
            <p:spPr>
              <a:xfrm>
                <a:off x="9552384" y="2564904"/>
                <a:ext cx="7038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EQS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8" name="Vinkel 7"/>
            <p:cNvCxnSpPr/>
            <p:nvPr/>
          </p:nvCxnSpPr>
          <p:spPr>
            <a:xfrm>
              <a:off x="9634632" y="2675489"/>
              <a:ext cx="565824" cy="283363"/>
            </a:xfrm>
            <a:prstGeom prst="bentConnector3">
              <a:avLst/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12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84787"/>
            <a:ext cx="8640960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For at arbeidet med regionale prosedyrer skal få best mulig effekt må</a:t>
            </a:r>
          </a:p>
          <a:p>
            <a:endParaRPr lang="nb-NO" sz="2400" dirty="0" smtClean="0"/>
          </a:p>
          <a:p>
            <a:r>
              <a:rPr lang="nb-NO" sz="2400" dirty="0" smtClean="0"/>
              <a:t>konsensusgruppene og fagledernettverk jobbe kontinuerlig med faglig enighet om viktige fagprosedyrer</a:t>
            </a:r>
          </a:p>
          <a:p>
            <a:r>
              <a:rPr lang="nb-NO" sz="2400" dirty="0" smtClean="0"/>
              <a:t>sykehusene unngå å opprette egne lokale prosedyrer der det finnes regionale prosedyrer</a:t>
            </a:r>
          </a:p>
          <a:p>
            <a:r>
              <a:rPr lang="nb-NO" sz="2400" dirty="0"/>
              <a:t>d</a:t>
            </a:r>
            <a:r>
              <a:rPr lang="nb-NO" sz="2400" dirty="0" smtClean="0"/>
              <a:t>e regionale prosedyrene utarbeides slik at de ikke inneholder henvisning til lokale forhold på det enkelte sykehus, som for eksempel telefonnummer, beskrivelse av lokasjon </a:t>
            </a:r>
            <a:r>
              <a:rPr lang="nb-NO" sz="2400" dirty="0" err="1" smtClean="0"/>
              <a:t>osv</a:t>
            </a:r>
            <a:r>
              <a:rPr lang="nb-NO" sz="2400" dirty="0" smtClean="0"/>
              <a:t> </a:t>
            </a:r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43" name="Gruppe 42"/>
          <p:cNvGrpSpPr/>
          <p:nvPr/>
        </p:nvGrpSpPr>
        <p:grpSpPr>
          <a:xfrm>
            <a:off x="9120336" y="2504298"/>
            <a:ext cx="1524521" cy="1860806"/>
            <a:chOff x="9840416" y="2504298"/>
            <a:chExt cx="1524521" cy="1860806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7683" y="3761769"/>
              <a:ext cx="603335" cy="603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pe 5"/>
            <p:cNvGrpSpPr/>
            <p:nvPr/>
          </p:nvGrpSpPr>
          <p:grpSpPr>
            <a:xfrm>
              <a:off x="9840416" y="2996952"/>
              <a:ext cx="725553" cy="720000"/>
              <a:chOff x="9552384" y="2360808"/>
              <a:chExt cx="725553" cy="720000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9557937" y="2360808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" name="TekstSylinder 12"/>
              <p:cNvSpPr txBox="1"/>
              <p:nvPr/>
            </p:nvSpPr>
            <p:spPr>
              <a:xfrm>
                <a:off x="9552384" y="2564904"/>
                <a:ext cx="7038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BANK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" name="Gruppe 33"/>
            <p:cNvGrpSpPr/>
            <p:nvPr/>
          </p:nvGrpSpPr>
          <p:grpSpPr>
            <a:xfrm>
              <a:off x="10661079" y="2504298"/>
              <a:ext cx="703858" cy="1710632"/>
              <a:chOff x="10661079" y="2510456"/>
              <a:chExt cx="703858" cy="1710632"/>
            </a:xfrm>
          </p:grpSpPr>
          <p:grpSp>
            <p:nvGrpSpPr>
              <p:cNvPr id="8" name="Gruppe 7"/>
              <p:cNvGrpSpPr/>
              <p:nvPr/>
            </p:nvGrpSpPr>
            <p:grpSpPr>
              <a:xfrm>
                <a:off x="10661079" y="3729319"/>
                <a:ext cx="703858" cy="491769"/>
                <a:chOff x="9552384" y="2487953"/>
                <a:chExt cx="703858" cy="491769"/>
              </a:xfrm>
            </p:grpSpPr>
            <p:sp>
              <p:nvSpPr>
                <p:cNvPr id="10" name="Ellipse 9"/>
                <p:cNvSpPr/>
                <p:nvPr/>
              </p:nvSpPr>
              <p:spPr>
                <a:xfrm>
                  <a:off x="9672053" y="2487953"/>
                  <a:ext cx="491769" cy="491769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1" name="TekstSylinder 10"/>
                <p:cNvSpPr txBox="1"/>
                <p:nvPr/>
              </p:nvSpPr>
              <p:spPr>
                <a:xfrm>
                  <a:off x="9552384" y="2564904"/>
                  <a:ext cx="7038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EQS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uppe 13"/>
              <p:cNvGrpSpPr/>
              <p:nvPr/>
            </p:nvGrpSpPr>
            <p:grpSpPr>
              <a:xfrm>
                <a:off x="10661079" y="3119887"/>
                <a:ext cx="703858" cy="491769"/>
                <a:chOff x="9552384" y="2487953"/>
                <a:chExt cx="703858" cy="491769"/>
              </a:xfrm>
            </p:grpSpPr>
            <p:sp>
              <p:nvSpPr>
                <p:cNvPr id="15" name="Ellipse 14"/>
                <p:cNvSpPr/>
                <p:nvPr/>
              </p:nvSpPr>
              <p:spPr>
                <a:xfrm>
                  <a:off x="9672053" y="2487953"/>
                  <a:ext cx="491769" cy="491769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6" name="TekstSylinder 15"/>
                <p:cNvSpPr txBox="1"/>
                <p:nvPr/>
              </p:nvSpPr>
              <p:spPr>
                <a:xfrm>
                  <a:off x="9552384" y="2564904"/>
                  <a:ext cx="7038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EQS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uppe 16"/>
              <p:cNvGrpSpPr/>
              <p:nvPr/>
            </p:nvGrpSpPr>
            <p:grpSpPr>
              <a:xfrm>
                <a:off x="10661079" y="2510456"/>
                <a:ext cx="703858" cy="491769"/>
                <a:chOff x="9552384" y="2487953"/>
                <a:chExt cx="703858" cy="491769"/>
              </a:xfrm>
            </p:grpSpPr>
            <p:sp>
              <p:nvSpPr>
                <p:cNvPr id="18" name="Ellipse 17"/>
                <p:cNvSpPr/>
                <p:nvPr/>
              </p:nvSpPr>
              <p:spPr>
                <a:xfrm>
                  <a:off x="9672053" y="2487953"/>
                  <a:ext cx="491769" cy="491769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9" name="TekstSylinder 18"/>
                <p:cNvSpPr txBox="1"/>
                <p:nvPr/>
              </p:nvSpPr>
              <p:spPr>
                <a:xfrm>
                  <a:off x="9552384" y="2564904"/>
                  <a:ext cx="7038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EQS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35" name="Rett pilkobling 34"/>
            <p:cNvCxnSpPr/>
            <p:nvPr/>
          </p:nvCxnSpPr>
          <p:spPr>
            <a:xfrm>
              <a:off x="10200456" y="3641969"/>
              <a:ext cx="5513" cy="239105"/>
            </a:xfrm>
            <a:prstGeom prst="straightConnector1">
              <a:avLst/>
            </a:prstGeom>
            <a:ln w="19050">
              <a:solidFill>
                <a:srgbClr val="273C87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uppe 41"/>
            <p:cNvGrpSpPr/>
            <p:nvPr/>
          </p:nvGrpSpPr>
          <p:grpSpPr>
            <a:xfrm>
              <a:off x="10501624" y="2777578"/>
              <a:ext cx="239836" cy="1158748"/>
              <a:chOff x="10541473" y="2777578"/>
              <a:chExt cx="239836" cy="1158748"/>
            </a:xfrm>
          </p:grpSpPr>
          <p:cxnSp>
            <p:nvCxnSpPr>
              <p:cNvPr id="39" name="Rett pilkobling 38"/>
              <p:cNvCxnSpPr/>
              <p:nvPr/>
            </p:nvCxnSpPr>
            <p:spPr>
              <a:xfrm flipV="1">
                <a:off x="10544835" y="2777578"/>
                <a:ext cx="236474" cy="608136"/>
              </a:xfrm>
              <a:prstGeom prst="straightConnector1">
                <a:avLst/>
              </a:prstGeom>
              <a:ln w="19050">
                <a:solidFill>
                  <a:srgbClr val="273C87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ett pilkobling 39"/>
              <p:cNvCxnSpPr/>
              <p:nvPr/>
            </p:nvCxnSpPr>
            <p:spPr>
              <a:xfrm>
                <a:off x="10544835" y="3385714"/>
                <a:ext cx="236474" cy="550612"/>
              </a:xfrm>
              <a:prstGeom prst="straightConnector1">
                <a:avLst/>
              </a:prstGeom>
              <a:ln w="19050">
                <a:solidFill>
                  <a:srgbClr val="273C87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pilkobling 40"/>
              <p:cNvCxnSpPr/>
              <p:nvPr/>
            </p:nvCxnSpPr>
            <p:spPr>
              <a:xfrm>
                <a:off x="10541473" y="3386431"/>
                <a:ext cx="234103" cy="0"/>
              </a:xfrm>
              <a:prstGeom prst="straightConnector1">
                <a:avLst/>
              </a:prstGeom>
              <a:ln w="19050">
                <a:solidFill>
                  <a:srgbClr val="273C87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506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Regionale prosedyrer som er besluttet av fagpersoner i regionen vil harmonisere behandlingstilbudet i regionen</a:t>
            </a:r>
          </a:p>
          <a:p>
            <a:r>
              <a:rPr lang="nb-NO" sz="2400" dirty="0" smtClean="0"/>
              <a:t>Leger og andre behandlere i kommunehelsetjenesten vil ha tilgang til sykehusprosedyrer som angår deres pasienter og brukere i Helseplattformen</a:t>
            </a:r>
          </a:p>
          <a:p>
            <a:r>
              <a:rPr lang="nb-NO" sz="2400" dirty="0" smtClean="0"/>
              <a:t>Revidering av regionale prosedyrer skjer i prosedyrebanken med automatisk oppdaterte prosedyrer tilgjengelig i Helseplattformen og i </a:t>
            </a:r>
            <a:r>
              <a:rPr lang="nb-NO" sz="2400" dirty="0" err="1" smtClean="0"/>
              <a:t>EQSene</a:t>
            </a:r>
            <a:endParaRPr lang="nb-NO" sz="2400" dirty="0" smtClean="0"/>
          </a:p>
          <a:p>
            <a:endParaRPr lang="nb-NO" sz="2400" dirty="0" smtClean="0"/>
          </a:p>
          <a:p>
            <a:endParaRPr lang="nb-NO" sz="2400" dirty="0"/>
          </a:p>
          <a:p>
            <a:pPr marL="0" indent="0">
              <a:buNone/>
            </a:pPr>
            <a:endParaRPr lang="nb-NO" sz="2400" i="1" dirty="0" smtClean="0"/>
          </a:p>
          <a:p>
            <a:pPr marL="0" indent="0">
              <a:buNone/>
            </a:pPr>
            <a:endParaRPr lang="nb-NO" sz="2400" i="1" dirty="0"/>
          </a:p>
          <a:p>
            <a:pPr marL="0" indent="0">
              <a:buNone/>
            </a:pPr>
            <a:endParaRPr lang="nb-NO" sz="2400" i="1" dirty="0" smtClean="0"/>
          </a:p>
          <a:p>
            <a:pPr marL="0" indent="0">
              <a:buNone/>
            </a:pPr>
            <a:endParaRPr lang="nb-NO" sz="2400" i="1" dirty="0"/>
          </a:p>
          <a:p>
            <a:pPr marL="0" indent="0">
              <a:buNone/>
            </a:pPr>
            <a:endParaRPr lang="nb-NO" sz="2400" i="1" dirty="0" smtClean="0"/>
          </a:p>
          <a:p>
            <a:pPr marL="0" indent="0">
              <a:buNone/>
            </a:pPr>
            <a:endParaRPr lang="nb-NO" sz="2400" i="1" dirty="0"/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24437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8FE9B3-5080-41B5-9F76-7296E3FE0FC4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528</TotalTime>
  <Words>292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Regionale fagprosedyrer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35</cp:revision>
  <dcterms:created xsi:type="dcterms:W3CDTF">2021-06-23T13:32:41Z</dcterms:created>
  <dcterms:modified xsi:type="dcterms:W3CDTF">2021-08-12T10:18:34Z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