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5"/>
  </p:notesMasterIdLst>
  <p:handoutMasterIdLst>
    <p:handoutMasterId r:id="rId16"/>
  </p:handoutMasterIdLst>
  <p:sldIdLst>
    <p:sldId id="311" r:id="rId7"/>
    <p:sldId id="312" r:id="rId8"/>
    <p:sldId id="317" r:id="rId9"/>
    <p:sldId id="313" r:id="rId10"/>
    <p:sldId id="314" r:id="rId11"/>
    <p:sldId id="318" r:id="rId12"/>
    <p:sldId id="315" r:id="rId13"/>
    <p:sldId id="316" r:id="rId1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gshaug, Nina" initials="KNA" lastIdx="1" clrIdx="0">
    <p:extLst>
      <p:ext uri="{19B8F6BF-5375-455C-9EA6-DF929625EA0E}">
        <p15:presenceInfo xmlns:p15="http://schemas.microsoft.com/office/powerpoint/2012/main" userId="Kongshaug, Ni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3C87"/>
    <a:srgbClr val="2CB5B5"/>
    <a:srgbClr val="208482"/>
    <a:srgbClr val="41C3D3"/>
    <a:srgbClr val="A8ECEA"/>
    <a:srgbClr val="40C3D5"/>
    <a:srgbClr val="2A307D"/>
    <a:srgbClr val="043585"/>
    <a:srgbClr val="90B6E6"/>
    <a:srgbClr val="00B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77" autoAdjust="0"/>
    <p:restoredTop sz="96327" autoAdjust="0"/>
  </p:normalViewPr>
  <p:slideViewPr>
    <p:cSldViewPr showGuides="1">
      <p:cViewPr varScale="1">
        <p:scale>
          <a:sx n="56" d="100"/>
          <a:sy n="56" d="100"/>
        </p:scale>
        <p:origin x="90" y="4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14" Type="http://schemas.openxmlformats.org/officeDocument/2006/relationships/slide" Target="slides/slide8.xml"/><Relationship Id="rId9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file:////Volumes/Engasjert/Engasjert2019/Helseplattformen/5371%20HP%20Powerpoint%20mal/HP%20symbol%20blue%20malside%20neg.png" TargetMode="External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marL="0" indent="0" algn="ctr">
              <a:lnSpc>
                <a:spcPct val="85000"/>
              </a:lnSpc>
              <a:buNone/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08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91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tel og innho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1284CB9-062C-5D44-A2B4-4B0411D11DA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ittel 1"/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" y="1600202"/>
            <a:ext cx="9950896" cy="4133055"/>
          </a:xfrm>
        </p:spPr>
        <p:txBody>
          <a:bodyPr/>
          <a:lstStyle>
            <a:lvl1pPr marL="342900" indent="-342900">
              <a:buClr>
                <a:srgbClr val="6FAAD8"/>
              </a:buClr>
              <a:buFont typeface="Courier New" panose="02070309020205020404" pitchFamily="49" charset="0"/>
              <a:buChar char="o"/>
              <a:defRPr sz="2400" baseline="0">
                <a:solidFill>
                  <a:schemeClr val="bg1"/>
                </a:solidFill>
              </a:defRPr>
            </a:lvl1pPr>
            <a:lvl2pPr marL="914400" indent="-457200">
              <a:buClr>
                <a:srgbClr val="6FAAD8"/>
              </a:buClr>
              <a:buFont typeface="Arial" panose="020B0604020202020204" pitchFamily="34" charset="0"/>
              <a:buChar char="•"/>
              <a:defRPr sz="1800" baseline="0">
                <a:solidFill>
                  <a:schemeClr val="bg1"/>
                </a:solidFill>
              </a:defRPr>
            </a:lvl2pPr>
            <a:lvl3pPr>
              <a:buClr>
                <a:srgbClr val="6FAAD8"/>
              </a:buClr>
              <a:defRPr sz="1600" baseline="0">
                <a:solidFill>
                  <a:schemeClr val="bg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cxnSp>
        <p:nvCxnSpPr>
          <p:cNvPr id="12" name="Rett linje 11">
            <a:extLst>
              <a:ext uri="{FF2B5EF4-FFF2-40B4-BE49-F238E27FC236}">
                <a16:creationId xmlns:a16="http://schemas.microsoft.com/office/drawing/2014/main" id="{ACF6C7A0-9224-844C-A16E-37D0AC09A799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Bilde 14">
            <a:extLst>
              <a:ext uri="{FF2B5EF4-FFF2-40B4-BE49-F238E27FC236}">
                <a16:creationId xmlns:a16="http://schemas.microsoft.com/office/drawing/2014/main" id="{5BADA423-50F3-074D-8800-BF3165BEA199}"/>
              </a:ext>
            </a:extLst>
          </p:cNvPr>
          <p:cNvPicPr>
            <a:picLocks noChangeAspect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996" y="429093"/>
            <a:ext cx="1123530" cy="112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8354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  <p:sldLayoutId id="2147483667" r:id="rId4"/>
    <p:sldLayoutId id="2147483668" r:id="rId5"/>
    <p:sldLayoutId id="2147483669" r:id="rId6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838200" y="2708920"/>
            <a:ext cx="10515600" cy="720080"/>
          </a:xfrm>
        </p:spPr>
        <p:txBody>
          <a:bodyPr/>
          <a:lstStyle/>
          <a:p>
            <a:r>
              <a:rPr lang="nb-NO" dirty="0"/>
              <a:t>Regionale </a:t>
            </a:r>
            <a:r>
              <a:rPr lang="nb-NO" dirty="0" smtClean="0"/>
              <a:t>fagprosedyrer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9669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2564904"/>
            <a:ext cx="10092781" cy="2304256"/>
          </a:xfrm>
        </p:spPr>
        <p:txBody>
          <a:bodyPr>
            <a:normAutofit fontScale="92500" lnSpcReduction="10000"/>
          </a:bodyPr>
          <a:lstStyle/>
          <a:p>
            <a:r>
              <a:rPr lang="nb-NO" sz="2400" dirty="0" smtClean="0"/>
              <a:t>Primærhelsetjenesten og spesialisthelsetjenesten benytter i dag ulike systemer for fagprosedyrer og mangler ofte tilgang til hverandres prosedyrer</a:t>
            </a:r>
          </a:p>
          <a:p>
            <a:r>
              <a:rPr lang="nb-NO" sz="2400" dirty="0" smtClean="0"/>
              <a:t>Fagprosedyrer som omhandler samme tilstand varierer mellom sykehus</a:t>
            </a:r>
          </a:p>
          <a:p>
            <a:r>
              <a:rPr lang="nb-NO" sz="2400" dirty="0" smtClean="0"/>
              <a:t>Sykehusene har samme system (EQS), men systemene er ikke koblet sammen</a:t>
            </a:r>
          </a:p>
          <a:p>
            <a:r>
              <a:rPr lang="nb-NO" sz="2400" dirty="0" smtClean="0"/>
              <a:t>Trondheim </a:t>
            </a:r>
            <a:r>
              <a:rPr lang="nb-NO" sz="2400" dirty="0"/>
              <a:t>kommune har </a:t>
            </a:r>
            <a:r>
              <a:rPr lang="nb-NO" sz="2400" dirty="0" err="1"/>
              <a:t>Kvaliteket</a:t>
            </a:r>
            <a:r>
              <a:rPr lang="nb-NO" sz="2400" dirty="0"/>
              <a:t> hvor fagprosedyrene i stor grad er hentet fra </a:t>
            </a:r>
            <a:r>
              <a:rPr lang="nb-NO" sz="2400" dirty="0" smtClean="0"/>
              <a:t>kunnskapsbasen VAR </a:t>
            </a:r>
            <a:r>
              <a:rPr lang="nb-NO" sz="2400" dirty="0"/>
              <a:t>som brukes av nesten alle kommuner i regionen</a:t>
            </a:r>
            <a:endParaRPr lang="nb-NO" sz="2400" dirty="0" smtClean="0"/>
          </a:p>
          <a:p>
            <a:pPr marL="0" indent="0">
              <a:buNone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62873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2852936"/>
            <a:ext cx="6840760" cy="1296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Det </a:t>
            </a:r>
            <a:r>
              <a:rPr lang="nb-NO" sz="2400" dirty="0"/>
              <a:t>er </a:t>
            </a:r>
            <a:r>
              <a:rPr lang="nb-NO" sz="2400" dirty="0" smtClean="0"/>
              <a:t>behov </a:t>
            </a:r>
            <a:r>
              <a:rPr lang="nb-NO" sz="2400" dirty="0"/>
              <a:t>for å ha like prosedyrer, slik at primærhelsetjenesten også kan benytte prosedyrene som informasjon om hva som foregår i </a:t>
            </a:r>
            <a:r>
              <a:rPr lang="nb-NO" sz="2400" dirty="0" smtClean="0"/>
              <a:t>sykehusene</a:t>
            </a:r>
            <a:endParaRPr lang="nb-NO" sz="2400" dirty="0"/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endParaRPr lang="nb-NO" sz="2400" dirty="0" smtClean="0"/>
          </a:p>
        </p:txBody>
      </p:sp>
      <p:pic>
        <p:nvPicPr>
          <p:cNvPr id="1026" name="Picture 2" descr="Bil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750" b="100000" l="0" r="997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3146" y="2730763"/>
            <a:ext cx="1335382" cy="133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helseplattformen.helse-midt.no/Ikoner/05_AVDELING-STED-ORG_hjem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440" y="2699337"/>
            <a:ext cx="1468920" cy="146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376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2060848"/>
            <a:ext cx="6926559" cy="3384376"/>
          </a:xfrm>
        </p:spPr>
        <p:txBody>
          <a:bodyPr>
            <a:normAutofit/>
          </a:bodyPr>
          <a:lstStyle/>
          <a:p>
            <a:r>
              <a:rPr lang="nb-NO" sz="2400" dirty="0" smtClean="0"/>
              <a:t>Det vil bygges inn omforente regionale fagprosedyrer i Helseplattformen</a:t>
            </a:r>
          </a:p>
          <a:p>
            <a:r>
              <a:rPr lang="nb-NO" sz="2400" dirty="0"/>
              <a:t>F</a:t>
            </a:r>
            <a:r>
              <a:rPr lang="nb-NO" sz="2400" dirty="0" smtClean="0"/>
              <a:t>agprosedyrene er utarbeidet av de ulike fagmiljøene i regionen</a:t>
            </a:r>
          </a:p>
          <a:p>
            <a:r>
              <a:rPr lang="nb-NO" sz="2400" dirty="0" smtClean="0"/>
              <a:t>Fagprosedyrene legges i en regional prosedyrebank</a:t>
            </a:r>
          </a:p>
          <a:p>
            <a:r>
              <a:rPr lang="nb-NO" sz="2400" dirty="0" smtClean="0"/>
              <a:t>Dette betyr at prosedyrene vil være like og tilgjengelige for alle som benytter Helseplattformen</a:t>
            </a:r>
            <a:br>
              <a:rPr lang="nb-NO" sz="2400" dirty="0" smtClean="0"/>
            </a:br>
            <a:endParaRPr lang="nb-NO" sz="2400" dirty="0" smtClean="0"/>
          </a:p>
        </p:txBody>
      </p:sp>
      <p:pic>
        <p:nvPicPr>
          <p:cNvPr id="2050" name="Picture 2" descr="Bil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2384" y="2564904"/>
            <a:ext cx="1433736" cy="1433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Bil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40" y="2597299"/>
            <a:ext cx="1433736" cy="1433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12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340768"/>
            <a:ext cx="7790656" cy="36724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b="1" dirty="0" smtClean="0"/>
              <a:t>Regional prosedyrebank</a:t>
            </a:r>
          </a:p>
          <a:p>
            <a:pPr lvl="1"/>
            <a:endParaRPr lang="nb-NO" sz="24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/>
              <a:t>O</a:t>
            </a:r>
            <a:r>
              <a:rPr lang="nb-NO" sz="2400" dirty="0" smtClean="0"/>
              <a:t>ppdateres fortløpende med fagprosedyrer det er konsensus om i fagmiljøene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 smtClean="0"/>
              <a:t>Prosedyrene lenkes fra den regionale prosedyrebanken til Helseplattformen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 smtClean="0"/>
              <a:t>Prosedyrene kobles tilbake til sykehusene sine </a:t>
            </a:r>
            <a:r>
              <a:rPr lang="nb-NO" sz="2400" dirty="0" err="1" smtClean="0"/>
              <a:t>EQSer</a:t>
            </a:r>
            <a:r>
              <a:rPr lang="nb-NO" sz="2400" dirty="0" smtClean="0"/>
              <a:t>, og vil være like i sykehusene sine </a:t>
            </a:r>
            <a:r>
              <a:rPr lang="nb-NO" sz="2400" dirty="0" err="1" smtClean="0"/>
              <a:t>EQSer</a:t>
            </a:r>
            <a:endParaRPr lang="nb-NO" sz="2400" dirty="0" smtClean="0"/>
          </a:p>
        </p:txBody>
      </p:sp>
      <p:pic>
        <p:nvPicPr>
          <p:cNvPr id="4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280" y="2831621"/>
            <a:ext cx="1893524" cy="1893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uppe 8"/>
          <p:cNvGrpSpPr/>
          <p:nvPr/>
        </p:nvGrpSpPr>
        <p:grpSpPr>
          <a:xfrm>
            <a:off x="9141652" y="2060849"/>
            <a:ext cx="725553" cy="720000"/>
            <a:chOff x="9552384" y="2360808"/>
            <a:chExt cx="725553" cy="720000"/>
          </a:xfrm>
        </p:grpSpPr>
        <p:sp>
          <p:nvSpPr>
            <p:cNvPr id="7" name="Ellipse 6"/>
            <p:cNvSpPr/>
            <p:nvPr/>
          </p:nvSpPr>
          <p:spPr>
            <a:xfrm>
              <a:off x="9557937" y="2360808"/>
              <a:ext cx="720000" cy="720000"/>
            </a:xfrm>
            <a:prstGeom prst="ellipse">
              <a:avLst/>
            </a:prstGeom>
            <a:solidFill>
              <a:srgbClr val="2CB5B5"/>
            </a:solidFill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TekstSylinder 7"/>
            <p:cNvSpPr txBox="1"/>
            <p:nvPr/>
          </p:nvSpPr>
          <p:spPr>
            <a:xfrm>
              <a:off x="9552384" y="2564904"/>
              <a:ext cx="703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BANK</a:t>
              </a:r>
              <a:endParaRPr lang="nb-NO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5" name="Vinkel 4"/>
          <p:cNvCxnSpPr/>
          <p:nvPr/>
        </p:nvCxnSpPr>
        <p:spPr>
          <a:xfrm rot="5400000">
            <a:off x="8788614" y="2940150"/>
            <a:ext cx="900180" cy="365553"/>
          </a:xfrm>
          <a:prstGeom prst="bentConnector3">
            <a:avLst/>
          </a:prstGeom>
          <a:ln w="19050">
            <a:solidFill>
              <a:srgbClr val="2A307D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e 12"/>
          <p:cNvGrpSpPr/>
          <p:nvPr/>
        </p:nvGrpSpPr>
        <p:grpSpPr>
          <a:xfrm>
            <a:off x="10113590" y="2703648"/>
            <a:ext cx="703858" cy="491769"/>
            <a:chOff x="9552384" y="2487953"/>
            <a:chExt cx="703858" cy="491769"/>
          </a:xfrm>
        </p:grpSpPr>
        <p:sp>
          <p:nvSpPr>
            <p:cNvPr id="14" name="Ellipse 13"/>
            <p:cNvSpPr/>
            <p:nvPr/>
          </p:nvSpPr>
          <p:spPr>
            <a:xfrm>
              <a:off x="9672053" y="2487953"/>
              <a:ext cx="491769" cy="491769"/>
            </a:xfrm>
            <a:prstGeom prst="ellipse">
              <a:avLst/>
            </a:prstGeom>
            <a:solidFill>
              <a:srgbClr val="2CB5B5"/>
            </a:solidFill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TekstSylinder 14"/>
            <p:cNvSpPr txBox="1"/>
            <p:nvPr/>
          </p:nvSpPr>
          <p:spPr>
            <a:xfrm>
              <a:off x="9552384" y="2564904"/>
              <a:ext cx="703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EQS</a:t>
              </a:r>
              <a:endParaRPr lang="nb-NO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1" name="Vinkel 10"/>
          <p:cNvCxnSpPr/>
          <p:nvPr/>
        </p:nvCxnSpPr>
        <p:spPr>
          <a:xfrm>
            <a:off x="9634632" y="2675489"/>
            <a:ext cx="565824" cy="283363"/>
          </a:xfrm>
          <a:prstGeom prst="bentConnector3">
            <a:avLst/>
          </a:prstGeom>
          <a:ln w="19050">
            <a:solidFill>
              <a:srgbClr val="2A307D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7443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84784"/>
            <a:ext cx="7673429" cy="29523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b="1" dirty="0" smtClean="0"/>
              <a:t>Regional prosedyrebank – revidering av prosedyrer</a:t>
            </a:r>
          </a:p>
          <a:p>
            <a:pPr lvl="1"/>
            <a:endParaRPr lang="nb-NO" sz="24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 smtClean="0"/>
              <a:t>Prosedyrene revideres kun i den regionale prosedyrebanken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 smtClean="0"/>
              <a:t>Prosedyrene vil da automatisk bli oppdatert i Helseplattformen og i sykehusene sine </a:t>
            </a:r>
            <a:r>
              <a:rPr lang="nb-NO" sz="2400" dirty="0" err="1" smtClean="0"/>
              <a:t>EQSer</a:t>
            </a:r>
            <a:r>
              <a:rPr lang="nb-NO" sz="2400" dirty="0" smtClean="0"/>
              <a:t> i en og samme operasjon</a:t>
            </a:r>
          </a:p>
        </p:txBody>
      </p:sp>
      <p:pic>
        <p:nvPicPr>
          <p:cNvPr id="4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280" y="2831621"/>
            <a:ext cx="1893524" cy="1893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uppe 4"/>
          <p:cNvGrpSpPr/>
          <p:nvPr/>
        </p:nvGrpSpPr>
        <p:grpSpPr>
          <a:xfrm>
            <a:off x="9141652" y="2060849"/>
            <a:ext cx="725553" cy="720000"/>
            <a:chOff x="9552384" y="2360808"/>
            <a:chExt cx="725553" cy="720000"/>
          </a:xfrm>
        </p:grpSpPr>
        <p:sp>
          <p:nvSpPr>
            <p:cNvPr id="11" name="Ellipse 10"/>
            <p:cNvSpPr/>
            <p:nvPr/>
          </p:nvSpPr>
          <p:spPr>
            <a:xfrm>
              <a:off x="9557937" y="2360808"/>
              <a:ext cx="720000" cy="720000"/>
            </a:xfrm>
            <a:prstGeom prst="ellipse">
              <a:avLst/>
            </a:prstGeom>
            <a:solidFill>
              <a:srgbClr val="2CB5B5"/>
            </a:solidFill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TekstSylinder 11"/>
            <p:cNvSpPr txBox="1"/>
            <p:nvPr/>
          </p:nvSpPr>
          <p:spPr>
            <a:xfrm>
              <a:off x="9552384" y="2564904"/>
              <a:ext cx="703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BANK</a:t>
              </a:r>
              <a:endParaRPr lang="nb-NO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6" name="Vinkel 5"/>
          <p:cNvCxnSpPr/>
          <p:nvPr/>
        </p:nvCxnSpPr>
        <p:spPr>
          <a:xfrm rot="5400000">
            <a:off x="8788614" y="2940150"/>
            <a:ext cx="900180" cy="365553"/>
          </a:xfrm>
          <a:prstGeom prst="bentConnector3">
            <a:avLst/>
          </a:prstGeom>
          <a:ln w="19050">
            <a:solidFill>
              <a:srgbClr val="2A307D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pe 6"/>
          <p:cNvGrpSpPr/>
          <p:nvPr/>
        </p:nvGrpSpPr>
        <p:grpSpPr>
          <a:xfrm>
            <a:off x="10113590" y="2703648"/>
            <a:ext cx="703858" cy="491769"/>
            <a:chOff x="9552384" y="2487953"/>
            <a:chExt cx="703858" cy="491769"/>
          </a:xfrm>
        </p:grpSpPr>
        <p:sp>
          <p:nvSpPr>
            <p:cNvPr id="9" name="Ellipse 8"/>
            <p:cNvSpPr/>
            <p:nvPr/>
          </p:nvSpPr>
          <p:spPr>
            <a:xfrm>
              <a:off x="9672053" y="2487953"/>
              <a:ext cx="491769" cy="491769"/>
            </a:xfrm>
            <a:prstGeom prst="ellipse">
              <a:avLst/>
            </a:prstGeom>
            <a:solidFill>
              <a:srgbClr val="2CB5B5"/>
            </a:solidFill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TekstSylinder 9"/>
            <p:cNvSpPr txBox="1"/>
            <p:nvPr/>
          </p:nvSpPr>
          <p:spPr>
            <a:xfrm>
              <a:off x="9552384" y="2564904"/>
              <a:ext cx="703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EQS</a:t>
              </a:r>
              <a:endParaRPr lang="nb-NO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8" name="Vinkel 7"/>
          <p:cNvCxnSpPr/>
          <p:nvPr/>
        </p:nvCxnSpPr>
        <p:spPr>
          <a:xfrm>
            <a:off x="9634632" y="2675489"/>
            <a:ext cx="565824" cy="283363"/>
          </a:xfrm>
          <a:prstGeom prst="bentConnector3">
            <a:avLst/>
          </a:prstGeom>
          <a:ln w="19050">
            <a:solidFill>
              <a:srgbClr val="2A307D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125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484787"/>
            <a:ext cx="8640960" cy="4032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 smtClean="0"/>
              <a:t>For at arbeidet med regionale prosedyrer skal få best mulig effekt må</a:t>
            </a:r>
          </a:p>
          <a:p>
            <a:endParaRPr lang="nb-NO" sz="2400" dirty="0" smtClean="0"/>
          </a:p>
          <a:p>
            <a:r>
              <a:rPr lang="nb-NO" sz="2400" dirty="0" smtClean="0"/>
              <a:t>konsensusgruppene og fagledernettverk jobbe kontinuerlig med faglig enighet om viktige fagprosedyrer</a:t>
            </a:r>
          </a:p>
          <a:p>
            <a:r>
              <a:rPr lang="nb-NO" sz="2400" dirty="0" smtClean="0"/>
              <a:t>sykehusene unngå å opprette egne lokale prosedyrer der det finnes regionale prosedyrer</a:t>
            </a:r>
          </a:p>
          <a:p>
            <a:r>
              <a:rPr lang="nb-NO" sz="2400" dirty="0"/>
              <a:t>d</a:t>
            </a:r>
            <a:r>
              <a:rPr lang="nb-NO" sz="2400" dirty="0" smtClean="0"/>
              <a:t>e regionale prosedyrene utarbeides slik at de ikke inneholder henvisning til lokale forhold på det enkelte sykehus, som for eksempel telefonnummer, beskrivelse av lokasjon osv. </a:t>
            </a:r>
          </a:p>
          <a:p>
            <a:endParaRPr lang="nb-NO" sz="2400" dirty="0"/>
          </a:p>
          <a:p>
            <a:pPr lvl="2"/>
            <a:endParaRPr lang="nb-NO" sz="2400" dirty="0" smtClean="0"/>
          </a:p>
          <a:p>
            <a:pPr lvl="2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  <p:grpSp>
        <p:nvGrpSpPr>
          <p:cNvPr id="43" name="Gruppe 42"/>
          <p:cNvGrpSpPr/>
          <p:nvPr/>
        </p:nvGrpSpPr>
        <p:grpSpPr>
          <a:xfrm>
            <a:off x="9120336" y="2504298"/>
            <a:ext cx="1524521" cy="1860806"/>
            <a:chOff x="9840416" y="2504298"/>
            <a:chExt cx="1524521" cy="1860806"/>
          </a:xfrm>
        </p:grpSpPr>
        <p:pic>
          <p:nvPicPr>
            <p:cNvPr id="5" name="Picture 2" descr="Bild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7683" y="3761769"/>
              <a:ext cx="603335" cy="6033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Gruppe 5"/>
            <p:cNvGrpSpPr/>
            <p:nvPr/>
          </p:nvGrpSpPr>
          <p:grpSpPr>
            <a:xfrm>
              <a:off x="9840416" y="2996952"/>
              <a:ext cx="725553" cy="720000"/>
              <a:chOff x="9552384" y="2360808"/>
              <a:chExt cx="725553" cy="720000"/>
            </a:xfrm>
          </p:grpSpPr>
          <p:sp>
            <p:nvSpPr>
              <p:cNvPr id="12" name="Ellipse 11"/>
              <p:cNvSpPr/>
              <p:nvPr/>
            </p:nvSpPr>
            <p:spPr>
              <a:xfrm>
                <a:off x="9557937" y="2360808"/>
                <a:ext cx="720000" cy="720000"/>
              </a:xfrm>
              <a:prstGeom prst="ellipse">
                <a:avLst/>
              </a:prstGeom>
              <a:solidFill>
                <a:srgbClr val="2CB5B5"/>
              </a:solidFill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3" name="TekstSylinder 12"/>
              <p:cNvSpPr txBox="1"/>
              <p:nvPr/>
            </p:nvSpPr>
            <p:spPr>
              <a:xfrm>
                <a:off x="9552384" y="2564904"/>
                <a:ext cx="7038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dirty="0" smtClean="0">
                    <a:solidFill>
                      <a:schemeClr val="bg1"/>
                    </a:solidFill>
                  </a:rPr>
                  <a:t>BANK</a:t>
                </a:r>
                <a:endParaRPr lang="nb-NO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4" name="Gruppe 33"/>
            <p:cNvGrpSpPr/>
            <p:nvPr/>
          </p:nvGrpSpPr>
          <p:grpSpPr>
            <a:xfrm>
              <a:off x="10661079" y="2504298"/>
              <a:ext cx="703858" cy="1710632"/>
              <a:chOff x="10661079" y="2510456"/>
              <a:chExt cx="703858" cy="1710632"/>
            </a:xfrm>
          </p:grpSpPr>
          <p:grpSp>
            <p:nvGrpSpPr>
              <p:cNvPr id="8" name="Gruppe 7"/>
              <p:cNvGrpSpPr/>
              <p:nvPr/>
            </p:nvGrpSpPr>
            <p:grpSpPr>
              <a:xfrm>
                <a:off x="10661079" y="3729319"/>
                <a:ext cx="703858" cy="491769"/>
                <a:chOff x="9552384" y="2487953"/>
                <a:chExt cx="703858" cy="491769"/>
              </a:xfrm>
            </p:grpSpPr>
            <p:sp>
              <p:nvSpPr>
                <p:cNvPr id="10" name="Ellipse 9"/>
                <p:cNvSpPr/>
                <p:nvPr/>
              </p:nvSpPr>
              <p:spPr>
                <a:xfrm>
                  <a:off x="9672053" y="2487953"/>
                  <a:ext cx="491769" cy="491769"/>
                </a:xfrm>
                <a:prstGeom prst="ellipse">
                  <a:avLst/>
                </a:prstGeom>
                <a:solidFill>
                  <a:srgbClr val="2CB5B5"/>
                </a:solidFill>
                <a:ln>
                  <a:solidFill>
                    <a:srgbClr val="2CB5B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11" name="TekstSylinder 10"/>
                <p:cNvSpPr txBox="1"/>
                <p:nvPr/>
              </p:nvSpPr>
              <p:spPr>
                <a:xfrm>
                  <a:off x="9552384" y="2564904"/>
                  <a:ext cx="70385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dirty="0" smtClean="0">
                      <a:solidFill>
                        <a:schemeClr val="bg1"/>
                      </a:solidFill>
                    </a:rPr>
                    <a:t>EQS</a:t>
                  </a:r>
                  <a:endParaRPr lang="nb-NO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4" name="Gruppe 13"/>
              <p:cNvGrpSpPr/>
              <p:nvPr/>
            </p:nvGrpSpPr>
            <p:grpSpPr>
              <a:xfrm>
                <a:off x="10661079" y="3119887"/>
                <a:ext cx="703858" cy="491769"/>
                <a:chOff x="9552384" y="2487953"/>
                <a:chExt cx="703858" cy="491769"/>
              </a:xfrm>
            </p:grpSpPr>
            <p:sp>
              <p:nvSpPr>
                <p:cNvPr id="15" name="Ellipse 14"/>
                <p:cNvSpPr/>
                <p:nvPr/>
              </p:nvSpPr>
              <p:spPr>
                <a:xfrm>
                  <a:off x="9672053" y="2487953"/>
                  <a:ext cx="491769" cy="491769"/>
                </a:xfrm>
                <a:prstGeom prst="ellipse">
                  <a:avLst/>
                </a:prstGeom>
                <a:solidFill>
                  <a:srgbClr val="2CB5B5"/>
                </a:solidFill>
                <a:ln>
                  <a:solidFill>
                    <a:srgbClr val="2CB5B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16" name="TekstSylinder 15"/>
                <p:cNvSpPr txBox="1"/>
                <p:nvPr/>
              </p:nvSpPr>
              <p:spPr>
                <a:xfrm>
                  <a:off x="9552384" y="2564904"/>
                  <a:ext cx="70385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dirty="0" smtClean="0">
                      <a:solidFill>
                        <a:schemeClr val="bg1"/>
                      </a:solidFill>
                    </a:rPr>
                    <a:t>EQS</a:t>
                  </a:r>
                  <a:endParaRPr lang="nb-NO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7" name="Gruppe 16"/>
              <p:cNvGrpSpPr/>
              <p:nvPr/>
            </p:nvGrpSpPr>
            <p:grpSpPr>
              <a:xfrm>
                <a:off x="10661079" y="2510456"/>
                <a:ext cx="703858" cy="491769"/>
                <a:chOff x="9552384" y="2487953"/>
                <a:chExt cx="703858" cy="491769"/>
              </a:xfrm>
            </p:grpSpPr>
            <p:sp>
              <p:nvSpPr>
                <p:cNvPr id="18" name="Ellipse 17"/>
                <p:cNvSpPr/>
                <p:nvPr/>
              </p:nvSpPr>
              <p:spPr>
                <a:xfrm>
                  <a:off x="9672053" y="2487953"/>
                  <a:ext cx="491769" cy="491769"/>
                </a:xfrm>
                <a:prstGeom prst="ellipse">
                  <a:avLst/>
                </a:prstGeom>
                <a:solidFill>
                  <a:srgbClr val="2CB5B5"/>
                </a:solidFill>
                <a:ln>
                  <a:solidFill>
                    <a:srgbClr val="2CB5B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19" name="TekstSylinder 18"/>
                <p:cNvSpPr txBox="1"/>
                <p:nvPr/>
              </p:nvSpPr>
              <p:spPr>
                <a:xfrm>
                  <a:off x="9552384" y="2564904"/>
                  <a:ext cx="70385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dirty="0" smtClean="0">
                      <a:solidFill>
                        <a:schemeClr val="bg1"/>
                      </a:solidFill>
                    </a:rPr>
                    <a:t>EQS</a:t>
                  </a:r>
                  <a:endParaRPr lang="nb-NO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cxnSp>
          <p:nvCxnSpPr>
            <p:cNvPr id="35" name="Rett pilkobling 34"/>
            <p:cNvCxnSpPr/>
            <p:nvPr/>
          </p:nvCxnSpPr>
          <p:spPr>
            <a:xfrm>
              <a:off x="10200456" y="3641969"/>
              <a:ext cx="5513" cy="239105"/>
            </a:xfrm>
            <a:prstGeom prst="straightConnector1">
              <a:avLst/>
            </a:prstGeom>
            <a:ln w="19050">
              <a:solidFill>
                <a:srgbClr val="273C87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uppe 41"/>
            <p:cNvGrpSpPr/>
            <p:nvPr/>
          </p:nvGrpSpPr>
          <p:grpSpPr>
            <a:xfrm>
              <a:off x="10501624" y="2777578"/>
              <a:ext cx="239836" cy="1158748"/>
              <a:chOff x="10541473" y="2777578"/>
              <a:chExt cx="239836" cy="1158748"/>
            </a:xfrm>
          </p:grpSpPr>
          <p:cxnSp>
            <p:nvCxnSpPr>
              <p:cNvPr id="39" name="Rett pilkobling 38"/>
              <p:cNvCxnSpPr/>
              <p:nvPr/>
            </p:nvCxnSpPr>
            <p:spPr>
              <a:xfrm flipV="1">
                <a:off x="10544835" y="2777578"/>
                <a:ext cx="236474" cy="608136"/>
              </a:xfrm>
              <a:prstGeom prst="straightConnector1">
                <a:avLst/>
              </a:prstGeom>
              <a:ln w="19050">
                <a:solidFill>
                  <a:srgbClr val="273C87"/>
                </a:solidFill>
                <a:headEnd type="oval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Rett pilkobling 39"/>
              <p:cNvCxnSpPr/>
              <p:nvPr/>
            </p:nvCxnSpPr>
            <p:spPr>
              <a:xfrm>
                <a:off x="10544835" y="3385714"/>
                <a:ext cx="236474" cy="550612"/>
              </a:xfrm>
              <a:prstGeom prst="straightConnector1">
                <a:avLst/>
              </a:prstGeom>
              <a:ln w="19050">
                <a:solidFill>
                  <a:srgbClr val="273C87"/>
                </a:solidFill>
                <a:headEnd type="oval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tt pilkobling 40"/>
              <p:cNvCxnSpPr/>
              <p:nvPr/>
            </p:nvCxnSpPr>
            <p:spPr>
              <a:xfrm>
                <a:off x="10541473" y="3386431"/>
                <a:ext cx="234103" cy="0"/>
              </a:xfrm>
              <a:prstGeom prst="straightConnector1">
                <a:avLst/>
              </a:prstGeom>
              <a:ln w="19050">
                <a:solidFill>
                  <a:srgbClr val="273C87"/>
                </a:solidFill>
                <a:headEnd type="oval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50669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 smtClean="0"/>
              <a:t>Oppsummering</a:t>
            </a:r>
          </a:p>
          <a:p>
            <a:pPr marL="0" indent="0">
              <a:buNone/>
            </a:pPr>
            <a:endParaRPr lang="nb-NO" sz="2400" dirty="0"/>
          </a:p>
          <a:p>
            <a:r>
              <a:rPr lang="nb-NO" sz="2400" dirty="0" smtClean="0"/>
              <a:t>Regionale prosedyrer som er besluttet av fagpersoner i regionen vil harmonisere behandlingstilbudet i regionen</a:t>
            </a:r>
          </a:p>
          <a:p>
            <a:r>
              <a:rPr lang="nb-NO" sz="2400" dirty="0" smtClean="0"/>
              <a:t>Leger og andre behandlere i kommunehelsetjenesten vil ha tilgang til sykehusprosedyrer som angår deres pasienter og brukere i Helseplattformen</a:t>
            </a:r>
          </a:p>
          <a:p>
            <a:r>
              <a:rPr lang="nb-NO" sz="2400" dirty="0" smtClean="0"/>
              <a:t>Revidering av regionale prosedyrer skjer i prosedyrebanken med automatisk oppdaterte prosedyrer tilgjengelig i Helseplattformen og i </a:t>
            </a:r>
            <a:r>
              <a:rPr lang="nb-NO" sz="2400" dirty="0" err="1" smtClean="0"/>
              <a:t>EQSene</a:t>
            </a:r>
            <a:endParaRPr lang="nb-NO" sz="2400" dirty="0" smtClean="0"/>
          </a:p>
          <a:p>
            <a:endParaRPr lang="nb-NO" sz="2400" dirty="0" smtClean="0"/>
          </a:p>
          <a:p>
            <a:endParaRPr lang="nb-NO" sz="2400" dirty="0"/>
          </a:p>
          <a:p>
            <a:pPr marL="0" indent="0">
              <a:buNone/>
            </a:pPr>
            <a:endParaRPr lang="nb-NO" sz="2400" i="1" dirty="0" smtClean="0"/>
          </a:p>
          <a:p>
            <a:pPr marL="0" indent="0">
              <a:buNone/>
            </a:pPr>
            <a:endParaRPr lang="nb-NO" sz="2400" i="1" dirty="0"/>
          </a:p>
          <a:p>
            <a:pPr marL="0" indent="0">
              <a:buNone/>
            </a:pPr>
            <a:endParaRPr lang="nb-NO" sz="2400" i="1" dirty="0" smtClean="0"/>
          </a:p>
          <a:p>
            <a:pPr marL="0" indent="0">
              <a:buNone/>
            </a:pPr>
            <a:endParaRPr lang="nb-NO" sz="2400" i="1" dirty="0"/>
          </a:p>
          <a:p>
            <a:pPr marL="0" indent="0">
              <a:buNone/>
            </a:pPr>
            <a:endParaRPr lang="nb-NO" sz="2400" i="1" dirty="0" smtClean="0"/>
          </a:p>
          <a:p>
            <a:pPr marL="0" indent="0">
              <a:buNone/>
            </a:pPr>
            <a:endParaRPr lang="nb-NO" sz="2400" i="1" dirty="0"/>
          </a:p>
          <a:p>
            <a:endParaRPr lang="nb-NO" sz="2400" dirty="0" smtClean="0"/>
          </a:p>
          <a:p>
            <a:endParaRPr lang="nb-NO" sz="2400" dirty="0"/>
          </a:p>
          <a:p>
            <a:pPr lvl="2"/>
            <a:endParaRPr lang="nb-NO" sz="2400" dirty="0" smtClean="0"/>
          </a:p>
          <a:p>
            <a:pPr lvl="2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244379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HP Powerpointmal" ma:contentTypeID="0x0101005AB320DFA956044EB6C92C981D9868C100967F67C9C202F042A41B1225DB0A23AE00E58FAC8A12B48A41A09E0875D3157A82" ma:contentTypeVersion="10" ma:contentTypeDescription="Ny HP PowerPoint-mal, mai 2020" ma:contentTypeScope="" ma:versionID="14cf61db026e89ff54d808060f6eef5f">
  <xsd:schema xmlns:xsd="http://www.w3.org/2001/XMLSchema" xmlns:xs="http://www.w3.org/2001/XMLSchema" xmlns:p="http://schemas.microsoft.com/office/2006/metadata/properties" xmlns:ns2="a6ef3412-d541-4fd2-ac4e-5f144c52b56e" targetNamespace="http://schemas.microsoft.com/office/2006/metadata/properties" ma:root="true" ma:fieldsID="aea4146bfe56c6155878180c016a6a62" ns2:_="">
    <xsd:import namespace="a6ef3412-d541-4fd2-ac4e-5f144c52b56e"/>
    <xsd:element name="properties">
      <xsd:complexType>
        <xsd:sequence>
          <xsd:element name="documentManagement">
            <xsd:complexType>
              <xsd:all>
                <xsd:element ref="ns2:Prosjekt" minOccurs="0"/>
                <xsd:element ref="ns2:Delprosjekt" minOccurs="0"/>
                <xsd:element ref="ns2:Dokumentstatus" minOccurs="0"/>
                <xsd:element ref="ns2:p4c6da884860474cb19a57641ae17e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ef3412-d541-4fd2-ac4e-5f144c52b56e" elementFormDefault="qualified">
    <xsd:import namespace="http://schemas.microsoft.com/office/2006/documentManagement/types"/>
    <xsd:import namespace="http://schemas.microsoft.com/office/infopath/2007/PartnerControls"/>
    <xsd:element name="Prosjekt" ma:index="8" nillable="true" ma:displayName="Prosjekt" ma:default="Applikasjoner" ma:description="Legg inn riktig prosjekt" ma:format="Dropdown" ma:internalName="Prosjekt">
      <xsd:simpleType>
        <xsd:union memberTypes="dms:Text">
          <xsd:simpleType>
            <xsd:restriction base="dms:Choice">
              <xsd:enumeration value="Applikasjoner"/>
              <xsd:enumeration value="Applikasjonsstøtte"/>
              <xsd:enumeration value="Informasjonsforvaltning"/>
              <xsd:enumeration value="Rapportering"/>
              <xsd:enumeration value="Opplæring"/>
              <xsd:enumeration value="Test og verifikasjon"/>
              <xsd:enumeration value="Utvikling og kravoppfølging"/>
              <xsd:enumeration value="Helseplattformen"/>
              <xsd:enumeration value="Test"/>
              <xsd:enumeration value="Gevinstrealisering HMN"/>
            </xsd:restriction>
          </xsd:simpleType>
        </xsd:union>
      </xsd:simpleType>
    </xsd:element>
    <xsd:element name="Delprosjekt" ma:index="9" nillable="true" ma:displayName="Delprosjekt" ma:default="N/A" ma:format="Dropdown" ma:internalName="Delprosjekt">
      <xsd:simpleType>
        <xsd:union memberTypes="dms:Text">
          <xsd:simpleType>
            <xsd:restriction base="dms:Choice">
              <xsd:enumeration value="N/A"/>
              <xsd:enumeration value="Inpatient"/>
              <xsd:enumeration value="Outpatient"/>
              <xsd:enumeration value="Administrative"/>
              <xsd:enumeration value="Felles"/>
              <xsd:enumeration value="HR"/>
              <xsd:enumeration value="Informasjonssikkerhet"/>
              <xsd:enumeration value="Kommunikasjon"/>
              <xsd:enumeration value="Kontraktsforvaltning"/>
              <xsd:enumeration value="Prosjektkontor"/>
              <xsd:enumeration value="Virksomhetsarkitektur"/>
            </xsd:restriction>
          </xsd:simpleType>
        </xsd:union>
      </xsd:simpleType>
    </xsd:element>
    <xsd:element name="Dokumentstatus" ma:index="10" nillable="true" ma:displayName="Dokumentstatus" ma:default="Under arbeid" ma:format="Dropdown" ma:internalName="Dokumentstatus">
      <xsd:simpleType>
        <xsd:restriction base="dms:Choice">
          <xsd:enumeration value="Kladd"/>
          <xsd:enumeration value="Under arbeid"/>
          <xsd:enumeration value="Til godkjenning"/>
          <xsd:enumeration value="Ferdig/Godkjent"/>
          <xsd:enumeration value="Utgått"/>
        </xsd:restriction>
      </xsd:simpleType>
    </xsd:element>
    <xsd:element name="p4c6da884860474cb19a57641ae17e17" ma:index="11" nillable="true" ma:taxonomy="true" ma:internalName="p4c6da884860474cb19a57641ae17e17" ma:taxonomyFieldName="Emneknagg" ma:displayName="Emneknagg" ma:readOnly="false" ma:default="" ma:fieldId="{94c6da88-4860-474c-b19a-57641ae17e17}" ma:taxonomyMulti="true" ma:sspId="7c5b94b3-4627-4b94-8e01-5c3f1d68846f" ma:termSetId="ea577303-0617-4978-ab8e-ce98b66d9d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6c4aa343-4c03-4260-b72e-5515b5a3248e}" ma:internalName="TaxCatchAll" ma:showField="CatchAllData" ma:web="2d415689-2f3a-45fc-860f-03fc7aaa0e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6c4aa343-4c03-4260-b72e-5515b5a3248e}" ma:internalName="TaxCatchAllLabel" ma:readOnly="true" ma:showField="CatchAllDataLabel" ma:web="2d415689-2f3a-45fc-860f-03fc7aaa0e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529F3F9-19F5-46D1-B09C-E28A97CD372B}"/>
</file>

<file path=customXml/itemProps2.xml><?xml version="1.0" encoding="utf-8"?>
<ds:datastoreItem xmlns:ds="http://schemas.openxmlformats.org/officeDocument/2006/customXml" ds:itemID="{810C7004-3340-4795-BC26-17FEC289EF3C}"/>
</file>

<file path=customXml/itemProps3.xml><?xml version="1.0" encoding="utf-8"?>
<ds:datastoreItem xmlns:ds="http://schemas.openxmlformats.org/officeDocument/2006/customXml" ds:itemID="{86FA711F-697B-4308-8E66-8184D6E65663}"/>
</file>

<file path=customXml/itemProps4.xml><?xml version="1.0" encoding="utf-8"?>
<ds:datastoreItem xmlns:ds="http://schemas.openxmlformats.org/officeDocument/2006/customXml" ds:itemID="{1306A1FD-3ECA-4E7F-8E70-468D5CEE52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ef3412-d541-4fd2-ac4e-5f144c52b5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810C7004-3340-4795-BC26-17FEC289EF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661</TotalTime>
  <Words>315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Office-tema</vt:lpstr>
      <vt:lpstr>Regionale fagprosedyrer 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>_£Bilde</cp:keywords>
  <cp:lastModifiedBy>Christensen, Liv Quist</cp:lastModifiedBy>
  <cp:revision>38</cp:revision>
  <dcterms:created xsi:type="dcterms:W3CDTF">2021-06-23T13:32:41Z</dcterms:created>
  <dcterms:modified xsi:type="dcterms:W3CDTF">2021-08-12T12:15:58Z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