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33"/>
  </p:notesMasterIdLst>
  <p:handoutMasterIdLst>
    <p:handoutMasterId r:id="rId34"/>
  </p:handoutMasterIdLst>
  <p:sldIdLst>
    <p:sldId id="276" r:id="rId7"/>
    <p:sldId id="309" r:id="rId8"/>
    <p:sldId id="311" r:id="rId9"/>
    <p:sldId id="310" r:id="rId10"/>
    <p:sldId id="348" r:id="rId11"/>
    <p:sldId id="361" r:id="rId12"/>
    <p:sldId id="326" r:id="rId13"/>
    <p:sldId id="327" r:id="rId14"/>
    <p:sldId id="328" r:id="rId15"/>
    <p:sldId id="329" r:id="rId16"/>
    <p:sldId id="330" r:id="rId17"/>
    <p:sldId id="365" r:id="rId18"/>
    <p:sldId id="345" r:id="rId19"/>
    <p:sldId id="347" r:id="rId20"/>
    <p:sldId id="346" r:id="rId21"/>
    <p:sldId id="362" r:id="rId22"/>
    <p:sldId id="350" r:id="rId23"/>
    <p:sldId id="366" r:id="rId24"/>
    <p:sldId id="351" r:id="rId25"/>
    <p:sldId id="367" r:id="rId26"/>
    <p:sldId id="354" r:id="rId27"/>
    <p:sldId id="363" r:id="rId28"/>
    <p:sldId id="356" r:id="rId29"/>
    <p:sldId id="364" r:id="rId30"/>
    <p:sldId id="359" r:id="rId31"/>
    <p:sldId id="360" r:id="rId3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1F1"/>
    <a:srgbClr val="C2CDE1"/>
    <a:srgbClr val="00B8B7"/>
    <a:srgbClr val="579B9A"/>
    <a:srgbClr val="E5F8F8"/>
    <a:srgbClr val="FFFBF7"/>
    <a:srgbClr val="2A2F80"/>
    <a:srgbClr val="CBE2E2"/>
    <a:srgbClr val="283D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35" Type="http://schemas.openxmlformats.org/officeDocument/2006/relationships/presProps" Target="pres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8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3E06D-17A3-4CC4-8760-414E820F40F8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B57DE9F6-F47C-474E-8B4E-F948F55A0769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pårørende</a:t>
          </a:r>
          <a:endParaRPr lang="nb-NO" dirty="0">
            <a:solidFill>
              <a:srgbClr val="579B9A"/>
            </a:solidFill>
          </a:endParaRPr>
        </a:p>
      </dgm:t>
    </dgm:pt>
    <dgm:pt modelId="{E63FA40C-0FB0-469B-A67B-875322064578}" type="par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A032C5-4D52-45B3-AE74-2E65CC2D0393}" type="sib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4CF831-0CE4-49CB-80FE-D53D24EFF07B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32F31599-722F-47FB-929B-FA48397DF917}" type="par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164E17A-5970-405E-B1D1-F29F6EE08CDC}" type="sib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38BC4D7E-38ED-46EA-9F5D-C3C210B5D762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Oppnevn primærkontakt</a:t>
          </a:r>
          <a:endParaRPr lang="nb-NO" dirty="0">
            <a:solidFill>
              <a:srgbClr val="579B9A"/>
            </a:solidFill>
          </a:endParaRPr>
        </a:p>
      </dgm:t>
    </dgm:pt>
    <dgm:pt modelId="{5A3A49C0-944C-4201-BCE2-91C2C753E0AF}" type="par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06EEC1A-C62F-448F-9242-2E4C26161AD3}" type="sib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D6F5B55-8A02-4693-8255-8BE1A22A2A9E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fastlege om medisiner</a:t>
          </a:r>
          <a:endParaRPr lang="nb-NO" dirty="0">
            <a:solidFill>
              <a:srgbClr val="579B9A"/>
            </a:solidFill>
          </a:endParaRPr>
        </a:p>
      </dgm:t>
    </dgm:pt>
    <dgm:pt modelId="{274C350E-6E68-4130-8206-200C6E7539F1}" type="par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8493006-31F8-4569-AA0B-4DC3CA97D270}" type="sib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4D27F443-F8C0-4931-B242-033063AC9FD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689F3E8C-A854-4ADD-BA14-6622148CBBEA}" type="par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D2E1219-10D4-4A3A-B981-79153BFC7FA0}" type="sib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3CDEF6F-2A52-4A2A-A479-55507F34ACC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Bestill matombringing</a:t>
          </a:r>
          <a:endParaRPr lang="nb-NO" dirty="0">
            <a:solidFill>
              <a:srgbClr val="579B9A"/>
            </a:solidFill>
          </a:endParaRPr>
        </a:p>
      </dgm:t>
    </dgm:pt>
    <dgm:pt modelId="{CAC4BBA4-6979-4025-B950-C753F71B9C0C}" type="sib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E25853AA-D715-4838-A1EF-264593976921}" type="par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63463D2-00C0-4729-AC41-6EA48E00E1DD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7B1A67DC-56A3-4CE2-8A52-1870544EF4C0}" type="sib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752A69CC-25D2-4381-B504-50A73E19AD7B}" type="par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27DB9E5E-B611-4C53-8FDE-FFC9A3035704}" type="pres">
      <dgm:prSet presAssocID="{5C83E06D-17A3-4CC4-8760-414E820F40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2232D25B-FF6B-41D7-8AFB-F52393EE0043}" type="pres">
      <dgm:prSet presAssocID="{B57DE9F6-F47C-474E-8B4E-F948F55A0769}" presName="comp" presStyleCnt="0"/>
      <dgm:spPr/>
    </dgm:pt>
    <dgm:pt modelId="{10161450-73B2-4D25-B55B-79F8624167C4}" type="pres">
      <dgm:prSet presAssocID="{B57DE9F6-F47C-474E-8B4E-F948F55A0769}" presName="box" presStyleLbl="node1" presStyleIdx="0" presStyleCnt="7"/>
      <dgm:spPr/>
      <dgm:t>
        <a:bodyPr/>
        <a:lstStyle/>
        <a:p>
          <a:endParaRPr lang="nb-NO"/>
        </a:p>
      </dgm:t>
    </dgm:pt>
    <dgm:pt modelId="{6E52D5EF-663B-4F64-850D-0AE884CDE5A5}" type="pres">
      <dgm:prSet presAssocID="{B57DE9F6-F47C-474E-8B4E-F948F55A0769}" presName="img" presStyleLbl="fgImgPlace1" presStyleIdx="0" presStyleCnt="7"/>
      <dgm:spPr>
        <a:prstGeom prst="rect">
          <a:avLst/>
        </a:prstGeom>
        <a:ln>
          <a:solidFill>
            <a:srgbClr val="00B8B7"/>
          </a:solidFill>
        </a:ln>
      </dgm:spPr>
    </dgm:pt>
    <dgm:pt modelId="{E1B74CC2-CF0C-4114-B0D0-2B58260FBBE8}" type="pres">
      <dgm:prSet presAssocID="{B57DE9F6-F47C-474E-8B4E-F948F55A0769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2FF2B9A-E0FD-4D55-A581-4196A687B4B2}" type="pres">
      <dgm:prSet presAssocID="{52A032C5-4D52-45B3-AE74-2E65CC2D0393}" presName="spacer" presStyleCnt="0"/>
      <dgm:spPr/>
    </dgm:pt>
    <dgm:pt modelId="{CE0624B3-1924-4394-86BD-A24B7D898D87}" type="pres">
      <dgm:prSet presAssocID="{524CF831-0CE4-49CB-80FE-D53D24EFF07B}" presName="comp" presStyleCnt="0"/>
      <dgm:spPr/>
    </dgm:pt>
    <dgm:pt modelId="{3119C739-60DD-484D-8C5E-778FC03BD345}" type="pres">
      <dgm:prSet presAssocID="{524CF831-0CE4-49CB-80FE-D53D24EFF07B}" presName="box" presStyleLbl="node1" presStyleIdx="1" presStyleCnt="7"/>
      <dgm:spPr/>
      <dgm:t>
        <a:bodyPr/>
        <a:lstStyle/>
        <a:p>
          <a:endParaRPr lang="nb-NO"/>
        </a:p>
      </dgm:t>
    </dgm:pt>
    <dgm:pt modelId="{9F6E53B0-51FE-44FE-92DE-D5CA9B70B8DC}" type="pres">
      <dgm:prSet presAssocID="{524CF831-0CE4-49CB-80FE-D53D24EFF07B}" presName="img" presStyleLbl="fgImgPlace1" presStyleIdx="1" presStyleCnt="7"/>
      <dgm:spPr>
        <a:ln>
          <a:solidFill>
            <a:srgbClr val="00B8B7"/>
          </a:solidFill>
        </a:ln>
      </dgm:spPr>
    </dgm:pt>
    <dgm:pt modelId="{1858CE51-8C57-416B-9876-622433D0C7CE}" type="pres">
      <dgm:prSet presAssocID="{524CF831-0CE4-49CB-80FE-D53D24EFF07B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E837CBF-17D6-447E-9A0F-C9A684D547DF}" type="pres">
      <dgm:prSet presAssocID="{6164E17A-5970-405E-B1D1-F29F6EE08CDC}" presName="spacer" presStyleCnt="0"/>
      <dgm:spPr/>
    </dgm:pt>
    <dgm:pt modelId="{13F6E95A-76B0-4635-B600-CA7C661FC38D}" type="pres">
      <dgm:prSet presAssocID="{C3CDEF6F-2A52-4A2A-A479-55507F34ACC6}" presName="comp" presStyleCnt="0"/>
      <dgm:spPr/>
    </dgm:pt>
    <dgm:pt modelId="{C07A0B9C-B70C-44C4-A2B8-CE05FB3378CC}" type="pres">
      <dgm:prSet presAssocID="{C3CDEF6F-2A52-4A2A-A479-55507F34ACC6}" presName="box" presStyleLbl="node1" presStyleIdx="2" presStyleCnt="7"/>
      <dgm:spPr/>
      <dgm:t>
        <a:bodyPr/>
        <a:lstStyle/>
        <a:p>
          <a:endParaRPr lang="nb-NO"/>
        </a:p>
      </dgm:t>
    </dgm:pt>
    <dgm:pt modelId="{C2251446-3C57-4DA2-B26C-8565B5E4D404}" type="pres">
      <dgm:prSet presAssocID="{C3CDEF6F-2A52-4A2A-A479-55507F34ACC6}" presName="img" presStyleLbl="fgImgPlace1" presStyleIdx="2" presStyleCnt="7"/>
      <dgm:spPr>
        <a:ln>
          <a:solidFill>
            <a:srgbClr val="00B8B7"/>
          </a:solidFill>
        </a:ln>
      </dgm:spPr>
    </dgm:pt>
    <dgm:pt modelId="{955F468E-64D7-4A41-B565-DB8015CDC6C1}" type="pres">
      <dgm:prSet presAssocID="{C3CDEF6F-2A52-4A2A-A479-55507F34ACC6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E339D8-85B8-4A6B-82ED-308E631E3913}" type="pres">
      <dgm:prSet presAssocID="{CAC4BBA4-6979-4025-B950-C753F71B9C0C}" presName="spacer" presStyleCnt="0"/>
      <dgm:spPr/>
    </dgm:pt>
    <dgm:pt modelId="{94528534-771B-435C-BBD6-E31A4E33D97E}" type="pres">
      <dgm:prSet presAssocID="{38BC4D7E-38ED-46EA-9F5D-C3C210B5D762}" presName="comp" presStyleCnt="0"/>
      <dgm:spPr/>
    </dgm:pt>
    <dgm:pt modelId="{5734F75E-991B-42D3-BD72-B03B4E9E93A9}" type="pres">
      <dgm:prSet presAssocID="{38BC4D7E-38ED-46EA-9F5D-C3C210B5D762}" presName="box" presStyleLbl="node1" presStyleIdx="3" presStyleCnt="7"/>
      <dgm:spPr/>
      <dgm:t>
        <a:bodyPr/>
        <a:lstStyle/>
        <a:p>
          <a:endParaRPr lang="nb-NO"/>
        </a:p>
      </dgm:t>
    </dgm:pt>
    <dgm:pt modelId="{26CA549E-B435-4B29-92AB-566936194695}" type="pres">
      <dgm:prSet presAssocID="{38BC4D7E-38ED-46EA-9F5D-C3C210B5D762}" presName="img" presStyleLbl="fgImgPlace1" presStyleIdx="3" presStyleCnt="7"/>
      <dgm:spPr>
        <a:ln>
          <a:solidFill>
            <a:srgbClr val="00B8B7"/>
          </a:solidFill>
        </a:ln>
      </dgm:spPr>
    </dgm:pt>
    <dgm:pt modelId="{FA3CB4ED-1E2C-4386-A848-99E69004C538}" type="pres">
      <dgm:prSet presAssocID="{38BC4D7E-38ED-46EA-9F5D-C3C210B5D762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B6C1A6D-F075-4A11-B98E-A60A4DE6C463}" type="pres">
      <dgm:prSet presAssocID="{C06EEC1A-C62F-448F-9242-2E4C26161AD3}" presName="spacer" presStyleCnt="0"/>
      <dgm:spPr/>
    </dgm:pt>
    <dgm:pt modelId="{99151677-DFC3-42BE-9F4E-7E34C53D3AD7}" type="pres">
      <dgm:prSet presAssocID="{6D6F5B55-8A02-4693-8255-8BE1A22A2A9E}" presName="comp" presStyleCnt="0"/>
      <dgm:spPr/>
    </dgm:pt>
    <dgm:pt modelId="{B15C4B12-B4F8-440B-9348-13FC756AF867}" type="pres">
      <dgm:prSet presAssocID="{6D6F5B55-8A02-4693-8255-8BE1A22A2A9E}" presName="box" presStyleLbl="node1" presStyleIdx="4" presStyleCnt="7"/>
      <dgm:spPr/>
      <dgm:t>
        <a:bodyPr/>
        <a:lstStyle/>
        <a:p>
          <a:endParaRPr lang="nb-NO"/>
        </a:p>
      </dgm:t>
    </dgm:pt>
    <dgm:pt modelId="{C23B9005-5929-496F-9B12-12BF0587B38B}" type="pres">
      <dgm:prSet presAssocID="{6D6F5B55-8A02-4693-8255-8BE1A22A2A9E}" presName="img" presStyleLbl="fgImgPlace1" presStyleIdx="4" presStyleCnt="7"/>
      <dgm:spPr>
        <a:ln>
          <a:solidFill>
            <a:srgbClr val="00B8B7"/>
          </a:solidFill>
        </a:ln>
      </dgm:spPr>
    </dgm:pt>
    <dgm:pt modelId="{A3245392-A517-4D8B-A568-C1ECFC161C18}" type="pres">
      <dgm:prSet presAssocID="{6D6F5B55-8A02-4693-8255-8BE1A22A2A9E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4C9837C-4ADA-4A6B-8EE0-271782D4B60A}" type="pres">
      <dgm:prSet presAssocID="{08493006-31F8-4569-AA0B-4DC3CA97D270}" presName="spacer" presStyleCnt="0"/>
      <dgm:spPr/>
    </dgm:pt>
    <dgm:pt modelId="{C3383DBB-169B-4349-81FC-803868F6601D}" type="pres">
      <dgm:prSet presAssocID="{4D27F443-F8C0-4931-B242-033063AC9FD6}" presName="comp" presStyleCnt="0"/>
      <dgm:spPr/>
    </dgm:pt>
    <dgm:pt modelId="{5269804A-D622-4C08-B60B-68C6CC0BA7C3}" type="pres">
      <dgm:prSet presAssocID="{4D27F443-F8C0-4931-B242-033063AC9FD6}" presName="box" presStyleLbl="node1" presStyleIdx="5" presStyleCnt="7"/>
      <dgm:spPr/>
      <dgm:t>
        <a:bodyPr/>
        <a:lstStyle/>
        <a:p>
          <a:endParaRPr lang="nb-NO"/>
        </a:p>
      </dgm:t>
    </dgm:pt>
    <dgm:pt modelId="{3948B61E-1C59-4ED6-A2A7-FF0580D13D63}" type="pres">
      <dgm:prSet presAssocID="{4D27F443-F8C0-4931-B242-033063AC9FD6}" presName="img" presStyleLbl="fgImgPlace1" presStyleIdx="5" presStyleCnt="7"/>
      <dgm:spPr>
        <a:ln>
          <a:solidFill>
            <a:srgbClr val="00B8B7"/>
          </a:solidFill>
        </a:ln>
      </dgm:spPr>
    </dgm:pt>
    <dgm:pt modelId="{AE655A1C-2A73-4968-83D3-2CE61256A583}" type="pres">
      <dgm:prSet presAssocID="{4D27F443-F8C0-4931-B242-033063AC9FD6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0CB87C-F7A8-4739-AF5F-A0ED2D43123E}" type="pres">
      <dgm:prSet presAssocID="{0D2E1219-10D4-4A3A-B981-79153BFC7FA0}" presName="spacer" presStyleCnt="0"/>
      <dgm:spPr/>
    </dgm:pt>
    <dgm:pt modelId="{5B0DB408-0315-4D47-B64D-E4D83960E3C7}" type="pres">
      <dgm:prSet presAssocID="{063463D2-00C0-4729-AC41-6EA48E00E1DD}" presName="comp" presStyleCnt="0"/>
      <dgm:spPr/>
    </dgm:pt>
    <dgm:pt modelId="{B8413C15-D8C0-4E02-B2B1-B2E4C76E8767}" type="pres">
      <dgm:prSet presAssocID="{063463D2-00C0-4729-AC41-6EA48E00E1DD}" presName="box" presStyleLbl="node1" presStyleIdx="6" presStyleCnt="7"/>
      <dgm:spPr/>
      <dgm:t>
        <a:bodyPr/>
        <a:lstStyle/>
        <a:p>
          <a:endParaRPr lang="nb-NO"/>
        </a:p>
      </dgm:t>
    </dgm:pt>
    <dgm:pt modelId="{E2DED477-E8F7-4EBD-9414-393AC54D304B}" type="pres">
      <dgm:prSet presAssocID="{063463D2-00C0-4729-AC41-6EA48E00E1DD}" presName="img" presStyleLbl="fgImgPlace1" presStyleIdx="6" presStyleCnt="7"/>
      <dgm:spPr>
        <a:ln>
          <a:solidFill>
            <a:srgbClr val="00B8B7"/>
          </a:solidFill>
        </a:ln>
      </dgm:spPr>
    </dgm:pt>
    <dgm:pt modelId="{CDF24EED-1986-4B87-A565-D4B3379F9B47}" type="pres">
      <dgm:prSet presAssocID="{063463D2-00C0-4729-AC41-6EA48E00E1DD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8F4AE98-9998-4FC1-AC89-9C0998EB269F}" type="presOf" srcId="{524CF831-0CE4-49CB-80FE-D53D24EFF07B}" destId="{1858CE51-8C57-416B-9876-622433D0C7CE}" srcOrd="1" destOrd="0" presId="urn:microsoft.com/office/officeart/2005/8/layout/vList4"/>
    <dgm:cxn modelId="{9B020988-8F5E-4F4F-B33D-1A42BD3F7AB3}" type="presOf" srcId="{063463D2-00C0-4729-AC41-6EA48E00E1DD}" destId="{B8413C15-D8C0-4E02-B2B1-B2E4C76E8767}" srcOrd="0" destOrd="0" presId="urn:microsoft.com/office/officeart/2005/8/layout/vList4"/>
    <dgm:cxn modelId="{577E6995-0E31-40F4-B709-5B7BF558B4FC}" type="presOf" srcId="{38BC4D7E-38ED-46EA-9F5D-C3C210B5D762}" destId="{FA3CB4ED-1E2C-4386-A848-99E69004C538}" srcOrd="1" destOrd="0" presId="urn:microsoft.com/office/officeart/2005/8/layout/vList4"/>
    <dgm:cxn modelId="{3C12775A-28BC-4B0B-9CD0-83A68ED95EC6}" type="presOf" srcId="{4D27F443-F8C0-4931-B242-033063AC9FD6}" destId="{5269804A-D622-4C08-B60B-68C6CC0BA7C3}" srcOrd="0" destOrd="0" presId="urn:microsoft.com/office/officeart/2005/8/layout/vList4"/>
    <dgm:cxn modelId="{4183F177-8544-49CB-95E9-6CA0299C8724}" srcId="{5C83E06D-17A3-4CC4-8760-414E820F40F8}" destId="{C3CDEF6F-2A52-4A2A-A479-55507F34ACC6}" srcOrd="2" destOrd="0" parTransId="{E25853AA-D715-4838-A1EF-264593976921}" sibTransId="{CAC4BBA4-6979-4025-B950-C753F71B9C0C}"/>
    <dgm:cxn modelId="{751F8890-ABC8-45DC-A51B-FCE57B46FA5B}" srcId="{5C83E06D-17A3-4CC4-8760-414E820F40F8}" destId="{6D6F5B55-8A02-4693-8255-8BE1A22A2A9E}" srcOrd="4" destOrd="0" parTransId="{274C350E-6E68-4130-8206-200C6E7539F1}" sibTransId="{08493006-31F8-4569-AA0B-4DC3CA97D270}"/>
    <dgm:cxn modelId="{AA482B18-D4E5-4054-8196-9E4CF9D8B456}" srcId="{5C83E06D-17A3-4CC4-8760-414E820F40F8}" destId="{38BC4D7E-38ED-46EA-9F5D-C3C210B5D762}" srcOrd="3" destOrd="0" parTransId="{5A3A49C0-944C-4201-BCE2-91C2C753E0AF}" sibTransId="{C06EEC1A-C62F-448F-9242-2E4C26161AD3}"/>
    <dgm:cxn modelId="{8FBA816D-887E-4EA0-9A08-4169C322C90D}" type="presOf" srcId="{C3CDEF6F-2A52-4A2A-A479-55507F34ACC6}" destId="{C07A0B9C-B70C-44C4-A2B8-CE05FB3378CC}" srcOrd="0" destOrd="0" presId="urn:microsoft.com/office/officeart/2005/8/layout/vList4"/>
    <dgm:cxn modelId="{81B529B2-9082-4035-BFDC-75CDBF97E884}" type="presOf" srcId="{B57DE9F6-F47C-474E-8B4E-F948F55A0769}" destId="{E1B74CC2-CF0C-4114-B0D0-2B58260FBBE8}" srcOrd="1" destOrd="0" presId="urn:microsoft.com/office/officeart/2005/8/layout/vList4"/>
    <dgm:cxn modelId="{6955A2CD-E659-4287-8676-C4D695AC07D3}" srcId="{5C83E06D-17A3-4CC4-8760-414E820F40F8}" destId="{4D27F443-F8C0-4931-B242-033063AC9FD6}" srcOrd="5" destOrd="0" parTransId="{689F3E8C-A854-4ADD-BA14-6622148CBBEA}" sibTransId="{0D2E1219-10D4-4A3A-B981-79153BFC7FA0}"/>
    <dgm:cxn modelId="{120A42A1-9602-4EB6-BC3D-6DD351E41B95}" type="presOf" srcId="{4D27F443-F8C0-4931-B242-033063AC9FD6}" destId="{AE655A1C-2A73-4968-83D3-2CE61256A583}" srcOrd="1" destOrd="0" presId="urn:microsoft.com/office/officeart/2005/8/layout/vList4"/>
    <dgm:cxn modelId="{29AA97EF-9F77-49B0-BC1C-99A4446EF1A9}" srcId="{5C83E06D-17A3-4CC4-8760-414E820F40F8}" destId="{524CF831-0CE4-49CB-80FE-D53D24EFF07B}" srcOrd="1" destOrd="0" parTransId="{32F31599-722F-47FB-929B-FA48397DF917}" sibTransId="{6164E17A-5970-405E-B1D1-F29F6EE08CDC}"/>
    <dgm:cxn modelId="{74C721F3-FB2A-4C6E-9D4F-8242767E22AD}" srcId="{5C83E06D-17A3-4CC4-8760-414E820F40F8}" destId="{B57DE9F6-F47C-474E-8B4E-F948F55A0769}" srcOrd="0" destOrd="0" parTransId="{E63FA40C-0FB0-469B-A67B-875322064578}" sibTransId="{52A032C5-4D52-45B3-AE74-2E65CC2D0393}"/>
    <dgm:cxn modelId="{8272559B-1933-4B3B-8CB0-3D9C2D4B84C7}" type="presOf" srcId="{524CF831-0CE4-49CB-80FE-D53D24EFF07B}" destId="{3119C739-60DD-484D-8C5E-778FC03BD345}" srcOrd="0" destOrd="0" presId="urn:microsoft.com/office/officeart/2005/8/layout/vList4"/>
    <dgm:cxn modelId="{41AB628E-E6AD-4D44-98F1-A143999CBAEB}" srcId="{5C83E06D-17A3-4CC4-8760-414E820F40F8}" destId="{063463D2-00C0-4729-AC41-6EA48E00E1DD}" srcOrd="6" destOrd="0" parTransId="{752A69CC-25D2-4381-B504-50A73E19AD7B}" sibTransId="{7B1A67DC-56A3-4CE2-8A52-1870544EF4C0}"/>
    <dgm:cxn modelId="{4BC8BDFB-805B-46AA-8608-CD5EFB576FD3}" type="presOf" srcId="{5C83E06D-17A3-4CC4-8760-414E820F40F8}" destId="{27DB9E5E-B611-4C53-8FDE-FFC9A3035704}" srcOrd="0" destOrd="0" presId="urn:microsoft.com/office/officeart/2005/8/layout/vList4"/>
    <dgm:cxn modelId="{3E45C15D-1001-4337-B12D-F9CF4B0F019B}" type="presOf" srcId="{B57DE9F6-F47C-474E-8B4E-F948F55A0769}" destId="{10161450-73B2-4D25-B55B-79F8624167C4}" srcOrd="0" destOrd="0" presId="urn:microsoft.com/office/officeart/2005/8/layout/vList4"/>
    <dgm:cxn modelId="{6CFDF5FC-F170-4E58-BA8C-8791F3DEE70A}" type="presOf" srcId="{C3CDEF6F-2A52-4A2A-A479-55507F34ACC6}" destId="{955F468E-64D7-4A41-B565-DB8015CDC6C1}" srcOrd="1" destOrd="0" presId="urn:microsoft.com/office/officeart/2005/8/layout/vList4"/>
    <dgm:cxn modelId="{ECDF1F85-4582-4F8E-87AE-B7575F794CA3}" type="presOf" srcId="{6D6F5B55-8A02-4693-8255-8BE1A22A2A9E}" destId="{A3245392-A517-4D8B-A568-C1ECFC161C18}" srcOrd="1" destOrd="0" presId="urn:microsoft.com/office/officeart/2005/8/layout/vList4"/>
    <dgm:cxn modelId="{F5B90893-EE93-49AF-AF48-9ECA4653EC0D}" type="presOf" srcId="{063463D2-00C0-4729-AC41-6EA48E00E1DD}" destId="{CDF24EED-1986-4B87-A565-D4B3379F9B47}" srcOrd="1" destOrd="0" presId="urn:microsoft.com/office/officeart/2005/8/layout/vList4"/>
    <dgm:cxn modelId="{58B3F169-4217-4169-9199-E775071C37AA}" type="presOf" srcId="{38BC4D7E-38ED-46EA-9F5D-C3C210B5D762}" destId="{5734F75E-991B-42D3-BD72-B03B4E9E93A9}" srcOrd="0" destOrd="0" presId="urn:microsoft.com/office/officeart/2005/8/layout/vList4"/>
    <dgm:cxn modelId="{A84B231A-E75D-4964-AF76-F932E7AB1229}" type="presOf" srcId="{6D6F5B55-8A02-4693-8255-8BE1A22A2A9E}" destId="{B15C4B12-B4F8-440B-9348-13FC756AF867}" srcOrd="0" destOrd="0" presId="urn:microsoft.com/office/officeart/2005/8/layout/vList4"/>
    <dgm:cxn modelId="{4523ADCF-E17F-4189-BD63-D409C1BB7D9E}" type="presParOf" srcId="{27DB9E5E-B611-4C53-8FDE-FFC9A3035704}" destId="{2232D25B-FF6B-41D7-8AFB-F52393EE0043}" srcOrd="0" destOrd="0" presId="urn:microsoft.com/office/officeart/2005/8/layout/vList4"/>
    <dgm:cxn modelId="{B9858FE7-5E72-4B06-8481-DD83D0BF49B7}" type="presParOf" srcId="{2232D25B-FF6B-41D7-8AFB-F52393EE0043}" destId="{10161450-73B2-4D25-B55B-79F8624167C4}" srcOrd="0" destOrd="0" presId="urn:microsoft.com/office/officeart/2005/8/layout/vList4"/>
    <dgm:cxn modelId="{EEA56289-DB85-4AA2-9EC8-58F2E18AA8F6}" type="presParOf" srcId="{2232D25B-FF6B-41D7-8AFB-F52393EE0043}" destId="{6E52D5EF-663B-4F64-850D-0AE884CDE5A5}" srcOrd="1" destOrd="0" presId="urn:microsoft.com/office/officeart/2005/8/layout/vList4"/>
    <dgm:cxn modelId="{DA1736C9-3673-405D-A385-8118EAAB180E}" type="presParOf" srcId="{2232D25B-FF6B-41D7-8AFB-F52393EE0043}" destId="{E1B74CC2-CF0C-4114-B0D0-2B58260FBBE8}" srcOrd="2" destOrd="0" presId="urn:microsoft.com/office/officeart/2005/8/layout/vList4"/>
    <dgm:cxn modelId="{FE5693DA-396A-4BB7-AC7D-32D72B598526}" type="presParOf" srcId="{27DB9E5E-B611-4C53-8FDE-FFC9A3035704}" destId="{E2FF2B9A-E0FD-4D55-A581-4196A687B4B2}" srcOrd="1" destOrd="0" presId="urn:microsoft.com/office/officeart/2005/8/layout/vList4"/>
    <dgm:cxn modelId="{5993DEF3-7BA5-40A0-837E-D862E31ADD4E}" type="presParOf" srcId="{27DB9E5E-B611-4C53-8FDE-FFC9A3035704}" destId="{CE0624B3-1924-4394-86BD-A24B7D898D87}" srcOrd="2" destOrd="0" presId="urn:microsoft.com/office/officeart/2005/8/layout/vList4"/>
    <dgm:cxn modelId="{112EBAD3-1B4D-4842-80BC-3A6D413E1688}" type="presParOf" srcId="{CE0624B3-1924-4394-86BD-A24B7D898D87}" destId="{3119C739-60DD-484D-8C5E-778FC03BD345}" srcOrd="0" destOrd="0" presId="urn:microsoft.com/office/officeart/2005/8/layout/vList4"/>
    <dgm:cxn modelId="{5F6DE935-769C-4AEE-B96B-5DFFE1D891FE}" type="presParOf" srcId="{CE0624B3-1924-4394-86BD-A24B7D898D87}" destId="{9F6E53B0-51FE-44FE-92DE-D5CA9B70B8DC}" srcOrd="1" destOrd="0" presId="urn:microsoft.com/office/officeart/2005/8/layout/vList4"/>
    <dgm:cxn modelId="{D02DBF63-C5D6-4CE4-9525-426054F29EDC}" type="presParOf" srcId="{CE0624B3-1924-4394-86BD-A24B7D898D87}" destId="{1858CE51-8C57-416B-9876-622433D0C7CE}" srcOrd="2" destOrd="0" presId="urn:microsoft.com/office/officeart/2005/8/layout/vList4"/>
    <dgm:cxn modelId="{C59C7998-E4EA-4817-A19D-A10534942956}" type="presParOf" srcId="{27DB9E5E-B611-4C53-8FDE-FFC9A3035704}" destId="{FE837CBF-17D6-447E-9A0F-C9A684D547DF}" srcOrd="3" destOrd="0" presId="urn:microsoft.com/office/officeart/2005/8/layout/vList4"/>
    <dgm:cxn modelId="{F8D71CA1-59D0-4D6F-B886-DC3DE5D9368D}" type="presParOf" srcId="{27DB9E5E-B611-4C53-8FDE-FFC9A3035704}" destId="{13F6E95A-76B0-4635-B600-CA7C661FC38D}" srcOrd="4" destOrd="0" presId="urn:microsoft.com/office/officeart/2005/8/layout/vList4"/>
    <dgm:cxn modelId="{8C6E32C7-8A17-4EA4-9E46-98CA851989AA}" type="presParOf" srcId="{13F6E95A-76B0-4635-B600-CA7C661FC38D}" destId="{C07A0B9C-B70C-44C4-A2B8-CE05FB3378CC}" srcOrd="0" destOrd="0" presId="urn:microsoft.com/office/officeart/2005/8/layout/vList4"/>
    <dgm:cxn modelId="{D9DC5D3F-A22D-4618-B662-16A3CB1A5AF7}" type="presParOf" srcId="{13F6E95A-76B0-4635-B600-CA7C661FC38D}" destId="{C2251446-3C57-4DA2-B26C-8565B5E4D404}" srcOrd="1" destOrd="0" presId="urn:microsoft.com/office/officeart/2005/8/layout/vList4"/>
    <dgm:cxn modelId="{E94AC2B3-B6E8-4C61-B89D-8866C0AA117A}" type="presParOf" srcId="{13F6E95A-76B0-4635-B600-CA7C661FC38D}" destId="{955F468E-64D7-4A41-B565-DB8015CDC6C1}" srcOrd="2" destOrd="0" presId="urn:microsoft.com/office/officeart/2005/8/layout/vList4"/>
    <dgm:cxn modelId="{B083FF79-1515-47DE-8FBC-68CC33212AC9}" type="presParOf" srcId="{27DB9E5E-B611-4C53-8FDE-FFC9A3035704}" destId="{81E339D8-85B8-4A6B-82ED-308E631E3913}" srcOrd="5" destOrd="0" presId="urn:microsoft.com/office/officeart/2005/8/layout/vList4"/>
    <dgm:cxn modelId="{2F3DE8CD-8DC8-4276-980F-5EC0F61E77A2}" type="presParOf" srcId="{27DB9E5E-B611-4C53-8FDE-FFC9A3035704}" destId="{94528534-771B-435C-BBD6-E31A4E33D97E}" srcOrd="6" destOrd="0" presId="urn:microsoft.com/office/officeart/2005/8/layout/vList4"/>
    <dgm:cxn modelId="{1B81B8B2-6375-42E5-A150-359B169D8238}" type="presParOf" srcId="{94528534-771B-435C-BBD6-E31A4E33D97E}" destId="{5734F75E-991B-42D3-BD72-B03B4E9E93A9}" srcOrd="0" destOrd="0" presId="urn:microsoft.com/office/officeart/2005/8/layout/vList4"/>
    <dgm:cxn modelId="{96214268-D1C6-4A0B-ACCE-C30D1133929C}" type="presParOf" srcId="{94528534-771B-435C-BBD6-E31A4E33D97E}" destId="{26CA549E-B435-4B29-92AB-566936194695}" srcOrd="1" destOrd="0" presId="urn:microsoft.com/office/officeart/2005/8/layout/vList4"/>
    <dgm:cxn modelId="{F73D09F3-C1D7-476E-B417-2CAA9B6069CE}" type="presParOf" srcId="{94528534-771B-435C-BBD6-E31A4E33D97E}" destId="{FA3CB4ED-1E2C-4386-A848-99E69004C538}" srcOrd="2" destOrd="0" presId="urn:microsoft.com/office/officeart/2005/8/layout/vList4"/>
    <dgm:cxn modelId="{7C118F48-1652-4D07-AEC7-5769C31A56CB}" type="presParOf" srcId="{27DB9E5E-B611-4C53-8FDE-FFC9A3035704}" destId="{5B6C1A6D-F075-4A11-B98E-A60A4DE6C463}" srcOrd="7" destOrd="0" presId="urn:microsoft.com/office/officeart/2005/8/layout/vList4"/>
    <dgm:cxn modelId="{3B1D4DFD-E966-48CC-858D-79070C3947ED}" type="presParOf" srcId="{27DB9E5E-B611-4C53-8FDE-FFC9A3035704}" destId="{99151677-DFC3-42BE-9F4E-7E34C53D3AD7}" srcOrd="8" destOrd="0" presId="urn:microsoft.com/office/officeart/2005/8/layout/vList4"/>
    <dgm:cxn modelId="{7D67C8E6-DB1C-498D-8915-D9883A1340C5}" type="presParOf" srcId="{99151677-DFC3-42BE-9F4E-7E34C53D3AD7}" destId="{B15C4B12-B4F8-440B-9348-13FC756AF867}" srcOrd="0" destOrd="0" presId="urn:microsoft.com/office/officeart/2005/8/layout/vList4"/>
    <dgm:cxn modelId="{39E3E31D-AB0D-46C9-AD34-DD167D8A72CF}" type="presParOf" srcId="{99151677-DFC3-42BE-9F4E-7E34C53D3AD7}" destId="{C23B9005-5929-496F-9B12-12BF0587B38B}" srcOrd="1" destOrd="0" presId="urn:microsoft.com/office/officeart/2005/8/layout/vList4"/>
    <dgm:cxn modelId="{97CEE938-6AB1-4D83-8FCA-1BA522E9C5A2}" type="presParOf" srcId="{99151677-DFC3-42BE-9F4E-7E34C53D3AD7}" destId="{A3245392-A517-4D8B-A568-C1ECFC161C18}" srcOrd="2" destOrd="0" presId="urn:microsoft.com/office/officeart/2005/8/layout/vList4"/>
    <dgm:cxn modelId="{AE33E143-5AAA-40B5-A213-43B6337789D7}" type="presParOf" srcId="{27DB9E5E-B611-4C53-8FDE-FFC9A3035704}" destId="{D4C9837C-4ADA-4A6B-8EE0-271782D4B60A}" srcOrd="9" destOrd="0" presId="urn:microsoft.com/office/officeart/2005/8/layout/vList4"/>
    <dgm:cxn modelId="{B832568C-CE44-43DD-B853-F141B903E25A}" type="presParOf" srcId="{27DB9E5E-B611-4C53-8FDE-FFC9A3035704}" destId="{C3383DBB-169B-4349-81FC-803868F6601D}" srcOrd="10" destOrd="0" presId="urn:microsoft.com/office/officeart/2005/8/layout/vList4"/>
    <dgm:cxn modelId="{A05CD715-C70A-4292-9B4A-CD7D0AC759E5}" type="presParOf" srcId="{C3383DBB-169B-4349-81FC-803868F6601D}" destId="{5269804A-D622-4C08-B60B-68C6CC0BA7C3}" srcOrd="0" destOrd="0" presId="urn:microsoft.com/office/officeart/2005/8/layout/vList4"/>
    <dgm:cxn modelId="{F4B222EA-4847-48F8-9594-8D84674CECA7}" type="presParOf" srcId="{C3383DBB-169B-4349-81FC-803868F6601D}" destId="{3948B61E-1C59-4ED6-A2A7-FF0580D13D63}" srcOrd="1" destOrd="0" presId="urn:microsoft.com/office/officeart/2005/8/layout/vList4"/>
    <dgm:cxn modelId="{A384206B-665A-4208-BD45-9A33F994C86B}" type="presParOf" srcId="{C3383DBB-169B-4349-81FC-803868F6601D}" destId="{AE655A1C-2A73-4968-83D3-2CE61256A583}" srcOrd="2" destOrd="0" presId="urn:microsoft.com/office/officeart/2005/8/layout/vList4"/>
    <dgm:cxn modelId="{25B5DE39-B0D5-4CA7-A7E1-3E5366A5DE1C}" type="presParOf" srcId="{27DB9E5E-B611-4C53-8FDE-FFC9A3035704}" destId="{410CB87C-F7A8-4739-AF5F-A0ED2D43123E}" srcOrd="11" destOrd="0" presId="urn:microsoft.com/office/officeart/2005/8/layout/vList4"/>
    <dgm:cxn modelId="{3328B849-E770-4EF7-935E-8C0C2C5F2254}" type="presParOf" srcId="{27DB9E5E-B611-4C53-8FDE-FFC9A3035704}" destId="{5B0DB408-0315-4D47-B64D-E4D83960E3C7}" srcOrd="12" destOrd="0" presId="urn:microsoft.com/office/officeart/2005/8/layout/vList4"/>
    <dgm:cxn modelId="{4C336E05-551D-493A-9D4A-51AE6BF145AB}" type="presParOf" srcId="{5B0DB408-0315-4D47-B64D-E4D83960E3C7}" destId="{B8413C15-D8C0-4E02-B2B1-B2E4C76E8767}" srcOrd="0" destOrd="0" presId="urn:microsoft.com/office/officeart/2005/8/layout/vList4"/>
    <dgm:cxn modelId="{ECA3FA09-E2FD-4DEA-B5ED-F204A2B10039}" type="presParOf" srcId="{5B0DB408-0315-4D47-B64D-E4D83960E3C7}" destId="{E2DED477-E8F7-4EBD-9414-393AC54D304B}" srcOrd="1" destOrd="0" presId="urn:microsoft.com/office/officeart/2005/8/layout/vList4"/>
    <dgm:cxn modelId="{1BFA70F4-A54F-4EBA-B80D-35297E034539}" type="presParOf" srcId="{5B0DB408-0315-4D47-B64D-E4D83960E3C7}" destId="{CDF24EED-1986-4B87-A565-D4B3379F9B47}" srcOrd="2" destOrd="0" presId="urn:microsoft.com/office/officeart/2005/8/layout/vList4"/>
  </dgm:cxnLst>
  <dgm:bg>
    <a:solidFill>
      <a:srgbClr val="E6F1F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61450-73B2-4D25-B55B-79F8624167C4}">
      <dsp:nvSpPr>
        <dsp:cNvPr id="0" name=""/>
        <dsp:cNvSpPr/>
      </dsp:nvSpPr>
      <dsp:spPr>
        <a:xfrm>
          <a:off x="0" y="0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pårørende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0"/>
        <a:ext cx="1282225" cy="427210"/>
      </dsp:txXfrm>
    </dsp:sp>
    <dsp:sp modelId="{6E52D5EF-663B-4F64-850D-0AE884CDE5A5}">
      <dsp:nvSpPr>
        <dsp:cNvPr id="0" name=""/>
        <dsp:cNvSpPr/>
      </dsp:nvSpPr>
      <dsp:spPr>
        <a:xfrm>
          <a:off x="42721" y="42721"/>
          <a:ext cx="331236" cy="34176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9C739-60DD-484D-8C5E-778FC03BD345}">
      <dsp:nvSpPr>
        <dsp:cNvPr id="0" name=""/>
        <dsp:cNvSpPr/>
      </dsp:nvSpPr>
      <dsp:spPr>
        <a:xfrm>
          <a:off x="0" y="469931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469931"/>
        <a:ext cx="1282225" cy="427210"/>
      </dsp:txXfrm>
    </dsp:sp>
    <dsp:sp modelId="{9F6E53B0-51FE-44FE-92DE-D5CA9B70B8DC}">
      <dsp:nvSpPr>
        <dsp:cNvPr id="0" name=""/>
        <dsp:cNvSpPr/>
      </dsp:nvSpPr>
      <dsp:spPr>
        <a:xfrm>
          <a:off x="42721" y="512652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A0B9C-B70C-44C4-A2B8-CE05FB3378CC}">
      <dsp:nvSpPr>
        <dsp:cNvPr id="0" name=""/>
        <dsp:cNvSpPr/>
      </dsp:nvSpPr>
      <dsp:spPr>
        <a:xfrm>
          <a:off x="0" y="939863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Bestill matombringing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939863"/>
        <a:ext cx="1282225" cy="427210"/>
      </dsp:txXfrm>
    </dsp:sp>
    <dsp:sp modelId="{C2251446-3C57-4DA2-B26C-8565B5E4D404}">
      <dsp:nvSpPr>
        <dsp:cNvPr id="0" name=""/>
        <dsp:cNvSpPr/>
      </dsp:nvSpPr>
      <dsp:spPr>
        <a:xfrm>
          <a:off x="42721" y="982584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4F75E-991B-42D3-BD72-B03B4E9E93A9}">
      <dsp:nvSpPr>
        <dsp:cNvPr id="0" name=""/>
        <dsp:cNvSpPr/>
      </dsp:nvSpPr>
      <dsp:spPr>
        <a:xfrm>
          <a:off x="0" y="1409794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Oppnevn primærkontakt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409794"/>
        <a:ext cx="1282225" cy="427210"/>
      </dsp:txXfrm>
    </dsp:sp>
    <dsp:sp modelId="{26CA549E-B435-4B29-92AB-566936194695}">
      <dsp:nvSpPr>
        <dsp:cNvPr id="0" name=""/>
        <dsp:cNvSpPr/>
      </dsp:nvSpPr>
      <dsp:spPr>
        <a:xfrm>
          <a:off x="42721" y="1452515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C4B12-B4F8-440B-9348-13FC756AF867}">
      <dsp:nvSpPr>
        <dsp:cNvPr id="0" name=""/>
        <dsp:cNvSpPr/>
      </dsp:nvSpPr>
      <dsp:spPr>
        <a:xfrm>
          <a:off x="0" y="1879726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fastlege om medisiner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879726"/>
        <a:ext cx="1282225" cy="427210"/>
      </dsp:txXfrm>
    </dsp:sp>
    <dsp:sp modelId="{C23B9005-5929-496F-9B12-12BF0587B38B}">
      <dsp:nvSpPr>
        <dsp:cNvPr id="0" name=""/>
        <dsp:cNvSpPr/>
      </dsp:nvSpPr>
      <dsp:spPr>
        <a:xfrm>
          <a:off x="42721" y="1922447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9804A-D622-4C08-B60B-68C6CC0BA7C3}">
      <dsp:nvSpPr>
        <dsp:cNvPr id="0" name=""/>
        <dsp:cNvSpPr/>
      </dsp:nvSpPr>
      <dsp:spPr>
        <a:xfrm>
          <a:off x="0" y="2349657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349657"/>
        <a:ext cx="1282225" cy="427210"/>
      </dsp:txXfrm>
    </dsp:sp>
    <dsp:sp modelId="{3948B61E-1C59-4ED6-A2A7-FF0580D13D63}">
      <dsp:nvSpPr>
        <dsp:cNvPr id="0" name=""/>
        <dsp:cNvSpPr/>
      </dsp:nvSpPr>
      <dsp:spPr>
        <a:xfrm>
          <a:off x="42721" y="2392378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13C15-D8C0-4E02-B2B1-B2E4C76E8767}">
      <dsp:nvSpPr>
        <dsp:cNvPr id="0" name=""/>
        <dsp:cNvSpPr/>
      </dsp:nvSpPr>
      <dsp:spPr>
        <a:xfrm>
          <a:off x="0" y="2819589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819589"/>
        <a:ext cx="1282225" cy="427210"/>
      </dsp:txXfrm>
    </dsp:sp>
    <dsp:sp modelId="{E2DED477-E8F7-4EBD-9414-393AC54D304B}">
      <dsp:nvSpPr>
        <dsp:cNvPr id="0" name=""/>
        <dsp:cNvSpPr/>
      </dsp:nvSpPr>
      <dsp:spPr>
        <a:xfrm>
          <a:off x="42721" y="2862310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2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utendørs, gress, holder, felt&#10;&#10;Automatisk generert beskrivelse">
            <a:extLst>
              <a:ext uri="{FF2B5EF4-FFF2-40B4-BE49-F238E27FC236}">
                <a16:creationId xmlns:a16="http://schemas.microsoft.com/office/drawing/2014/main" id="{81C08118-E22A-0F43-8F89-2EDAF75D4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527382" y="5517232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 på innlegget ditt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503712" y="6381328"/>
            <a:ext cx="8157467" cy="360040"/>
          </a:xfrm>
        </p:spPr>
        <p:txBody>
          <a:bodyPr>
            <a:noAutofit/>
          </a:bodyPr>
          <a:lstStyle>
            <a:lvl1pPr marL="0" indent="0" algn="r">
              <a:buNone/>
              <a:defRPr sz="1400" i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Ditt navn/tittel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3503712" y="5983360"/>
            <a:ext cx="8161239" cy="39796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Anledning/møte/forsamling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382" y="6381328"/>
            <a:ext cx="2976033" cy="360040"/>
          </a:xfrm>
        </p:spPr>
        <p:txBody>
          <a:bodyPr>
            <a:norm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68CC55B-AAE8-3D49-8C20-24A9BDEDAFD1}"/>
              </a:ext>
            </a:extLst>
          </p:cNvPr>
          <p:cNvCxnSpPr>
            <a:cxnSpLocks/>
          </p:cNvCxnSpPr>
          <p:nvPr userDrawn="1"/>
        </p:nvCxnSpPr>
        <p:spPr>
          <a:xfrm>
            <a:off x="609600" y="6381328"/>
            <a:ext cx="1095900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 descr="Et bilde som inneholder tegning&#10;&#10;Automatisk generert beskrivelse">
            <a:extLst>
              <a:ext uri="{FF2B5EF4-FFF2-40B4-BE49-F238E27FC236}">
                <a16:creationId xmlns:a16="http://schemas.microsoft.com/office/drawing/2014/main" id="{F83DED54-9C4E-4C47-AD1B-2C9FCA0B0E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898340"/>
            <a:ext cx="4452183" cy="28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90020361-9647-5A4A-B3A2-0596BFFA15A8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1E6367BE-4F55-8C4D-BC31-4AB1CDB9F9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06878143-A373-F64B-9C8D-7FFD5385D2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5A427C97-2858-ED42-AAC8-EB775967F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1475401-9B2B-6741-9EB5-6FF50F480D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6" name="Bilde 15" descr="Et bilde som inneholder tegning&#10;&#10;Automatisk generert beskrivelse">
            <a:extLst>
              <a:ext uri="{FF2B5EF4-FFF2-40B4-BE49-F238E27FC236}">
                <a16:creationId xmlns:a16="http://schemas.microsoft.com/office/drawing/2014/main" id="{AB5F8AB4-B121-9B4C-ACC9-4C542D1EDAA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4"/>
            <a:ext cx="1123529" cy="1123529"/>
          </a:xfrm>
          <a:prstGeom prst="rect">
            <a:avLst/>
          </a:prstGeom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74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6998568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1C81D36-DB78-7C44-92D7-21D5DB3EA9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1600202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735960" y="1594721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36C49663-31F0-1E41-BA66-5DFBC43E5824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5F7B00AC-EBD2-B946-AE6D-F7A4A7E58E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B0D8F69-85E8-BD4D-9E41-14708D5F6F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e 9">
            <a:extLst>
              <a:ext uri="{FF2B5EF4-FFF2-40B4-BE49-F238E27FC236}">
                <a16:creationId xmlns:a16="http://schemas.microsoft.com/office/drawing/2014/main" id="{D6B0F86D-32E4-3644-899F-92144D0737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5774432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cxnSp>
        <p:nvCxnSpPr>
          <p:cNvPr id="24" name="Rett linje 23">
            <a:extLst>
              <a:ext uri="{FF2B5EF4-FFF2-40B4-BE49-F238E27FC236}">
                <a16:creationId xmlns:a16="http://schemas.microsoft.com/office/drawing/2014/main" id="{641F0267-C689-AB47-91FE-FD5B7991F84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>
            <a:extLst>
              <a:ext uri="{FF2B5EF4-FFF2-40B4-BE49-F238E27FC236}">
                <a16:creationId xmlns:a16="http://schemas.microsoft.com/office/drawing/2014/main" id="{201C9237-602D-6042-9C70-BF7E697C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176F00B-7CEF-7F49-ADBA-7B9D140B88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69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anvi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ett avrundet hjørne 5">
            <a:extLst>
              <a:ext uri="{FF2B5EF4-FFF2-40B4-BE49-F238E27FC236}">
                <a16:creationId xmlns:a16="http://schemas.microsoft.com/office/drawing/2014/main" id="{324AD704-F6EC-0142-A315-6773E124E4BD}"/>
              </a:ext>
            </a:extLst>
          </p:cNvPr>
          <p:cNvSpPr/>
          <p:nvPr userDrawn="1"/>
        </p:nvSpPr>
        <p:spPr>
          <a:xfrm rot="5400000">
            <a:off x="3091028" y="-1284519"/>
            <a:ext cx="4988354" cy="9950898"/>
          </a:xfrm>
          <a:prstGeom prst="round1Rect">
            <a:avLst/>
          </a:prstGeom>
          <a:solidFill>
            <a:srgbClr val="ED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ED7004"/>
              </a:highlight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127448" y="2132856"/>
            <a:ext cx="5568619" cy="318547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Temaskifter – sett inn tekst</a:t>
            </a:r>
          </a:p>
        </p:txBody>
      </p:sp>
    </p:spTree>
    <p:extLst>
      <p:ext uri="{BB962C8B-B14F-4D97-AF65-F5344CB8AC3E}">
        <p14:creationId xmlns:p14="http://schemas.microsoft.com/office/powerpoint/2010/main" val="33745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9" r:id="rId3"/>
    <p:sldLayoutId id="2147483660" r:id="rId4"/>
    <p:sldLayoutId id="2147483654" r:id="rId5"/>
    <p:sldLayoutId id="2147483652" r:id="rId6"/>
    <p:sldLayoutId id="2147483667" r:id="rId7"/>
    <p:sldLayoutId id="2147483655" r:id="rId8"/>
    <p:sldLayoutId id="2147483656" r:id="rId9"/>
    <p:sldLayoutId id="2147483657" r:id="rId10"/>
    <p:sldLayoutId id="2147483662" r:id="rId11"/>
    <p:sldLayoutId id="2147483666" r:id="rId12"/>
    <p:sldLayoutId id="2147483658" r:id="rId13"/>
    <p:sldLayoutId id="214748366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11" Type="http://schemas.microsoft.com/office/2007/relationships/hdphoto" Target="../media/hdphoto1.wdp"/><Relationship Id="rId5" Type="http://schemas.microsoft.com/office/2007/relationships/hdphoto" Target="../media/hdphoto4.wdp"/><Relationship Id="rId10" Type="http://schemas.openxmlformats.org/officeDocument/2006/relationships/image" Target="../media/image19.png"/><Relationship Id="rId4" Type="http://schemas.openxmlformats.org/officeDocument/2006/relationships/image" Target="../media/image23.png"/><Relationship Id="rId9" Type="http://schemas.microsoft.com/office/2007/relationships/hdphoto" Target="../media/hdphoto6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1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microsoft.com/office/2007/relationships/hdphoto" Target="../media/hdphoto5.wdp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357B6E-FC74-5749-86A5-4384C83C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20888"/>
            <a:ext cx="12192000" cy="1008112"/>
          </a:xfrm>
        </p:spPr>
        <p:txBody>
          <a:bodyPr/>
          <a:lstStyle/>
          <a:p>
            <a:r>
              <a:rPr lang="nb-NO" dirty="0"/>
              <a:t>Samhandling gjennom </a:t>
            </a:r>
            <a:br>
              <a:rPr lang="nb-NO" dirty="0"/>
            </a:br>
            <a:r>
              <a:rPr lang="nb-NO" dirty="0"/>
              <a:t>Helseplattformen</a:t>
            </a:r>
          </a:p>
        </p:txBody>
      </p:sp>
    </p:spTree>
    <p:extLst>
      <p:ext uri="{BB962C8B-B14F-4D97-AF65-F5344CB8AC3E}">
        <p14:creationId xmlns:p14="http://schemas.microsoft.com/office/powerpoint/2010/main" val="32849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kstSylinder 5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Sikker </a:t>
            </a:r>
            <a:r>
              <a:rPr lang="nb-NO" sz="2400" dirty="0" err="1" smtClean="0">
                <a:solidFill>
                  <a:schemeClr val="tx1"/>
                </a:solidFill>
              </a:rPr>
              <a:t>chat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9315" y="2833823"/>
            <a:ext cx="5731160" cy="1464231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err="1"/>
              <a:t>Chatfunksjonen</a:t>
            </a:r>
            <a:r>
              <a:rPr lang="nb-NO" sz="2000" dirty="0"/>
              <a:t> i Helseplattformen er «sikker» og ligger lett tilgjengelig </a:t>
            </a:r>
            <a:r>
              <a:rPr lang="nb-NO" sz="2000" dirty="0" smtClean="0"/>
              <a:t>øverst på </a:t>
            </a:r>
            <a:r>
              <a:rPr lang="nb-NO" sz="2000" dirty="0"/>
              <a:t>skjermbildet </a:t>
            </a:r>
            <a:endParaRPr lang="nb-NO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err="1" smtClean="0"/>
              <a:t>Chatfunksjonen</a:t>
            </a:r>
            <a:r>
              <a:rPr lang="nb-NO" sz="2000" dirty="0" smtClean="0"/>
              <a:t> er også tilgjengelig på den mobile applikasjonen Rover</a:t>
            </a:r>
            <a:endParaRPr lang="nb-NO" sz="2000" dirty="0"/>
          </a:p>
        </p:txBody>
      </p:sp>
      <p:grpSp>
        <p:nvGrpSpPr>
          <p:cNvPr id="4" name="Gruppe 3"/>
          <p:cNvGrpSpPr/>
          <p:nvPr/>
        </p:nvGrpSpPr>
        <p:grpSpPr>
          <a:xfrm>
            <a:off x="6672064" y="2507065"/>
            <a:ext cx="4908825" cy="2117745"/>
            <a:chOff x="6584091" y="2485398"/>
            <a:chExt cx="4056880" cy="1591094"/>
          </a:xfrm>
        </p:grpSpPr>
        <p:pic>
          <p:nvPicPr>
            <p:cNvPr id="30" name="Bilde 29">
              <a:extLst>
                <a:ext uri="{FF2B5EF4-FFF2-40B4-BE49-F238E27FC236}">
                  <a16:creationId xmlns:a16="http://schemas.microsoft.com/office/drawing/2014/main" id="{4C1639DE-E2FE-BE4F-87F7-2BDF114675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r:link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966"/>
            <a:stretch/>
          </p:blipFill>
          <p:spPr>
            <a:xfrm>
              <a:off x="6584091" y="2485398"/>
              <a:ext cx="4056880" cy="1015610"/>
            </a:xfrm>
            <a:prstGeom prst="rect">
              <a:avLst/>
            </a:prstGeom>
            <a:ln>
              <a:noFill/>
            </a:ln>
          </p:spPr>
        </p:pic>
        <p:sp>
          <p:nvSpPr>
            <p:cNvPr id="2" name="Rektangel 1"/>
            <p:cNvSpPr/>
            <p:nvPr/>
          </p:nvSpPr>
          <p:spPr>
            <a:xfrm>
              <a:off x="7176120" y="2869870"/>
              <a:ext cx="432048" cy="423581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21" name="Picture 8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3785" y="2869622"/>
              <a:ext cx="319681" cy="319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Bildeforklaring formet som en ellipse 2"/>
            <p:cNvSpPr/>
            <p:nvPr/>
          </p:nvSpPr>
          <p:spPr>
            <a:xfrm>
              <a:off x="7382228" y="2869622"/>
              <a:ext cx="227145" cy="137715"/>
            </a:xfrm>
            <a:prstGeom prst="wedgeEllipseCallout">
              <a:avLst>
                <a:gd name="adj1" fmla="val -50881"/>
                <a:gd name="adj2" fmla="val 49571"/>
              </a:avLst>
            </a:prstGeom>
            <a:solidFill>
              <a:srgbClr val="CBE2E2"/>
            </a:solidFill>
            <a:ln w="3175">
              <a:solidFill>
                <a:srgbClr val="283D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Knip og avrund ett hjørne i rektangel 25"/>
            <p:cNvSpPr/>
            <p:nvPr/>
          </p:nvSpPr>
          <p:spPr>
            <a:xfrm rot="10800000">
              <a:off x="6754134" y="3240105"/>
              <a:ext cx="3734354" cy="626086"/>
            </a:xfrm>
            <a:prstGeom prst="snipRoundRect">
              <a:avLst>
                <a:gd name="adj1" fmla="val 16667"/>
                <a:gd name="adj2" fmla="val 0"/>
              </a:avLst>
            </a:prstGeom>
            <a:solidFill>
              <a:srgbClr val="E6F1F1"/>
            </a:solidFill>
            <a:ln>
              <a:solidFill>
                <a:srgbClr val="E6F1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/>
            <p:cNvSpPr txBox="1"/>
            <p:nvPr/>
          </p:nvSpPr>
          <p:spPr>
            <a:xfrm>
              <a:off x="6846808" y="3212976"/>
              <a:ext cx="617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Chat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6754134" y="3861048"/>
              <a:ext cx="155065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i="1" dirty="0" smtClean="0">
                  <a:solidFill>
                    <a:srgbClr val="579B9A"/>
                  </a:solidFill>
                </a:rPr>
                <a:t>Illustrasjon, ikke skjermdump</a:t>
              </a:r>
              <a:endParaRPr lang="nb-NO" sz="800" i="1" dirty="0">
                <a:solidFill>
                  <a:srgbClr val="579B9A"/>
                </a:solidFill>
              </a:endParaRPr>
            </a:p>
          </p:txBody>
        </p:sp>
      </p:grpSp>
      <p:sp>
        <p:nvSpPr>
          <p:cNvPr id="5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59" name="Gruppe 5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61" name="TekstSylinder 6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9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767408" y="1629771"/>
            <a:ext cx="2304256" cy="510778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Forløpsoppgaver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959437"/>
            <a:ext cx="10225136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Dersom </a:t>
            </a:r>
            <a:r>
              <a:rPr lang="nb-NO" sz="2000" dirty="0"/>
              <a:t>du for eksempel har gjort en oppgave du ønsker at andre skal følge opp, kan oppgaven videresendes som en </a:t>
            </a:r>
            <a:r>
              <a:rPr lang="nb-NO" sz="2000" dirty="0" smtClean="0"/>
              <a:t>forløpsoppgave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Oppgaven </a:t>
            </a:r>
            <a:r>
              <a:rPr lang="nb-NO" sz="2000" dirty="0"/>
              <a:t>sendes da til en person eller gruppe som skal </a:t>
            </a:r>
            <a:r>
              <a:rPr lang="nb-NO" sz="2000" dirty="0" smtClean="0"/>
              <a:t>ta saken og følge </a:t>
            </a:r>
            <a:r>
              <a:rPr lang="nb-NO" sz="2000" dirty="0"/>
              <a:t>opp videre </a:t>
            </a: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Denne </a:t>
            </a:r>
            <a:r>
              <a:rPr lang="nb-NO" sz="2000" dirty="0"/>
              <a:t>funksjonalitet er </a:t>
            </a:r>
            <a:r>
              <a:rPr lang="nb-NO" sz="2000" dirty="0" smtClean="0"/>
              <a:t>tilgjengelig for de fleste tjenestene i kommunen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Forløpsoppgaver er foreløpig tilgjengelig kun for et utvalg forløp som krysser primær- og spesialisthelsetjenesten.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Foreløpig mest aktuelt for </a:t>
            </a:r>
            <a:r>
              <a:rPr lang="nb-NO" dirty="0" err="1" smtClean="0"/>
              <a:t>habilitering</a:t>
            </a:r>
            <a:r>
              <a:rPr lang="nb-NO" dirty="0" smtClean="0"/>
              <a:t>, rehabilitering, psykiatri og rus </a:t>
            </a:r>
            <a:endParaRPr lang="nb-NO" dirty="0"/>
          </a:p>
        </p:txBody>
      </p:sp>
      <p:sp>
        <p:nvSpPr>
          <p:cNvPr id="30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31" name="Gruppe 30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1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767408" y="1629771"/>
            <a:ext cx="2304256" cy="510778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Forløpsoppgaver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80928"/>
            <a:ext cx="7920880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Man kan sette opp </a:t>
            </a:r>
            <a:r>
              <a:rPr lang="nb-NO" sz="2000" b="1" dirty="0" smtClean="0"/>
              <a:t>sjekklister</a:t>
            </a:r>
            <a:r>
              <a:rPr lang="nb-NO" sz="2000" dirty="0" smtClean="0"/>
              <a:t> for oppgaver som må gjøres, tilegne noen en oppgave og sette en frist. Fristen kan endres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Oppgavene i sjekklisten kan slettes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Man kan legge til utfyllende kommentarer fortløpende i sjekklisten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Som del av en forløpsoppgave kan man sette opp definerte </a:t>
            </a:r>
            <a:r>
              <a:rPr lang="nb-NO" sz="2000" b="1" dirty="0" smtClean="0"/>
              <a:t>mål</a:t>
            </a:r>
            <a:r>
              <a:rPr lang="nb-NO" sz="2000" dirty="0" smtClean="0"/>
              <a:t> for gjennomføring av handlinger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Mål kan fremstilles i en rapport</a:t>
            </a:r>
            <a:endParaRPr lang="nb-NO" sz="2000" dirty="0"/>
          </a:p>
        </p:txBody>
      </p:sp>
      <p:sp>
        <p:nvSpPr>
          <p:cNvPr id="30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31" name="Gruppe 30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>
            <a:off x="9120336" y="2924944"/>
            <a:ext cx="1656183" cy="3252517"/>
            <a:chOff x="8688288" y="1885160"/>
            <a:chExt cx="1656183" cy="3252517"/>
          </a:xfrm>
        </p:grpSpPr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4092385351"/>
                </p:ext>
              </p:extLst>
            </p:nvPr>
          </p:nvGraphicFramePr>
          <p:xfrm>
            <a:off x="8688288" y="1885160"/>
            <a:ext cx="1656183" cy="32525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Rektangel 2"/>
            <p:cNvSpPr/>
            <p:nvPr/>
          </p:nvSpPr>
          <p:spPr>
            <a:xfrm>
              <a:off x="8781054" y="1983271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8781054" y="245765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Rektangel 11"/>
            <p:cNvSpPr/>
            <p:nvPr/>
          </p:nvSpPr>
          <p:spPr>
            <a:xfrm>
              <a:off x="8781054" y="2919375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Rektangel 12"/>
            <p:cNvSpPr/>
            <p:nvPr/>
          </p:nvSpPr>
          <p:spPr>
            <a:xfrm>
              <a:off x="8781054" y="339375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8781054" y="385967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8781054" y="4338329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8781054" y="479577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Frihåndsform 8"/>
            <p:cNvSpPr/>
            <p:nvPr/>
          </p:nvSpPr>
          <p:spPr>
            <a:xfrm>
              <a:off x="8794164" y="2052988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Frihåndsform 22"/>
            <p:cNvSpPr/>
            <p:nvPr/>
          </p:nvSpPr>
          <p:spPr>
            <a:xfrm>
              <a:off x="8794164" y="3450316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2919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Sylinder 37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95900"/>
            <a:ext cx="8208912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Helseplattformen kommer med funksjonalitet som omfatter det som i dag dekkes av e-meldinger / </a:t>
            </a:r>
            <a:r>
              <a:rPr lang="nb-NO" sz="2000" dirty="0" err="1" smtClean="0"/>
              <a:t>eLink</a:t>
            </a:r>
            <a:endParaRPr lang="nb-NO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Det </a:t>
            </a:r>
            <a:r>
              <a:rPr lang="nb-NO" sz="2000" dirty="0"/>
              <a:t>er et førende prinsipp at sluttbruker ikke må tenke på om mottaker er innenfor eller utenfor </a:t>
            </a:r>
            <a:r>
              <a:rPr lang="nb-NO" sz="2000" dirty="0" smtClean="0"/>
              <a:t>Helseplattformen</a:t>
            </a:r>
            <a:endParaRPr lang="nb-NO" sz="2000" dirty="0"/>
          </a:p>
        </p:txBody>
      </p:sp>
      <p:grpSp>
        <p:nvGrpSpPr>
          <p:cNvPr id="7" name="Gruppe 6"/>
          <p:cNvGrpSpPr/>
          <p:nvPr/>
        </p:nvGrpSpPr>
        <p:grpSpPr>
          <a:xfrm>
            <a:off x="8400256" y="5328047"/>
            <a:ext cx="1954418" cy="1065776"/>
            <a:chOff x="9618461" y="4955512"/>
            <a:chExt cx="1954418" cy="1065776"/>
          </a:xfrm>
          <a:noFill/>
        </p:grpSpPr>
        <p:grpSp>
          <p:nvGrpSpPr>
            <p:cNvPr id="64" name="Gruppe 63"/>
            <p:cNvGrpSpPr/>
            <p:nvPr/>
          </p:nvGrpSpPr>
          <p:grpSpPr>
            <a:xfrm>
              <a:off x="9618461" y="4955512"/>
              <a:ext cx="1954418" cy="1065776"/>
              <a:chOff x="2379521" y="2857676"/>
              <a:chExt cx="1954418" cy="1065776"/>
            </a:xfrm>
            <a:grpFill/>
          </p:grpSpPr>
          <p:sp>
            <p:nvSpPr>
              <p:cNvPr id="66" name="Avrundet rektangel 65"/>
              <p:cNvSpPr/>
              <p:nvPr/>
            </p:nvSpPr>
            <p:spPr>
              <a:xfrm>
                <a:off x="2385451" y="2857676"/>
                <a:ext cx="1948487" cy="1043302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67" name="TekstSylinder 66"/>
              <p:cNvSpPr txBox="1"/>
              <p:nvPr/>
            </p:nvSpPr>
            <p:spPr>
              <a:xfrm>
                <a:off x="2379521" y="3092455"/>
                <a:ext cx="1954418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nb-NO" sz="1600" dirty="0" smtClean="0"/>
                  <a:t>Flyt av pasient-opplysninger mellom kommune og fastlege</a:t>
                </a:r>
                <a:endParaRPr lang="nb-NO" sz="1600" dirty="0"/>
              </a:p>
            </p:txBody>
          </p:sp>
        </p:grpSp>
        <p:pic>
          <p:nvPicPr>
            <p:cNvPr id="59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50" b="100000" l="0" r="100000">
                          <a14:foregroundMark x1="42500" y1="10750" x2="58500" y2="44000"/>
                          <a14:foregroundMark x1="62250" y1="12250" x2="40000" y2="31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681" y="5138922"/>
              <a:ext cx="319681" cy="319681"/>
            </a:xfrm>
            <a:prstGeom prst="rect">
              <a:avLst/>
            </a:prstGeom>
            <a:grpFill/>
            <a:extLst/>
          </p:spPr>
        </p:pic>
      </p:grpSp>
      <p:grpSp>
        <p:nvGrpSpPr>
          <p:cNvPr id="6" name="Gruppe 5"/>
          <p:cNvGrpSpPr/>
          <p:nvPr/>
        </p:nvGrpSpPr>
        <p:grpSpPr>
          <a:xfrm>
            <a:off x="6484005" y="5328047"/>
            <a:ext cx="1683566" cy="1074487"/>
            <a:chOff x="7024122" y="4955512"/>
            <a:chExt cx="1683566" cy="1074487"/>
          </a:xfrm>
          <a:noFill/>
        </p:grpSpPr>
        <p:sp>
          <p:nvSpPr>
            <p:cNvPr id="70" name="Avrundet rektangel 69"/>
            <p:cNvSpPr/>
            <p:nvPr/>
          </p:nvSpPr>
          <p:spPr>
            <a:xfrm>
              <a:off x="7024122" y="4955512"/>
              <a:ext cx="1683566" cy="1065776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71" name="TekstSylinder 70"/>
            <p:cNvSpPr txBox="1"/>
            <p:nvPr/>
          </p:nvSpPr>
          <p:spPr>
            <a:xfrm>
              <a:off x="7055108" y="5445224"/>
              <a:ext cx="1616775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/>
                <a:t>Pasientlogistikk mellom aktører</a:t>
              </a:r>
              <a:endParaRPr lang="nb-NO" sz="1600" dirty="0"/>
            </a:p>
          </p:txBody>
        </p:sp>
        <p:pic>
          <p:nvPicPr>
            <p:cNvPr id="60" name="Picture 2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7000" y1="75500" x2="17750" y2="53250"/>
                          <a14:foregroundMark x1="10750" y1="49500" x2="53000" y2="79000"/>
                          <a14:foregroundMark x1="23500" y1="79000" x2="77000" y2="64500"/>
                          <a14:foregroundMark x1="81000" y1="72250" x2="41250" y2="65750"/>
                          <a14:foregroundMark x1="22000" y1="70500" x2="77500" y2="76000"/>
                          <a14:foregroundMark x1="83750" y1="72250" x2="76750" y2="65250"/>
                          <a14:foregroundMark x1="75750" y1="65500" x2="89500" y2="65750"/>
                          <a14:foregroundMark x1="90250" y1="76000" x2="73250" y2="75250"/>
                          <a14:foregroundMark x1="39250" y1="71500" x2="14500" y2="56250"/>
                          <a14:foregroundMark x1="34500" y1="74750" x2="16250" y2="71000"/>
                          <a14:foregroundMark x1="43750" y1="42500" x2="48000" y2="44500"/>
                          <a14:foregroundMark x1="43750" y1="47250" x2="47250" y2="47250"/>
                          <a14:foregroundMark x1="46000" y1="38250" x2="45500" y2="5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0088" y="5039717"/>
              <a:ext cx="386814" cy="386814"/>
            </a:xfrm>
            <a:prstGeom prst="rect">
              <a:avLst/>
            </a:prstGeom>
            <a:grpFill/>
            <a:extLst/>
          </p:spPr>
        </p:pic>
      </p:grpSp>
      <p:grpSp>
        <p:nvGrpSpPr>
          <p:cNvPr id="2" name="Gruppe 1"/>
          <p:cNvGrpSpPr/>
          <p:nvPr/>
        </p:nvGrpSpPr>
        <p:grpSpPr>
          <a:xfrm>
            <a:off x="602186" y="5320085"/>
            <a:ext cx="2105179" cy="1046778"/>
            <a:chOff x="403096" y="4947550"/>
            <a:chExt cx="2105179" cy="1046778"/>
          </a:xfrm>
          <a:noFill/>
        </p:grpSpPr>
        <p:sp>
          <p:nvSpPr>
            <p:cNvPr id="80" name="Avrundet rektangel 79"/>
            <p:cNvSpPr/>
            <p:nvPr/>
          </p:nvSpPr>
          <p:spPr>
            <a:xfrm>
              <a:off x="479377" y="4947550"/>
              <a:ext cx="1956736" cy="1046778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53" name="TekstSylinder 52"/>
            <p:cNvSpPr txBox="1"/>
            <p:nvPr/>
          </p:nvSpPr>
          <p:spPr>
            <a:xfrm>
              <a:off x="403096" y="5398784"/>
              <a:ext cx="2105179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/>
                <a:t>Innleggelse av pasient med kommunale tjenester</a:t>
              </a:r>
              <a:endParaRPr lang="nb-NO" sz="1400" dirty="0"/>
            </a:p>
          </p:txBody>
        </p:sp>
        <p:pic>
          <p:nvPicPr>
            <p:cNvPr id="61" name="Picture 2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9000" y1="16000" x2="49000" y2="85750"/>
                          <a14:foregroundMark x1="18750" y1="57750" x2="84250" y2="60750"/>
                          <a14:foregroundMark x1="84250" y1="60750" x2="83500" y2="42250"/>
                          <a14:foregroundMark x1="83500" y1="42250" x2="21000" y2="84250"/>
                          <a14:foregroundMark x1="21000" y1="84250" x2="67250" y2="30500"/>
                          <a14:foregroundMark x1="67250" y1="30500" x2="32750" y2="32000"/>
                          <a14:foregroundMark x1="32750" y1="32000" x2="81250" y2="87250"/>
                          <a14:foregroundMark x1="81250" y1="87250" x2="79750" y2="59250"/>
                          <a14:foregroundMark x1="81250" y1="45250" x2="62250" y2="29750"/>
                          <a14:foregroundMark x1="62250" y1="29750" x2="80500" y2="42250"/>
                          <a14:foregroundMark x1="42250" y1="29250" x2="21000" y2="46000"/>
                          <a14:foregroundMark x1="21000" y1="46000" x2="43750" y2="5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474" y="5013176"/>
              <a:ext cx="403814" cy="403814"/>
            </a:xfrm>
            <a:prstGeom prst="rect">
              <a:avLst/>
            </a:prstGeom>
            <a:grpFill/>
            <a:extLst/>
          </p:spPr>
        </p:pic>
      </p:grpSp>
      <p:grpSp>
        <p:nvGrpSpPr>
          <p:cNvPr id="5" name="Gruppe 4"/>
          <p:cNvGrpSpPr/>
          <p:nvPr/>
        </p:nvGrpSpPr>
        <p:grpSpPr>
          <a:xfrm>
            <a:off x="4662874" y="5328047"/>
            <a:ext cx="1588446" cy="1065776"/>
            <a:chOff x="4907531" y="4955512"/>
            <a:chExt cx="1588446" cy="1065776"/>
          </a:xfrm>
          <a:noFill/>
        </p:grpSpPr>
        <p:grpSp>
          <p:nvGrpSpPr>
            <p:cNvPr id="76" name="Gruppe 75"/>
            <p:cNvGrpSpPr/>
            <p:nvPr/>
          </p:nvGrpSpPr>
          <p:grpSpPr>
            <a:xfrm>
              <a:off x="4907531" y="4955512"/>
              <a:ext cx="1588446" cy="1065776"/>
              <a:chOff x="2385452" y="2857676"/>
              <a:chExt cx="1588446" cy="616912"/>
            </a:xfrm>
            <a:grpFill/>
          </p:grpSpPr>
          <p:sp>
            <p:nvSpPr>
              <p:cNvPr id="78" name="Avrundet rektangel 77"/>
              <p:cNvSpPr/>
              <p:nvPr/>
            </p:nvSpPr>
            <p:spPr>
              <a:xfrm>
                <a:off x="2385452" y="2857676"/>
                <a:ext cx="1550308" cy="616912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79" name="TekstSylinder 78"/>
              <p:cNvSpPr txBox="1"/>
              <p:nvPr/>
            </p:nvSpPr>
            <p:spPr>
              <a:xfrm>
                <a:off x="2423590" y="3195258"/>
                <a:ext cx="1550308" cy="19596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Epikrise</a:t>
                </a:r>
                <a:endParaRPr lang="nb-NO" sz="1600" dirty="0"/>
              </a:p>
            </p:txBody>
          </p:sp>
        </p:grpSp>
        <p:pic>
          <p:nvPicPr>
            <p:cNvPr id="62" name="Picture 4" descr="Bilde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1000" r="100000">
                          <a14:foregroundMark x1="42500" y1="20750" x2="53750" y2="40250"/>
                          <a14:foregroundMark x1="52250" y1="34750" x2="52250" y2="20000"/>
                          <a14:foregroundMark x1="53000" y1="20750" x2="62500" y2="28750"/>
                          <a14:foregroundMark x1="63750" y1="29000" x2="63750" y2="29000"/>
                          <a14:foregroundMark x1="44250" y1="21500" x2="33500" y2="39500"/>
                          <a14:foregroundMark x1="60750" y1="38750" x2="67000" y2="36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9918" y="5162092"/>
              <a:ext cx="290619" cy="290619"/>
            </a:xfrm>
            <a:prstGeom prst="rect">
              <a:avLst/>
            </a:prstGeom>
            <a:grpFill/>
            <a:extLst/>
          </p:spPr>
        </p:pic>
      </p:grpSp>
      <p:grpSp>
        <p:nvGrpSpPr>
          <p:cNvPr id="3" name="Gruppe 2"/>
          <p:cNvGrpSpPr/>
          <p:nvPr/>
        </p:nvGrpSpPr>
        <p:grpSpPr>
          <a:xfrm>
            <a:off x="2841587" y="5328047"/>
            <a:ext cx="1571668" cy="1046778"/>
            <a:chOff x="2807719" y="4974510"/>
            <a:chExt cx="1571668" cy="1046778"/>
          </a:xfrm>
          <a:noFill/>
        </p:grpSpPr>
        <p:sp>
          <p:nvSpPr>
            <p:cNvPr id="74" name="Avrundet rektangel 73"/>
            <p:cNvSpPr/>
            <p:nvPr/>
          </p:nvSpPr>
          <p:spPr>
            <a:xfrm>
              <a:off x="2829079" y="4974510"/>
              <a:ext cx="1550308" cy="1046778"/>
            </a:xfrm>
            <a:prstGeom prst="roundRect">
              <a:avLst/>
            </a:prstGeom>
            <a:grpFill/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600"/>
            </a:p>
          </p:txBody>
        </p:sp>
        <p:sp>
          <p:nvSpPr>
            <p:cNvPr id="75" name="TekstSylinder 74"/>
            <p:cNvSpPr txBox="1"/>
            <p:nvPr/>
          </p:nvSpPr>
          <p:spPr>
            <a:xfrm>
              <a:off x="2807719" y="5538718"/>
              <a:ext cx="1550308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/>
                <a:t>Henvisning</a:t>
              </a:r>
              <a:endParaRPr lang="nb-NO" sz="1600" dirty="0"/>
            </a:p>
          </p:txBody>
        </p:sp>
        <p:pic>
          <p:nvPicPr>
            <p:cNvPr id="63" name="Picture 2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1500" r="100000">
                          <a14:foregroundMark x1="44500" y1="7500" x2="61250" y2="46000"/>
                          <a14:foregroundMark x1="61500" y1="43750" x2="65750" y2="16500"/>
                          <a14:foregroundMark x1="65000" y1="16500" x2="31750" y2="30500"/>
                          <a14:foregroundMark x1="31500" y1="30500" x2="44500" y2="7500"/>
                          <a14:foregroundMark x1="44500" y1="12500" x2="49000" y2="50000"/>
                          <a14:foregroundMark x1="36750" y1="57750" x2="28500" y2="98250"/>
                          <a14:foregroundMark x1="14750" y1="93250" x2="83250" y2="78250"/>
                          <a14:foregroundMark x1="86750" y1="98500" x2="22250" y2="61000"/>
                          <a14:foregroundMark x1="19000" y1="70500" x2="74000" y2="99750"/>
                          <a14:foregroundMark x1="48750" y1="88750" x2="43750" y2="99500"/>
                          <a14:foregroundMark x1="55000" y1="80250" x2="72250" y2="57500"/>
                          <a14:foregroundMark x1="71750" y1="58000" x2="81750" y2="7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371" y="5162094"/>
              <a:ext cx="319681" cy="319681"/>
            </a:xfrm>
            <a:prstGeom prst="rect">
              <a:avLst/>
            </a:prstGeom>
            <a:grpFill/>
            <a:extLst/>
          </p:spPr>
        </p:pic>
      </p:grpSp>
      <p:sp>
        <p:nvSpPr>
          <p:cNvPr id="49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50" name="Gruppe 49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2" name="TekstSylinder 51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43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1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28528"/>
            <a:ext cx="4752528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Automatisk </a:t>
            </a:r>
            <a:r>
              <a:rPr lang="nb-NO" sz="2000" dirty="0"/>
              <a:t>gjenbruk av journalinformasjon der det er mulig og/eller </a:t>
            </a:r>
            <a:r>
              <a:rPr lang="nb-NO" sz="2000" dirty="0" smtClean="0"/>
              <a:t>hensiktsmessig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Strukturert data i journalen </a:t>
            </a:r>
            <a:r>
              <a:rPr lang="nb-NO" sz="2000" dirty="0"/>
              <a:t>vil </a:t>
            </a:r>
            <a:r>
              <a:rPr lang="nb-NO" sz="2000" dirty="0" smtClean="0"/>
              <a:t>fylle </a:t>
            </a:r>
            <a:r>
              <a:rPr lang="nb-NO" sz="2000" dirty="0"/>
              <a:t>ut </a:t>
            </a:r>
            <a:r>
              <a:rPr lang="nb-NO" sz="2000" dirty="0" smtClean="0"/>
              <a:t>meldingene i </a:t>
            </a:r>
            <a:r>
              <a:rPr lang="nb-NO" sz="2000" dirty="0"/>
              <a:t>systemet, sluttbruker </a:t>
            </a:r>
            <a:r>
              <a:rPr lang="nb-NO" sz="2000" dirty="0" smtClean="0"/>
              <a:t>tilføyer relevant info ved behov</a:t>
            </a:r>
            <a:endParaRPr lang="nb-NO" sz="2000" dirty="0"/>
          </a:p>
        </p:txBody>
      </p:sp>
      <p:grpSp>
        <p:nvGrpSpPr>
          <p:cNvPr id="44" name="Gruppe 43"/>
          <p:cNvGrpSpPr/>
          <p:nvPr/>
        </p:nvGrpSpPr>
        <p:grpSpPr>
          <a:xfrm>
            <a:off x="5900176" y="2755527"/>
            <a:ext cx="4804336" cy="2772308"/>
            <a:chOff x="2207568" y="3392996"/>
            <a:chExt cx="4804336" cy="2772308"/>
          </a:xfrm>
        </p:grpSpPr>
        <p:pic>
          <p:nvPicPr>
            <p:cNvPr id="4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596" y="3392996"/>
              <a:ext cx="2772308" cy="2772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6" name="Vinkel 45"/>
            <p:cNvCxnSpPr/>
            <p:nvPr/>
          </p:nvCxnSpPr>
          <p:spPr>
            <a:xfrm>
              <a:off x="3856346" y="3797649"/>
              <a:ext cx="1202851" cy="570722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uppe 47"/>
            <p:cNvGrpSpPr/>
            <p:nvPr/>
          </p:nvGrpSpPr>
          <p:grpSpPr>
            <a:xfrm>
              <a:off x="5059197" y="4120921"/>
              <a:ext cx="1040387" cy="924459"/>
              <a:chOff x="3361832" y="272170"/>
              <a:chExt cx="859824" cy="764016"/>
            </a:xfrm>
          </p:grpSpPr>
          <p:sp>
            <p:nvSpPr>
              <p:cNvPr id="72" name="Ellipse 71"/>
              <p:cNvSpPr/>
              <p:nvPr/>
            </p:nvSpPr>
            <p:spPr>
              <a:xfrm>
                <a:off x="3443225" y="272170"/>
                <a:ext cx="697037" cy="697037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3" name="TekstSylinder 72"/>
              <p:cNvSpPr txBox="1"/>
              <p:nvPr/>
            </p:nvSpPr>
            <p:spPr>
              <a:xfrm>
                <a:off x="3361832" y="451411"/>
                <a:ext cx="8598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err="1" smtClean="0">
                    <a:solidFill>
                      <a:schemeClr val="bg1"/>
                    </a:solidFill>
                  </a:rPr>
                  <a:t>emelding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49" name="Vinkel 48"/>
            <p:cNvCxnSpPr/>
            <p:nvPr/>
          </p:nvCxnSpPr>
          <p:spPr>
            <a:xfrm>
              <a:off x="3856346" y="4494686"/>
              <a:ext cx="1202851" cy="261389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uppe 50"/>
            <p:cNvGrpSpPr/>
            <p:nvPr/>
          </p:nvGrpSpPr>
          <p:grpSpPr>
            <a:xfrm>
              <a:off x="2207568" y="3916400"/>
              <a:ext cx="1829723" cy="451971"/>
              <a:chOff x="6629534" y="976530"/>
              <a:chExt cx="1512168" cy="373530"/>
            </a:xfrm>
          </p:grpSpPr>
          <p:sp>
            <p:nvSpPr>
              <p:cNvPr id="68" name="Avrundet rektangel 67"/>
              <p:cNvSpPr/>
              <p:nvPr/>
            </p:nvSpPr>
            <p:spPr>
              <a:xfrm>
                <a:off x="6629534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9" name="TekstSylinder 68"/>
              <p:cNvSpPr txBox="1"/>
              <p:nvPr/>
            </p:nvSpPr>
            <p:spPr>
              <a:xfrm>
                <a:off x="6773551" y="980728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diagnoser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Gruppe 51"/>
            <p:cNvGrpSpPr/>
            <p:nvPr/>
          </p:nvGrpSpPr>
          <p:grpSpPr>
            <a:xfrm>
              <a:off x="2207568" y="4628286"/>
              <a:ext cx="1836956" cy="435648"/>
              <a:chOff x="6617352" y="976530"/>
              <a:chExt cx="1518146" cy="360040"/>
            </a:xfrm>
          </p:grpSpPr>
          <p:sp>
            <p:nvSpPr>
              <p:cNvPr id="58" name="Avrundet rektangel 57"/>
              <p:cNvSpPr/>
              <p:nvPr/>
            </p:nvSpPr>
            <p:spPr>
              <a:xfrm>
                <a:off x="6617353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5" name="TekstSylinder 64"/>
              <p:cNvSpPr txBox="1"/>
              <p:nvPr/>
            </p:nvSpPr>
            <p:spPr>
              <a:xfrm>
                <a:off x="6617352" y="1004344"/>
                <a:ext cx="1518146" cy="30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>
                    <a:solidFill>
                      <a:schemeClr val="bg1"/>
                    </a:solidFill>
                  </a:rPr>
                  <a:t>s</a:t>
                </a:r>
                <a:r>
                  <a:rPr lang="nb-NO" dirty="0" smtClean="0">
                    <a:solidFill>
                      <a:schemeClr val="bg1"/>
                    </a:solidFill>
                  </a:rPr>
                  <a:t>trukturert info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39" name="Gruppe 3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0" name="TekstSylinder 4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cxnSp>
        <p:nvCxnSpPr>
          <p:cNvPr id="40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2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9202347" y="188640"/>
            <a:ext cx="1764796" cy="6223652"/>
            <a:chOff x="730804" y="188640"/>
            <a:chExt cx="1764796" cy="6223652"/>
          </a:xfrm>
        </p:grpSpPr>
        <p:grpSp>
          <p:nvGrpSpPr>
            <p:cNvPr id="10" name="Gruppe 9"/>
            <p:cNvGrpSpPr/>
            <p:nvPr/>
          </p:nvGrpSpPr>
          <p:grpSpPr>
            <a:xfrm>
              <a:off x="807617" y="3018750"/>
              <a:ext cx="1550308" cy="1663882"/>
              <a:chOff x="789166" y="3108159"/>
              <a:chExt cx="1550308" cy="1663882"/>
            </a:xfrm>
          </p:grpSpPr>
          <p:grpSp>
            <p:nvGrpSpPr>
              <p:cNvPr id="81" name="Gruppe 80"/>
              <p:cNvGrpSpPr/>
              <p:nvPr/>
            </p:nvGrpSpPr>
            <p:grpSpPr>
              <a:xfrm>
                <a:off x="789166" y="3108159"/>
                <a:ext cx="1550308" cy="1663882"/>
                <a:chOff x="5392853" y="2621549"/>
                <a:chExt cx="1550308" cy="1663882"/>
              </a:xfrm>
            </p:grpSpPr>
            <p:sp>
              <p:nvSpPr>
                <p:cNvPr id="85" name="Avrundet rektangel 84"/>
                <p:cNvSpPr/>
                <p:nvPr/>
              </p:nvSpPr>
              <p:spPr>
                <a:xfrm>
                  <a:off x="5392853" y="3429003"/>
                  <a:ext cx="1550308" cy="856428"/>
                </a:xfrm>
                <a:prstGeom prst="roundRect">
                  <a:avLst/>
                </a:prstGeom>
                <a:solidFill>
                  <a:srgbClr val="E6F1F1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84" name="Ellipse 83"/>
                <p:cNvSpPr/>
                <p:nvPr/>
              </p:nvSpPr>
              <p:spPr>
                <a:xfrm>
                  <a:off x="5827077" y="2621549"/>
                  <a:ext cx="720000" cy="720000"/>
                </a:xfrm>
                <a:prstGeom prst="ellipse">
                  <a:avLst/>
                </a:prstGeom>
                <a:solidFill>
                  <a:srgbClr val="00B8B7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82" name="Picture 2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50" b="100000" l="0" r="100000">
                            <a14:foregroundMark x1="42500" y1="10750" x2="58500" y2="44000"/>
                            <a14:foregroundMark x1="62250" y1="12250" x2="40000" y2="317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5318" y="3214078"/>
                <a:ext cx="468044" cy="468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" name="Gruppe 7"/>
            <p:cNvGrpSpPr/>
            <p:nvPr/>
          </p:nvGrpSpPr>
          <p:grpSpPr>
            <a:xfrm>
              <a:off x="788537" y="1289642"/>
              <a:ext cx="1644430" cy="1635302"/>
              <a:chOff x="1054656" y="505247"/>
              <a:chExt cx="1644430" cy="1635302"/>
            </a:xfrm>
          </p:grpSpPr>
          <p:sp>
            <p:nvSpPr>
              <p:cNvPr id="88" name="Avrundet rektangel 87"/>
              <p:cNvSpPr/>
              <p:nvPr/>
            </p:nvSpPr>
            <p:spPr>
              <a:xfrm>
                <a:off x="1054656" y="1310029"/>
                <a:ext cx="1624113" cy="830520"/>
              </a:xfrm>
              <a:prstGeom prst="roundRect">
                <a:avLst/>
              </a:prstGeom>
              <a:solidFill>
                <a:srgbClr val="E6F1F1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89" name="TekstSylinder 88"/>
              <p:cNvSpPr txBox="1"/>
              <p:nvPr/>
            </p:nvSpPr>
            <p:spPr>
              <a:xfrm>
                <a:off x="1202356" y="1470791"/>
                <a:ext cx="14967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600" dirty="0" smtClean="0"/>
                  <a:t>Melding om innlagt pasient</a:t>
                </a:r>
                <a:endParaRPr lang="nb-NO" sz="1600" dirty="0"/>
              </a:p>
            </p:txBody>
          </p:sp>
          <p:sp>
            <p:nvSpPr>
              <p:cNvPr id="90" name="Ellipse 89"/>
              <p:cNvSpPr/>
              <p:nvPr/>
            </p:nvSpPr>
            <p:spPr>
              <a:xfrm>
                <a:off x="1527028" y="505247"/>
                <a:ext cx="720000" cy="720000"/>
              </a:xfrm>
              <a:prstGeom prst="ellipse">
                <a:avLst/>
              </a:prstGeom>
              <a:solidFill>
                <a:srgbClr val="00B8B7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>
                  <a:solidFill>
                    <a:schemeClr val="bg1"/>
                  </a:solidFill>
                </a:endParaRPr>
              </a:p>
            </p:txBody>
          </p:sp>
          <p:pic>
            <p:nvPicPr>
              <p:cNvPr id="91" name="Picture 2" descr="Bild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9000" y1="16000" x2="49000" y2="85750"/>
                            <a14:foregroundMark x1="18750" y1="57750" x2="84250" y2="60750"/>
                            <a14:foregroundMark x1="84250" y1="60750" x2="83500" y2="42250"/>
                            <a14:foregroundMark x1="83500" y1="42250" x2="21000" y2="84250"/>
                            <a14:foregroundMark x1="21000" y1="84250" x2="67250" y2="30500"/>
                            <a14:foregroundMark x1="67250" y1="30500" x2="32750" y2="32000"/>
                            <a14:foregroundMark x1="32750" y1="32000" x2="81250" y2="87250"/>
                            <a14:foregroundMark x1="81250" y1="87250" x2="79750" y2="59250"/>
                            <a14:foregroundMark x1="81250" y1="45250" x2="62250" y2="29750"/>
                            <a14:foregroundMark x1="62250" y1="29750" x2="80500" y2="42250"/>
                            <a14:foregroundMark x1="42250" y1="29250" x2="21000" y2="46000"/>
                            <a14:foregroundMark x1="21000" y1="46000" x2="43750" y2="57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1416" y="562015"/>
                <a:ext cx="591224" cy="591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" name="Gruppe 8"/>
            <p:cNvGrpSpPr/>
            <p:nvPr/>
          </p:nvGrpSpPr>
          <p:grpSpPr>
            <a:xfrm>
              <a:off x="845756" y="3839842"/>
              <a:ext cx="1550308" cy="2572450"/>
              <a:chOff x="3314294" y="-431900"/>
              <a:chExt cx="1550308" cy="2572450"/>
            </a:xfrm>
          </p:grpSpPr>
          <p:grpSp>
            <p:nvGrpSpPr>
              <p:cNvPr id="93" name="Gruppe 92"/>
              <p:cNvGrpSpPr/>
              <p:nvPr/>
            </p:nvGrpSpPr>
            <p:grpSpPr>
              <a:xfrm>
                <a:off x="3314294" y="-431900"/>
                <a:ext cx="1550308" cy="2572450"/>
                <a:chOff x="3377043" y="1687070"/>
                <a:chExt cx="1550308" cy="2572450"/>
              </a:xfrm>
            </p:grpSpPr>
            <p:grpSp>
              <p:nvGrpSpPr>
                <p:cNvPr id="95" name="Gruppe 94"/>
                <p:cNvGrpSpPr/>
                <p:nvPr/>
              </p:nvGrpSpPr>
              <p:grpSpPr>
                <a:xfrm>
                  <a:off x="3377043" y="1687070"/>
                  <a:ext cx="1550308" cy="2572450"/>
                  <a:chOff x="2385452" y="1115746"/>
                  <a:chExt cx="1550308" cy="2572450"/>
                </a:xfrm>
              </p:grpSpPr>
              <p:sp>
                <p:nvSpPr>
                  <p:cNvPr id="97" name="Avrundet rektangel 96"/>
                  <p:cNvSpPr/>
                  <p:nvPr/>
                </p:nvSpPr>
                <p:spPr>
                  <a:xfrm>
                    <a:off x="2385452" y="2857676"/>
                    <a:ext cx="1550308" cy="830520"/>
                  </a:xfrm>
                  <a:prstGeom prst="roundRect">
                    <a:avLst/>
                  </a:prstGeom>
                  <a:solidFill>
                    <a:srgbClr val="E6F1F1"/>
                  </a:solidFill>
                  <a:ln>
                    <a:solidFill>
                      <a:srgbClr val="2CB5B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sz="1600"/>
                  </a:p>
                </p:txBody>
              </p:sp>
              <p:sp>
                <p:nvSpPr>
                  <p:cNvPr id="98" name="TekstSylinder 97"/>
                  <p:cNvSpPr txBox="1"/>
                  <p:nvPr/>
                </p:nvSpPr>
                <p:spPr>
                  <a:xfrm>
                    <a:off x="2423591" y="1115746"/>
                    <a:ext cx="1512169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b-NO" sz="1600" dirty="0" smtClean="0"/>
                      <a:t>Melding om utskrivningsklar pasient</a:t>
                    </a:r>
                    <a:endParaRPr lang="nb-NO" sz="1600" dirty="0"/>
                  </a:p>
                </p:txBody>
              </p:sp>
            </p:grpSp>
            <p:sp>
              <p:nvSpPr>
                <p:cNvPr id="96" name="Ellipse 95"/>
                <p:cNvSpPr/>
                <p:nvPr/>
              </p:nvSpPr>
              <p:spPr>
                <a:xfrm>
                  <a:off x="3792197" y="2624137"/>
                  <a:ext cx="720000" cy="72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94" name="Picture 2" descr="Bild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0" b="100000" l="1500" r="100000">
                            <a14:foregroundMark x1="44500" y1="7500" x2="61250" y2="46000"/>
                            <a14:foregroundMark x1="61500" y1="43750" x2="65750" y2="16500"/>
                            <a14:foregroundMark x1="65000" y1="16500" x2="31750" y2="30500"/>
                            <a14:foregroundMark x1="31500" y1="30500" x2="44500" y2="7500"/>
                            <a14:foregroundMark x1="44500" y1="12500" x2="49000" y2="50000"/>
                            <a14:foregroundMark x1="36750" y1="57750" x2="28500" y2="98250"/>
                            <a14:foregroundMark x1="14750" y1="93250" x2="83250" y2="78250"/>
                            <a14:foregroundMark x1="86750" y1="98500" x2="22250" y2="61000"/>
                            <a14:foregroundMark x1="19000" y1="70500" x2="74000" y2="99750"/>
                            <a14:foregroundMark x1="48750" y1="88750" x2="43750" y2="99500"/>
                            <a14:foregroundMark x1="55000" y1="80250" x2="72250" y2="57500"/>
                            <a14:foregroundMark x1="71750" y1="58000" x2="81750" y2="79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8713" y="613187"/>
                <a:ext cx="468044" cy="468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5" name="TekstSylinder 124"/>
            <p:cNvSpPr txBox="1"/>
            <p:nvPr/>
          </p:nvSpPr>
          <p:spPr>
            <a:xfrm>
              <a:off x="730804" y="188640"/>
              <a:ext cx="17647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Eksempler på automatiserte meldinger</a:t>
              </a:r>
              <a:endParaRPr lang="nb-NO" sz="2000" dirty="0"/>
            </a:p>
          </p:txBody>
        </p:sp>
      </p:grpSp>
      <p:sp>
        <p:nvSpPr>
          <p:cNvPr id="49" name="TekstSylinder 48"/>
          <p:cNvSpPr txBox="1"/>
          <p:nvPr/>
        </p:nvSpPr>
        <p:spPr>
          <a:xfrm>
            <a:off x="9353294" y="5580773"/>
            <a:ext cx="1550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Melding om utskrevet pasient</a:t>
            </a:r>
            <a:endParaRPr lang="nb-NO" sz="1600" dirty="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80928"/>
            <a:ext cx="8297265" cy="3507343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r>
              <a:rPr lang="nb-NO" sz="2000" b="1" dirty="0" smtClean="0"/>
              <a:t>Automatisk utsendelse av meldinger </a:t>
            </a:r>
            <a:endParaRPr lang="nb-NO" sz="2000" b="1" dirty="0"/>
          </a:p>
          <a:p>
            <a:r>
              <a:rPr lang="nb-NO" sz="2000" dirty="0"/>
              <a:t>Der det er mulig og hensiktsmessig, vil informasjonsflyten </a:t>
            </a:r>
            <a:r>
              <a:rPr lang="nb-NO" sz="2000" dirty="0" smtClean="0"/>
              <a:t>kunne skje </a:t>
            </a:r>
            <a:r>
              <a:rPr lang="nb-NO" sz="2000" dirty="0"/>
              <a:t>automatisk basert på for hva sluttbruker gjør og dokumenterer som en naturlig del av </a:t>
            </a:r>
            <a:r>
              <a:rPr lang="nb-NO" sz="2000" dirty="0" smtClean="0"/>
              <a:t>arbeidsflyten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 eksempel vil dokumentering </a:t>
            </a:r>
            <a:r>
              <a:rPr lang="nb-NO" sz="2000" dirty="0"/>
              <a:t>av at en pasient har kommunale tjenester </a:t>
            </a:r>
            <a:r>
              <a:rPr lang="nb-NO" sz="2000" dirty="0" smtClean="0"/>
              <a:t>automatisk </a:t>
            </a:r>
            <a:r>
              <a:rPr lang="nb-NO" sz="2000" dirty="0"/>
              <a:t>medføre at en melding om innlagt pasient sendes pasientens </a:t>
            </a:r>
            <a:r>
              <a:rPr lang="nb-NO" sz="2000" dirty="0" smtClean="0"/>
              <a:t>hjemkommune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Sluttbruker </a:t>
            </a:r>
            <a:r>
              <a:rPr lang="nb-NO" sz="2000" dirty="0"/>
              <a:t>trenger ikke utføre egne steg i tillegg for å sende meldingen</a:t>
            </a:r>
          </a:p>
        </p:txBody>
      </p:sp>
      <p:sp>
        <p:nvSpPr>
          <p:cNvPr id="40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2" name="Gruppe 41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6" name="TekstSylinder 4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cxnSp>
        <p:nvCxnSpPr>
          <p:cNvPr id="48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24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72551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72551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72551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72551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4210237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Pasientplaner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751433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9900" y="4657278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behandlingsplaner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5104319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legemiddelliste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494749" y="5551360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notat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27775"/>
            <a:ext cx="2132384" cy="1543699"/>
            <a:chOff x="1044802" y="2553455"/>
            <a:chExt cx="2132384" cy="154369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654480"/>
              <a:ext cx="2132384" cy="442674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>
                  <a:solidFill>
                    <a:schemeClr val="tx2">
                      <a:lumMod val="50000"/>
                    </a:schemeClr>
                  </a:solidFill>
                </a:rPr>
                <a:t>Pasientplaner</a:t>
              </a:r>
              <a:endParaRPr lang="nb-NO" sz="2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512337"/>
            <a:ext cx="9937104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Tilsvarer dagens pleieplaner i spesialisthelsetjenesten og tiltaksplaner i kommunen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</a:t>
            </a:r>
            <a:r>
              <a:rPr lang="nb-NO" sz="2000" dirty="0"/>
              <a:t>består av problem, mål, tiltak og </a:t>
            </a:r>
            <a:r>
              <a:rPr lang="nb-NO" sz="2000" dirty="0" smtClean="0"/>
              <a:t>evaluering</a:t>
            </a:r>
            <a:endParaRPr lang="nb-NO" sz="2000" dirty="0"/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Pasientplanene er utviklet med bakgrunn i helhetlige pasientforløp og veiledende planer for kommunehelsetjenesten, og nasjonale veiledende planer for spesialisthelsetjenesten</a:t>
            </a:r>
            <a:endParaRPr lang="nb-NO" sz="2000" dirty="0"/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204864"/>
            <a:ext cx="0" cy="26194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ett eller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57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27775"/>
            <a:ext cx="2132384" cy="1543699"/>
            <a:chOff x="1044802" y="2553455"/>
            <a:chExt cx="2132384" cy="154369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654480"/>
              <a:ext cx="2132384" cy="442674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>
                  <a:solidFill>
                    <a:schemeClr val="tx2">
                      <a:lumMod val="50000"/>
                    </a:schemeClr>
                  </a:solidFill>
                </a:rPr>
                <a:t>Pasientplaner</a:t>
              </a:r>
              <a:endParaRPr lang="nb-NO" sz="2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512337"/>
            <a:ext cx="9865096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Pasientplaner vil benyttes av mange yrkesgrupper som sykepleiere, helsefagarbeidere, vernepleiere, ergo- og fysioterapeuter, logopeder, ernæringsfysiologer og andre</a:t>
            </a:r>
          </a:p>
          <a:p>
            <a:pPr>
              <a:buClrTx/>
            </a:pPr>
            <a:endParaRPr lang="nb-NO" sz="2000" dirty="0"/>
          </a:p>
          <a:p>
            <a:pPr>
              <a:buClrTx/>
            </a:pPr>
            <a:r>
              <a:rPr lang="nb-NO" sz="2000" dirty="0" smtClean="0"/>
              <a:t>For </a:t>
            </a:r>
            <a:r>
              <a:rPr lang="nb-NO" sz="2000" dirty="0"/>
              <a:t>eksempel </a:t>
            </a:r>
            <a:endParaRPr lang="nb-NO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kols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trykksår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psykose</a:t>
            </a:r>
            <a:endParaRPr lang="nb-NO" sz="2000" dirty="0"/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204864"/>
            <a:ext cx="0" cy="26194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ett eller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43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837460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behandlingsplaner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23032" y="3152120"/>
            <a:ext cx="8784976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Dette er et samhandlingsverktøy </a:t>
            </a:r>
            <a:r>
              <a:rPr lang="nb-NO" sz="2000" b="1" dirty="0" smtClean="0"/>
              <a:t>for samarbeid i arbeidet med en pasient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i </a:t>
            </a:r>
            <a:r>
              <a:rPr lang="nb-NO" sz="2000" dirty="0"/>
              <a:t>kommunale tjenester med samtidige </a:t>
            </a:r>
            <a:r>
              <a:rPr lang="nb-NO" sz="2000" dirty="0" smtClean="0"/>
              <a:t>tjenestebehov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m</a:t>
            </a:r>
            <a:r>
              <a:rPr lang="nb-NO" sz="2000" dirty="0" smtClean="0"/>
              <a:t>ed tjenester </a:t>
            </a:r>
            <a:r>
              <a:rPr lang="nb-NO" sz="2000" dirty="0"/>
              <a:t>på tvers av kommune og </a:t>
            </a:r>
            <a:r>
              <a:rPr lang="nb-NO" sz="2000" dirty="0" smtClean="0"/>
              <a:t>sykehus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i</a:t>
            </a:r>
            <a:r>
              <a:rPr lang="nb-NO" sz="2000" dirty="0" smtClean="0"/>
              <a:t> samarbeid mellom </a:t>
            </a:r>
            <a:r>
              <a:rPr lang="nb-NO" sz="2000" dirty="0"/>
              <a:t>enheter og avdelinger i </a:t>
            </a:r>
            <a:r>
              <a:rPr lang="nb-NO" sz="2000" dirty="0" smtClean="0"/>
              <a:t>spesialisthelsetjenesten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u</a:t>
            </a:r>
            <a:r>
              <a:rPr lang="nb-NO" sz="2000" dirty="0" smtClean="0"/>
              <a:t>nder tverrfaglig </a:t>
            </a:r>
            <a:r>
              <a:rPr lang="nb-NO" sz="2000" dirty="0"/>
              <a:t>samarbeid i </a:t>
            </a:r>
            <a:r>
              <a:rPr lang="nb-NO" sz="2000" dirty="0" smtClean="0"/>
              <a:t>spesialisthelsetjenesten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Nyttig </a:t>
            </a:r>
            <a:r>
              <a:rPr lang="nb-NO" sz="2000" dirty="0"/>
              <a:t>der det er flere involverte tjenesteytere  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382313" y="527775"/>
            <a:ext cx="90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1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66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37" y="1628800"/>
            <a:ext cx="11395179" cy="2304256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Både primær- og spesialisthelsetjenesten har satt seg mål om å bli bedre på samhandling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Med felles journalløsning ligger alt til rette for forbedringer på samhandlingsområdet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383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188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991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Bil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794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2" descr="Bil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97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27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837460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behandlingsplaner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23032" y="3152120"/>
            <a:ext cx="8784976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Dette er et samhandlingsverktøy </a:t>
            </a:r>
            <a:r>
              <a:rPr lang="nb-NO" sz="2000" b="1" dirty="0" smtClean="0"/>
              <a:t>for samarbeid i arbeidet med en pasient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Flere ulike yrkesgrupper som samarbeider om en pasient </a:t>
            </a:r>
            <a:r>
              <a:rPr lang="nb-NO" sz="2000" dirty="0" smtClean="0"/>
              <a:t>lager sitt vurderingsnotat og alle ulike vurderingsnotat legges tilgjengelig i den felles behandlingsplanen. Her kan man også skrive oppsummeringsnotat. </a:t>
            </a:r>
            <a:endParaRPr lang="nb-NO" sz="2000" i="1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Planen er et fint hjelpemiddel inn mot for eksempel tverrfaglige møter</a:t>
            </a:r>
            <a:endParaRPr lang="nb-NO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382313" y="527775"/>
            <a:ext cx="90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1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42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78279" y="3535157"/>
            <a:ext cx="9277601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/>
              <a:t>Felles legemiddelliste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Endringer gjort av en </a:t>
            </a:r>
            <a:r>
              <a:rPr lang="nb-NO" sz="2000" dirty="0" smtClean="0"/>
              <a:t>lege eller annen behandler med forskrivningsrett vises </a:t>
            </a:r>
            <a:r>
              <a:rPr lang="nb-NO" sz="2000" dirty="0"/>
              <a:t>med en gang hos andre som </a:t>
            </a:r>
            <a:r>
              <a:rPr lang="nb-NO" sz="2000" dirty="0" smtClean="0"/>
              <a:t>jobber med legemiddelhåndtering</a:t>
            </a:r>
            <a:endParaRPr lang="nb-NO" sz="2000" dirty="0"/>
          </a:p>
          <a:p>
            <a:endParaRPr lang="nb-NO" sz="2000" dirty="0"/>
          </a:p>
          <a:p>
            <a:r>
              <a:rPr lang="nb-NO" sz="2000" b="1" dirty="0"/>
              <a:t>Felles notat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Helseplattformen vil ha flere muligheter til å jobbe sammen om et felles notat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507093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legemiddelliste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2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4" y="2463317"/>
            <a:ext cx="2507093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notat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927920" y="3045484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340519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Pasientplanertidige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120681" y="4886983"/>
            <a:ext cx="2132384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tx2">
                    <a:lumMod val="50000"/>
                  </a:schemeClr>
                </a:solidFill>
              </a:rPr>
              <a:t>Systemstøtte</a:t>
            </a:r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 for tverrfaglige møter, samarbeidsmøter og ansvarsgrupper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6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7176120" y="372082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6120681" y="4176203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Felles behandlingsplan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4151784" y="1485755"/>
            <a:ext cx="6408712" cy="4528899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/>
              <a:t>Tverrfaglige møter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Felles behandlingsplaner blir et nyttig verktøy for å planlegge og gjennomføre tverrfaglige møter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Koordinator </a:t>
            </a:r>
            <a:r>
              <a:rPr lang="nb-NO" sz="2000" dirty="0"/>
              <a:t>får </a:t>
            </a:r>
            <a:r>
              <a:rPr lang="nb-NO" sz="2000" dirty="0" err="1"/>
              <a:t>systemstøtte</a:t>
            </a:r>
            <a:r>
              <a:rPr lang="nb-NO" sz="2000" dirty="0"/>
              <a:t> for enklere å finne felles ledig time for flere deltakere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Referat og møteinnkalling sendes via Helseplattformen og </a:t>
            </a:r>
            <a:r>
              <a:rPr lang="nb-NO" sz="2000" dirty="0" err="1"/>
              <a:t>HelsaMi</a:t>
            </a:r>
            <a:r>
              <a:rPr lang="nb-NO" sz="2000" dirty="0"/>
              <a:t> for alle som har tilgang</a:t>
            </a:r>
          </a:p>
          <a:p>
            <a:r>
              <a:rPr lang="nb-NO" sz="2000" dirty="0"/>
              <a:t> </a:t>
            </a:r>
          </a:p>
          <a:p>
            <a:r>
              <a:rPr lang="nb-NO" sz="2000" b="1" dirty="0"/>
              <a:t>Samarbeidsmøter og ansvarsgrupper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Her kan man ha behov for å trekke inn ressurser utenfor egen </a:t>
            </a:r>
            <a:r>
              <a:rPr lang="nb-NO" sz="2000" dirty="0" smtClean="0"/>
              <a:t>organisasjon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For </a:t>
            </a:r>
            <a:r>
              <a:rPr lang="nb-NO" sz="2000" dirty="0"/>
              <a:t>slike møter vil man benytte samme funksjonalitet som ved tverrfaglig møte</a:t>
            </a:r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3503712" y="2005774"/>
            <a:ext cx="360040" cy="0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/>
              <a:t>Forenkle tverrfaglig samarbeid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485755"/>
            <a:ext cx="2592288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Tverrfaglige møter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5538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1480" y="2073973"/>
            <a:ext cx="2592288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Samarbeidsmøter og ansvarsgrupper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59F006D0-BE48-FC4E-BA82-4B84E387A381}"/>
              </a:ext>
            </a:extLst>
          </p:cNvPr>
          <p:cNvCxnSpPr>
            <a:cxnSpLocks/>
          </p:cNvCxnSpPr>
          <p:nvPr/>
        </p:nvCxnSpPr>
        <p:spPr>
          <a:xfrm>
            <a:off x="9703987" y="372082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25A7EDE3-1784-8A43-9326-311D26C94DC6}"/>
              </a:ext>
            </a:extLst>
          </p:cNvPr>
          <p:cNvSpPr txBox="1"/>
          <p:nvPr/>
        </p:nvSpPr>
        <p:spPr>
          <a:xfrm>
            <a:off x="8707686" y="4184616"/>
            <a:ext cx="2098692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Andre har kartlagt og dokumentert informasjon du selv kan bruke i arbeidet</a:t>
            </a:r>
          </a:p>
        </p:txBody>
      </p:sp>
    </p:spTree>
    <p:extLst>
      <p:ext uri="{BB962C8B-B14F-4D97-AF65-F5344CB8AC3E}">
        <p14:creationId xmlns:p14="http://schemas.microsoft.com/office/powerpoint/2010/main" val="5021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61229" y="2420888"/>
            <a:ext cx="9467219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Andre har kartlagt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og vurdert pasienten og </a:t>
            </a:r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dokumentert informasjon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i felles journal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Strukturert dokumentasjon gjenbrukes i størst mulig grad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Alle </a:t>
            </a:r>
            <a:r>
              <a:rPr lang="nb-NO" sz="2000" dirty="0"/>
              <a:t>med tjenstlig behov får tilgang til allerede dokumenterte </a:t>
            </a:r>
            <a:r>
              <a:rPr lang="nb-NO" sz="2000" dirty="0" smtClean="0"/>
              <a:t>opplysninger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Ansatte </a:t>
            </a:r>
            <a:r>
              <a:rPr lang="nb-NO" sz="2000" dirty="0"/>
              <a:t>uten tjenstlig behov for bestemte opplysninger vil ikke få tilgang til slike </a:t>
            </a:r>
            <a:r>
              <a:rPr lang="nb-NO" sz="2000" dirty="0" smtClean="0"/>
              <a:t>opplysninger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Tilgangsstyringen </a:t>
            </a:r>
            <a:r>
              <a:rPr lang="nb-NO" sz="2000" dirty="0"/>
              <a:t>som er basert på hver enkelt sin rolle i helsetjenesten bestemmer hva du får se</a:t>
            </a:r>
          </a:p>
        </p:txBody>
      </p: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 smtClean="0"/>
              <a:t>Dra nytte av arbeid andre har gjort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82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692696"/>
            <a:ext cx="10369152" cy="5184576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Oppsummering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Pasientplaner og andre verktøy for koordinering av samarbeidet om en pasient gjør det enklere å sette opp mål og evaluere effekten av iverksatte tiltak </a:t>
            </a:r>
          </a:p>
          <a:p>
            <a:r>
              <a:rPr lang="nb-NO" dirty="0" smtClean="0"/>
              <a:t>Med felles journalløsning ligger alt til rette for bedre samarbeid og samhandling mellom nivåene i helsetjenesten og internt i egne organisasjoner</a:t>
            </a:r>
          </a:p>
          <a:p>
            <a:r>
              <a:rPr lang="nb-NO" dirty="0" smtClean="0"/>
              <a:t>Helseplattformen kommer med en rekke verktøy som gjør det enklere å samarbeide og samhandle. Nå gjelder det å utnytte mulighetene som ligger der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356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nb-NO" dirty="0" smtClean="0"/>
              <a:t>Med bedre samhandling etter innføring av felles journalløsning, vil pasienter og brukere av tjenestene oppleve </a:t>
            </a:r>
          </a:p>
          <a:p>
            <a:pPr>
              <a:buClrTx/>
            </a:pPr>
            <a:endParaRPr lang="nb-NO" dirty="0" smtClean="0"/>
          </a:p>
          <a:p>
            <a:pPr>
              <a:buClr>
                <a:srgbClr val="00B8B7"/>
              </a:buClr>
            </a:pPr>
            <a:r>
              <a:rPr lang="nb-NO" dirty="0" smtClean="0"/>
              <a:t>mer samordnede tjenester ved hjelp av for eksempel planer som flere fagområder og yrkesgrupper kan jobbe sammen om</a:t>
            </a:r>
          </a:p>
          <a:p>
            <a:pPr>
              <a:buClr>
                <a:srgbClr val="00B8B7"/>
              </a:buClr>
            </a:pPr>
            <a:r>
              <a:rPr lang="nb-NO" dirty="0" smtClean="0"/>
              <a:t>at </a:t>
            </a:r>
            <a:r>
              <a:rPr lang="nb-NO" dirty="0"/>
              <a:t>informasjonen tjenesteytere har tilgang til er oppdatert og korrekt</a:t>
            </a:r>
          </a:p>
          <a:p>
            <a:pPr>
              <a:buClr>
                <a:srgbClr val="00B8B7"/>
              </a:buClr>
            </a:pPr>
            <a:r>
              <a:rPr lang="nb-NO" dirty="0"/>
              <a:t>at de vil slippe å gjenta samme informasjon til flere behandlere</a:t>
            </a:r>
          </a:p>
          <a:p>
            <a:pPr>
              <a:buClr>
                <a:srgbClr val="00B8B7"/>
              </a:buClr>
            </a:pPr>
            <a:r>
              <a:rPr lang="nb-NO" dirty="0" smtClean="0"/>
              <a:t>høyere </a:t>
            </a:r>
            <a:r>
              <a:rPr lang="nb-NO" dirty="0"/>
              <a:t>grad av medvirkning og bedre oversikt over egne helsetjenester</a:t>
            </a:r>
          </a:p>
          <a:p>
            <a:pPr>
              <a:buClrTx/>
            </a:pPr>
            <a:endParaRPr lang="nb-NO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dirty="0"/>
          </a:p>
          <a:p>
            <a:pPr>
              <a:buClrTx/>
            </a:pPr>
            <a:endParaRPr lang="nb-NO" dirty="0"/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59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7"/>
            <a:ext cx="10092781" cy="2376264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nb-NO" dirty="0" smtClean="0"/>
              <a:t>Bedre samhandling gjør seg ikke selv bare fordi vi får en felles journalløsning</a:t>
            </a:r>
          </a:p>
          <a:p>
            <a:pPr marL="0" indent="0">
              <a:buClrTx/>
              <a:buNone/>
            </a:pPr>
            <a:endParaRPr lang="nb-NO" dirty="0" smtClean="0"/>
          </a:p>
          <a:p>
            <a:pPr marL="0" indent="0">
              <a:buClrTx/>
              <a:buNone/>
            </a:pPr>
            <a:r>
              <a:rPr lang="nb-NO" dirty="0" smtClean="0"/>
              <a:t>For </a:t>
            </a:r>
            <a:r>
              <a:rPr lang="nb-NO" dirty="0"/>
              <a:t>å lykkes med å oppnå bedre samhandling </a:t>
            </a:r>
            <a:r>
              <a:rPr lang="nb-NO" dirty="0" smtClean="0"/>
              <a:t>etter innføring av Helseplattformen, kreves </a:t>
            </a:r>
            <a:r>
              <a:rPr lang="nb-NO" dirty="0"/>
              <a:t>det vilje til samarbeid og god utnyttelse av mulighetene som ligger i </a:t>
            </a:r>
            <a:r>
              <a:rPr lang="nb-NO" dirty="0" smtClean="0"/>
              <a:t>den felles løsningen</a:t>
            </a:r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904" y="4325866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485" y="4345001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4941168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286" y="4941168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2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kstSylinder 31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120681" y="5308007"/>
            <a:ext cx="2132384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tx1"/>
                </a:solidFill>
              </a:rPr>
              <a:t>Systemstøtte</a:t>
            </a:r>
            <a:r>
              <a:rPr lang="nb-NO" sz="1400" dirty="0">
                <a:solidFill>
                  <a:schemeClr val="tx1"/>
                </a:solidFill>
              </a:rPr>
              <a:t> for tverrfaglige møter, samarbeidsmøter og ansvarsgrupper</a:t>
            </a: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6120681" y="4597227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Felles behandlingsplaner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562963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562963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Pasienter med </a:t>
            </a:r>
            <a:r>
              <a:rPr lang="nb-NO" sz="1400" dirty="0" smtClean="0">
                <a:solidFill>
                  <a:schemeClr val="tx1"/>
                </a:solidFill>
              </a:rPr>
              <a:t>flere samtidige behov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562963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562963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Dra nytte av arbeid andre har gjort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4600649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Pasientplaner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3" y="4597228"/>
            <a:ext cx="2132383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In Basket</a:t>
            </a:r>
            <a:endParaRPr lang="nb-NO" sz="1400" dirty="0">
              <a:solidFill>
                <a:schemeClr val="tx1"/>
              </a:solidFill>
            </a:endParaRPr>
          </a:p>
        </p:txBody>
      </p:sp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110994" y="4141845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481872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604983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4141845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7145982" y="4141845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59F006D0-BE48-FC4E-BA82-4B84E387A381}"/>
              </a:ext>
            </a:extLst>
          </p:cNvPr>
          <p:cNvCxnSpPr>
            <a:cxnSpLocks/>
          </p:cNvCxnSpPr>
          <p:nvPr/>
        </p:nvCxnSpPr>
        <p:spPr>
          <a:xfrm>
            <a:off x="9703987" y="4141845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481872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604983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481872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604983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481872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604983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25A7EDE3-1784-8A43-9326-311D26C94DC6}"/>
              </a:ext>
            </a:extLst>
          </p:cNvPr>
          <p:cNvSpPr txBox="1"/>
          <p:nvPr/>
        </p:nvSpPr>
        <p:spPr>
          <a:xfrm>
            <a:off x="8707686" y="4605640"/>
            <a:ext cx="2098692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Andre har kartlagt og dokumentert informasjon du selv kan bruke i arbeidet</a:t>
            </a:r>
          </a:p>
        </p:txBody>
      </p:sp>
      <p:sp>
        <p:nvSpPr>
          <p:cNvPr id="25" name="Plassholder for innhold 2">
            <a:extLst>
              <a:ext uri="{FF2B5EF4-FFF2-40B4-BE49-F238E27FC236}">
                <a16:creationId xmlns:a16="http://schemas.microsoft.com/office/drawing/2014/main" id="{720D42B3-D31D-6B4D-BB40-D493E0A14021}"/>
              </a:ext>
            </a:extLst>
          </p:cNvPr>
          <p:cNvSpPr txBox="1">
            <a:spLocks/>
          </p:cNvSpPr>
          <p:nvPr/>
        </p:nvSpPr>
        <p:spPr>
          <a:xfrm>
            <a:off x="839416" y="722409"/>
            <a:ext cx="9966962" cy="1266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z="2000" dirty="0" smtClean="0"/>
              <a:t>I denne presentasjonen får du noen eksempler på hvordan Helseplattformen kan brukes for bedre samhandling internt på egen arbeidsplass, innad i egen organisasjon og mellom ulike aktører </a:t>
            </a:r>
            <a:endParaRPr lang="nb-NO" sz="2000" dirty="0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3" y="5048847"/>
            <a:ext cx="2132383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Sikker </a:t>
            </a:r>
            <a:r>
              <a:rPr lang="nb-NO" sz="1400" dirty="0" err="1" smtClean="0">
                <a:solidFill>
                  <a:schemeClr val="tx1"/>
                </a:solidFill>
              </a:rPr>
              <a:t>chat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2" y="5495292"/>
            <a:ext cx="2132383" cy="340519"/>
          </a:xfrm>
          <a:prstGeom prst="roundRect">
            <a:avLst/>
          </a:prstGeom>
          <a:solidFill>
            <a:srgbClr val="E5F8F8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Forløpsoppgaver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ABE0929E-2021-4C4B-A62C-6A0094093C68}"/>
              </a:ext>
            </a:extLst>
          </p:cNvPr>
          <p:cNvSpPr txBox="1"/>
          <p:nvPr/>
        </p:nvSpPr>
        <p:spPr>
          <a:xfrm>
            <a:off x="1044801" y="5950957"/>
            <a:ext cx="2132383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E-meldinger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5047690"/>
            <a:ext cx="2162348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Felles behandlingsplaner</a:t>
            </a:r>
          </a:p>
        </p:txBody>
      </p:sp>
    </p:spTree>
    <p:extLst>
      <p:ext uri="{BB962C8B-B14F-4D97-AF65-F5344CB8AC3E}">
        <p14:creationId xmlns:p14="http://schemas.microsoft.com/office/powerpoint/2010/main" val="42460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35560" y="3501008"/>
            <a:ext cx="0" cy="62187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" name="Gruppe 1"/>
          <p:cNvGrpSpPr/>
          <p:nvPr/>
        </p:nvGrpSpPr>
        <p:grpSpPr>
          <a:xfrm>
            <a:off x="1044801" y="4176204"/>
            <a:ext cx="2132385" cy="1681547"/>
            <a:chOff x="1044801" y="4176204"/>
            <a:chExt cx="2132385" cy="1681547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4176204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TekstSylinder 27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4627919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Sikker </a:t>
              </a:r>
              <a:r>
                <a:rPr lang="nb-NO" sz="1400" dirty="0" err="1" smtClean="0">
                  <a:solidFill>
                    <a:schemeClr val="tx2">
                      <a:lumMod val="50000"/>
                    </a:schemeClr>
                  </a:solidFill>
                </a:rPr>
                <a:t>chat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TekstSylinder 29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1" y="5517232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E-meldinger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TekstSylinder 28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2" y="5079634"/>
              <a:ext cx="2132383" cy="340519"/>
            </a:xfrm>
            <a:prstGeom prst="roundRect">
              <a:avLst/>
            </a:prstGeom>
            <a:solidFill>
              <a:srgbClr val="E5F8F8"/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Forløpsoppgaver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37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544616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</a:t>
            </a:r>
            <a:r>
              <a:rPr lang="nb-NO" sz="2000" b="1" dirty="0" smtClean="0"/>
              <a:t>Helseplattformen</a:t>
            </a:r>
          </a:p>
          <a:p>
            <a:pPr>
              <a:buClrTx/>
            </a:pPr>
            <a:endParaRPr lang="nb-NO" sz="2000" b="1" dirty="0"/>
          </a:p>
          <a:p>
            <a:pPr>
              <a:buClrTx/>
            </a:pPr>
            <a:r>
              <a:rPr lang="nb-NO" sz="2000" dirty="0" smtClean="0"/>
              <a:t>Der </a:t>
            </a:r>
            <a:r>
              <a:rPr lang="nb-NO" sz="2000" dirty="0"/>
              <a:t>finner du alle beskjeder som er sendt til deg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fordi </a:t>
            </a:r>
            <a:r>
              <a:rPr lang="nb-NO" sz="2000" dirty="0"/>
              <a:t>du er del av en mottakergruppe (for eksempel ved henvisninger)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/>
              <a:t>i form av personlig melding </a:t>
            </a:r>
          </a:p>
          <a:p>
            <a:r>
              <a:rPr lang="nb-NO" sz="2000" dirty="0" smtClean="0"/>
              <a:t>Beskjeder om ikke fullførte oppgaver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Bilde 31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  <p:sp>
        <p:nvSpPr>
          <p:cNvPr id="30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3" name="Gruppe 2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9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976664" cy="3166824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Her kan du utveksle meldinger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andre i egen organisasjon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kolleger i andre organisasjoner som bruker Helseplattformen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med kolleger eller organisasjoner som ikke bruker Helseplattformen via det nasjonale </a:t>
            </a:r>
            <a:r>
              <a:rPr lang="nb-NO" sz="2000" b="1" dirty="0"/>
              <a:t>e-meldingssystemet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9" name="Gruppe 4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pic>
        <p:nvPicPr>
          <p:cNvPr id="10" name="Bilde 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6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760640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Personalmeldinger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Gjennom </a:t>
            </a:r>
            <a:r>
              <a:rPr lang="nb-NO" sz="2000" i="1" dirty="0"/>
              <a:t>personalmeldinger</a:t>
            </a:r>
            <a:r>
              <a:rPr lang="nb-NO" sz="2000" dirty="0"/>
              <a:t> kan du tilknytte en pasient eller bruker som skal </a:t>
            </a:r>
            <a:r>
              <a:rPr lang="nb-NO" sz="2000" dirty="0" smtClean="0"/>
              <a:t>diskuteres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Meldingsutvekslingen </a:t>
            </a:r>
            <a:r>
              <a:rPr lang="nb-NO" sz="2000" dirty="0"/>
              <a:t>er kun en dialog og legges ikke i pasientens </a:t>
            </a:r>
            <a:r>
              <a:rPr lang="nb-NO" sz="2000" dirty="0" smtClean="0"/>
              <a:t>journal</a:t>
            </a:r>
            <a:endParaRPr lang="nb-NO" sz="2000" dirty="0"/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9" name="Gruppe 4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pic>
        <p:nvPicPr>
          <p:cNvPr id="10" name="Bilde 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07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FA711F-697B-4308-8E66-8184D6E65663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38EF1E3-1788-497B-9FFF-6B251522A761}"/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1002</TotalTime>
  <Words>1268</Words>
  <Application>Microsoft Office PowerPoint</Application>
  <PresentationFormat>Widescreen</PresentationFormat>
  <Paragraphs>257</Paragraphs>
  <Slides>26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Office-tema</vt:lpstr>
      <vt:lpstr>Samhandling gjennom 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 gjennom  Helseplattformen</dc:title>
  <dc:creator>Basso, Trude</dc:creator>
  <cp:keywords>_£Bilde</cp:keywords>
  <cp:lastModifiedBy>Christensen, Liv Quist</cp:lastModifiedBy>
  <cp:revision>79</cp:revision>
  <dcterms:created xsi:type="dcterms:W3CDTF">2021-06-23T07:14:11Z</dcterms:created>
  <dcterms:modified xsi:type="dcterms:W3CDTF">2021-08-12T12:33:04Z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