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3D3"/>
    <a:srgbClr val="60A1A0"/>
    <a:srgbClr val="208482"/>
    <a:srgbClr val="40C3D5"/>
    <a:srgbClr val="2A307D"/>
    <a:srgbClr val="A8ECEA"/>
    <a:srgbClr val="2CB5B5"/>
    <a:srgbClr val="043585"/>
    <a:srgbClr val="90B6E6"/>
    <a:srgbClr val="00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27.06.2021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38200" y="2463477"/>
            <a:ext cx="10515600" cy="1325563"/>
          </a:xfrm>
        </p:spPr>
        <p:txBody>
          <a:bodyPr>
            <a:normAutofit/>
          </a:bodyPr>
          <a:lstStyle/>
          <a:p>
            <a:r>
              <a:rPr lang="nb-NO" dirty="0" smtClean="0"/>
              <a:t>Sanntidsdokumentasjon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614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142584" cy="2808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 dag gjør man ofte målinger, prøvetaking og andre deler av pasientbehandlingen først, kanskje legges det en gul </a:t>
            </a:r>
            <a:r>
              <a:rPr lang="nb-NO" sz="2400" dirty="0" err="1" smtClean="0"/>
              <a:t>post-it</a:t>
            </a:r>
            <a:r>
              <a:rPr lang="nb-NO" sz="2400" dirty="0" smtClean="0"/>
              <a:t> lapp i lomma, og så dokumenterer man i etterkant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Av og til glemmer vi å dokumentere noe av det som burde vært dokumentert</a:t>
            </a:r>
          </a:p>
        </p:txBody>
      </p:sp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2" y="1700808"/>
            <a:ext cx="2736304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25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2780928"/>
            <a:ext cx="6480720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Konsekvensen av at man dokumenterer i </a:t>
            </a:r>
            <a:r>
              <a:rPr lang="nb-NO" sz="2400" dirty="0" smtClean="0"/>
              <a:t>etterkant </a:t>
            </a:r>
            <a:r>
              <a:rPr lang="nb-NO" sz="2400" dirty="0" smtClean="0"/>
              <a:t>kan være at viktig informasjon ikke når frem til andre med behov for opplysningene du sitter med</a:t>
            </a:r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692" y="263691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Bild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872" y="2636912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pe 4"/>
          <p:cNvGrpSpPr/>
          <p:nvPr/>
        </p:nvGrpSpPr>
        <p:grpSpPr>
          <a:xfrm>
            <a:off x="7032104" y="1767355"/>
            <a:ext cx="1368152" cy="720080"/>
            <a:chOff x="7032104" y="1767355"/>
            <a:chExt cx="1368152" cy="720080"/>
          </a:xfrm>
        </p:grpSpPr>
        <p:sp>
          <p:nvSpPr>
            <p:cNvPr id="3" name="Bildeforklaring formet som en sky 2"/>
            <p:cNvSpPr/>
            <p:nvPr/>
          </p:nvSpPr>
          <p:spPr>
            <a:xfrm>
              <a:off x="7032104" y="1767355"/>
              <a:ext cx="1368152" cy="720080"/>
            </a:xfrm>
            <a:prstGeom prst="cloudCallout">
              <a:avLst>
                <a:gd name="adj1" fmla="val 12584"/>
                <a:gd name="adj2" fmla="val 95422"/>
              </a:avLst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4" name="TekstSylinder 3"/>
            <p:cNvSpPr txBox="1"/>
            <p:nvPr/>
          </p:nvSpPr>
          <p:spPr>
            <a:xfrm>
              <a:off x="7104112" y="1804230"/>
              <a:ext cx="12241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Blodtrykk er 90/40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uppe 7"/>
          <p:cNvGrpSpPr/>
          <p:nvPr/>
        </p:nvGrpSpPr>
        <p:grpSpPr>
          <a:xfrm>
            <a:off x="8650225" y="1690245"/>
            <a:ext cx="1406215" cy="734007"/>
            <a:chOff x="6994041" y="1753428"/>
            <a:chExt cx="1406215" cy="734007"/>
          </a:xfrm>
        </p:grpSpPr>
        <p:sp>
          <p:nvSpPr>
            <p:cNvPr id="9" name="Bildeforklaring formet som en sky 8"/>
            <p:cNvSpPr/>
            <p:nvPr/>
          </p:nvSpPr>
          <p:spPr>
            <a:xfrm>
              <a:off x="7032104" y="1767355"/>
              <a:ext cx="1368152" cy="720080"/>
            </a:xfrm>
            <a:prstGeom prst="cloudCallout">
              <a:avLst>
                <a:gd name="adj1" fmla="val 12584"/>
                <a:gd name="adj2" fmla="val 95422"/>
              </a:avLst>
            </a:prstGeom>
            <a:solidFill>
              <a:srgbClr val="41C3D3"/>
            </a:solidFill>
            <a:ln>
              <a:solidFill>
                <a:srgbClr val="41C3D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6994041" y="1753428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dirty="0" smtClean="0">
                  <a:solidFill>
                    <a:schemeClr val="bg1"/>
                  </a:solidFill>
                </a:rPr>
                <a:t>Hva er blodtrykket?</a:t>
              </a:r>
              <a:endParaRPr lang="nb-NO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63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8840"/>
            <a:ext cx="7070575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Det er et mål å dokumentere så effektivt som mulig for å gjøre informasjonen tilgjengelig for andre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Helseplattformen gjør dette mulig gjennom at man</a:t>
            </a:r>
          </a:p>
          <a:p>
            <a:r>
              <a:rPr lang="nb-NO" sz="2400" dirty="0" smtClean="0"/>
              <a:t>jobber både stasjonært og mobilt i ulike verktøy</a:t>
            </a:r>
          </a:p>
          <a:p>
            <a:r>
              <a:rPr lang="nb-NO" sz="2400" dirty="0" smtClean="0"/>
              <a:t>jobber mer interaktivt i løsningen med støtte i arbeidsprosessene</a:t>
            </a:r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4705">
            <a:off x="9904827" y="2507623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il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635" y="2132675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8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316" y="620688"/>
            <a:ext cx="9865096" cy="34016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/>
              <a:t>Nå </a:t>
            </a:r>
            <a:r>
              <a:rPr lang="nb-NO" sz="2400" dirty="0" smtClean="0"/>
              <a:t>som </a:t>
            </a:r>
            <a:r>
              <a:rPr lang="nb-NO" sz="2400" dirty="0"/>
              <a:t>vi skal dokumentere mer </a:t>
            </a:r>
            <a:r>
              <a:rPr lang="nb-NO" sz="2400" dirty="0" smtClean="0"/>
              <a:t>fortløpende, vil </a:t>
            </a:r>
            <a:r>
              <a:rPr lang="nb-NO" sz="2400" dirty="0"/>
              <a:t>det kreve at mange av oss må endre vaner for hvordan vi </a:t>
            </a:r>
            <a:r>
              <a:rPr lang="nb-NO" sz="2400" dirty="0" smtClean="0"/>
              <a:t>jobber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Dersom du kjenner på en irritasjon i starten må du tenke på at </a:t>
            </a:r>
          </a:p>
          <a:p>
            <a:r>
              <a:rPr lang="nb-NO" sz="2400" dirty="0" smtClean="0"/>
              <a:t>så fort noe er dokumentert, vil det kunne ses og nyttiggjøres av andre – også når «andre» er deg</a:t>
            </a:r>
          </a:p>
        </p:txBody>
      </p:sp>
      <p:grpSp>
        <p:nvGrpSpPr>
          <p:cNvPr id="21" name="Gruppe 20"/>
          <p:cNvGrpSpPr/>
          <p:nvPr/>
        </p:nvGrpSpPr>
        <p:grpSpPr>
          <a:xfrm>
            <a:off x="6176773" y="4023072"/>
            <a:ext cx="2511515" cy="2142232"/>
            <a:chOff x="6064364" y="4023072"/>
            <a:chExt cx="2511515" cy="2142232"/>
          </a:xfrm>
        </p:grpSpPr>
        <p:pic>
          <p:nvPicPr>
            <p:cNvPr id="3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4364" y="4549492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uppe 14"/>
            <p:cNvGrpSpPr/>
            <p:nvPr/>
          </p:nvGrpSpPr>
          <p:grpSpPr>
            <a:xfrm>
              <a:off x="7154914" y="4023072"/>
              <a:ext cx="1420965" cy="1188000"/>
              <a:chOff x="7154914" y="4023072"/>
              <a:chExt cx="1420965" cy="1188000"/>
            </a:xfrm>
          </p:grpSpPr>
          <p:sp>
            <p:nvSpPr>
              <p:cNvPr id="13" name="Bildeforklaring formet som en sky 5"/>
              <p:cNvSpPr/>
              <p:nvPr/>
            </p:nvSpPr>
            <p:spPr>
              <a:xfrm>
                <a:off x="7274590" y="4023072"/>
                <a:ext cx="1188000" cy="1188000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4" name="TekstSylinder 13"/>
              <p:cNvSpPr txBox="1"/>
              <p:nvPr/>
            </p:nvSpPr>
            <p:spPr>
              <a:xfrm>
                <a:off x="7154914" y="4060138"/>
                <a:ext cx="1420965" cy="1021556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err="1" smtClean="0">
                    <a:solidFill>
                      <a:schemeClr val="bg1"/>
                    </a:solidFill>
                  </a:rPr>
                  <a:t>Oj</a:t>
                </a:r>
                <a:r>
                  <a:rPr lang="nb-NO" dirty="0" smtClean="0">
                    <a:solidFill>
                      <a:schemeClr val="bg1"/>
                    </a:solidFill>
                  </a:rPr>
                  <a:t>, var litt lavt det blodtrykket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19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3801" y="5100177"/>
              <a:ext cx="912085" cy="91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uppe 21"/>
          <p:cNvGrpSpPr/>
          <p:nvPr/>
        </p:nvGrpSpPr>
        <p:grpSpPr>
          <a:xfrm>
            <a:off x="3596926" y="4023072"/>
            <a:ext cx="2422628" cy="2142232"/>
            <a:chOff x="3647728" y="4023072"/>
            <a:chExt cx="2422628" cy="2142232"/>
          </a:xfrm>
        </p:grpSpPr>
        <p:pic>
          <p:nvPicPr>
            <p:cNvPr id="4" name="Picture 4" descr="Bild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4544" y="4549492"/>
              <a:ext cx="1615812" cy="1615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uppe 10"/>
            <p:cNvGrpSpPr/>
            <p:nvPr/>
          </p:nvGrpSpPr>
          <p:grpSpPr>
            <a:xfrm>
              <a:off x="3647728" y="4023072"/>
              <a:ext cx="1224136" cy="1188000"/>
              <a:chOff x="3279234" y="4023072"/>
              <a:chExt cx="1224136" cy="1188000"/>
            </a:xfrm>
          </p:grpSpPr>
          <p:sp>
            <p:nvSpPr>
              <p:cNvPr id="6" name="Bildeforklaring formet som en sky 5"/>
              <p:cNvSpPr/>
              <p:nvPr/>
            </p:nvSpPr>
            <p:spPr>
              <a:xfrm>
                <a:off x="3305696" y="4023072"/>
                <a:ext cx="1188000" cy="1188000"/>
              </a:xfrm>
              <a:prstGeom prst="ellipse">
                <a:avLst/>
              </a:prstGeom>
              <a:solidFill>
                <a:srgbClr val="41C3D3"/>
              </a:solidFill>
              <a:ln>
                <a:solidFill>
                  <a:srgbClr val="41C3D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" name="TekstSylinder 6"/>
              <p:cNvSpPr txBox="1"/>
              <p:nvPr/>
            </p:nvSpPr>
            <p:spPr>
              <a:xfrm>
                <a:off x="3279234" y="4238381"/>
                <a:ext cx="1224136" cy="715089"/>
              </a:xfrm>
              <a:prstGeom prst="wedgeRoundRectCallou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dirty="0" smtClean="0">
                    <a:solidFill>
                      <a:schemeClr val="bg1"/>
                    </a:solidFill>
                  </a:rPr>
                  <a:t>Blodtrykk er 86/38</a:t>
                </a:r>
                <a:endParaRPr lang="nb-NO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20" name="Picture 4" descr="Bild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2147" y="5100177"/>
              <a:ext cx="912085" cy="912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098" name="Picture 2" descr="Bild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639" y="4228245"/>
            <a:ext cx="514848" cy="51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2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484784"/>
            <a:ext cx="10297144" cy="3888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smtClean="0"/>
              <a:t>For å gjøre det enkelt å dokumentere fortløpende kan man benytte ulike verktøy*</a:t>
            </a:r>
          </a:p>
          <a:p>
            <a:pPr marL="0" indent="0">
              <a:buNone/>
            </a:pPr>
            <a:endParaRPr lang="nb-NO" sz="2400" dirty="0" smtClean="0"/>
          </a:p>
          <a:p>
            <a:pPr lvl="1"/>
            <a:r>
              <a:rPr lang="nb-NO" sz="2400" dirty="0"/>
              <a:t>V</a:t>
            </a:r>
            <a:r>
              <a:rPr lang="nb-NO" sz="2400" dirty="0" smtClean="0"/>
              <a:t>anlig PC</a:t>
            </a:r>
          </a:p>
          <a:p>
            <a:pPr lvl="1"/>
            <a:r>
              <a:rPr lang="nb-NO" sz="2400" dirty="0"/>
              <a:t>L</a:t>
            </a:r>
            <a:r>
              <a:rPr lang="nb-NO" sz="2400" dirty="0" smtClean="0"/>
              <a:t>aptop</a:t>
            </a:r>
          </a:p>
          <a:p>
            <a:pPr lvl="1"/>
            <a:r>
              <a:rPr lang="nb-NO" sz="2400" dirty="0" smtClean="0"/>
              <a:t>Smarttelefon</a:t>
            </a:r>
          </a:p>
          <a:p>
            <a:pPr lvl="1"/>
            <a:r>
              <a:rPr lang="nb-NO" sz="2400" dirty="0" smtClean="0"/>
              <a:t>Nettbrett</a:t>
            </a:r>
          </a:p>
          <a:p>
            <a:pPr lvl="1"/>
            <a:r>
              <a:rPr lang="nb-NO" sz="2400" dirty="0" smtClean="0"/>
              <a:t>Skanner</a:t>
            </a:r>
          </a:p>
          <a:p>
            <a:pPr lvl="1"/>
            <a:r>
              <a:rPr lang="nb-NO" sz="2400" dirty="0" smtClean="0"/>
              <a:t>(Integrert utstyr)</a:t>
            </a:r>
          </a:p>
          <a:p>
            <a:pPr marL="457200" lvl="1" indent="0" algn="r">
              <a:buNone/>
            </a:pPr>
            <a:r>
              <a:rPr lang="nb-NO" sz="1400" i="1" dirty="0" smtClean="0"/>
              <a:t>*Hva som blir tilgjengelig hvor besluttes av hvert enkelt sykehus og hver enkelt kommune</a:t>
            </a:r>
            <a:endParaRPr lang="nb-NO" sz="1400" i="1" dirty="0"/>
          </a:p>
        </p:txBody>
      </p:sp>
    </p:spTree>
    <p:extLst>
      <p:ext uri="{BB962C8B-B14F-4D97-AF65-F5344CB8AC3E}">
        <p14:creationId xmlns:p14="http://schemas.microsoft.com/office/powerpoint/2010/main" val="54847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5719" y="2958812"/>
            <a:ext cx="7848873" cy="936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Helseplattformen og konseptet med å dokumentere i </a:t>
            </a:r>
            <a:r>
              <a:rPr lang="nb-NO" sz="2400" dirty="0" err="1" smtClean="0"/>
              <a:t>sanntid</a:t>
            </a:r>
            <a:r>
              <a:rPr lang="nb-NO" sz="2400" dirty="0" smtClean="0"/>
              <a:t> skal </a:t>
            </a:r>
            <a:r>
              <a:rPr lang="nb-NO" sz="2400" u="sng" dirty="0" smtClean="0"/>
              <a:t>IKKE</a:t>
            </a:r>
            <a:r>
              <a:rPr lang="nb-NO" sz="2400" dirty="0" smtClean="0"/>
              <a:t> forhindre deg fra å få gjort jobben din når noe haster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2209297"/>
            <a:ext cx="2085448" cy="208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06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39858"/>
            <a:ext cx="10092781" cy="30243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Mange må endre egne vaner når vi nå skal dokumentere mer fortløpende. Fatt mot, det kommer til å gå bra!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Når alle dokumenterer i </a:t>
            </a:r>
            <a:r>
              <a:rPr lang="nb-NO" sz="2400" dirty="0" err="1" smtClean="0"/>
              <a:t>sanntid</a:t>
            </a:r>
            <a:r>
              <a:rPr lang="nb-NO" sz="2400" dirty="0" smtClean="0"/>
              <a:t>, </a:t>
            </a:r>
            <a:r>
              <a:rPr lang="nb-NO" sz="2400" dirty="0" smtClean="0"/>
              <a:t>får man en journal som er oppdatert og som er tilgjengelig for alle som jobber med pasienten, </a:t>
            </a:r>
            <a:r>
              <a:rPr lang="nb-NO" sz="2400" dirty="0" err="1" smtClean="0"/>
              <a:t>dvs</a:t>
            </a:r>
            <a:r>
              <a:rPr lang="nb-NO" sz="2400" dirty="0" smtClean="0"/>
              <a:t> riktig </a:t>
            </a:r>
            <a:r>
              <a:rPr lang="nb-NO" sz="2400" dirty="0"/>
              <a:t>informasjon til </a:t>
            </a:r>
            <a:r>
              <a:rPr lang="nb-NO" sz="2400"/>
              <a:t>riktig </a:t>
            </a:r>
            <a:r>
              <a:rPr lang="nb-NO" sz="2400" smtClean="0"/>
              <a:t>tid.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708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54B1EB-47CF-4CDC-B67F-BF59AABBC5EC}"/>
</file>

<file path=customXml/itemProps2.xml><?xml version="1.0" encoding="utf-8"?>
<ds:datastoreItem xmlns:ds="http://schemas.openxmlformats.org/officeDocument/2006/customXml" ds:itemID="{810C7004-3340-4795-BC26-17FEC289EF3C}"/>
</file>

<file path=customXml/itemProps3.xml><?xml version="1.0" encoding="utf-8"?>
<ds:datastoreItem xmlns:ds="http://schemas.openxmlformats.org/officeDocument/2006/customXml" ds:itemID="{86FA711F-697B-4308-8E66-8184D6E65663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10C7004-3340-4795-BC26-17FEC289E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173</TotalTime>
  <Words>300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Sanntidsdokumentasjon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Kongshaug, Nina</cp:lastModifiedBy>
  <cp:revision>26</cp:revision>
  <dcterms:created xsi:type="dcterms:W3CDTF">2021-06-23T13:32:41Z</dcterms:created>
  <dcterms:modified xsi:type="dcterms:W3CDTF">2021-06-27T21:45:25Z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