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C3D4"/>
    <a:srgbClr val="2B3182"/>
    <a:srgbClr val="41C3D3"/>
    <a:srgbClr val="60A1A0"/>
    <a:srgbClr val="208482"/>
    <a:srgbClr val="40C3D5"/>
    <a:srgbClr val="2A307D"/>
    <a:srgbClr val="A8ECEA"/>
    <a:srgbClr val="2CB5B5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838200" y="2463477"/>
            <a:ext cx="10515600" cy="1325563"/>
          </a:xfrm>
        </p:spPr>
        <p:txBody>
          <a:bodyPr>
            <a:normAutofit/>
          </a:bodyPr>
          <a:lstStyle/>
          <a:p>
            <a:r>
              <a:rPr lang="nb-NO" dirty="0" smtClean="0"/>
              <a:t>Sanntidsdokumentasjon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148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7142584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I dag gjør man ofte målinger, prøvetaking og andre deler av pasientbehandlingen først, kanskje legges det en gul </a:t>
            </a:r>
            <a:r>
              <a:rPr lang="nb-NO" sz="2400" dirty="0" err="1" smtClean="0"/>
              <a:t>post-it</a:t>
            </a:r>
            <a:r>
              <a:rPr lang="nb-NO" sz="2400" dirty="0" smtClean="0"/>
              <a:t> lapp i lomma, og så dokumenterer man i etterkant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Av og til glemmer vi å dokumentere noe av det som burde vært dokumentert</a:t>
            </a:r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1700808"/>
            <a:ext cx="273630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e 4"/>
          <p:cNvGrpSpPr/>
          <p:nvPr/>
        </p:nvGrpSpPr>
        <p:grpSpPr>
          <a:xfrm>
            <a:off x="6672064" y="4653136"/>
            <a:ext cx="3744416" cy="1296144"/>
            <a:chOff x="6672064" y="4653136"/>
            <a:chExt cx="3744416" cy="1296144"/>
          </a:xfrm>
        </p:grpSpPr>
        <p:sp>
          <p:nvSpPr>
            <p:cNvPr id="3" name="Bildeforklaring formet som en ellipse 2"/>
            <p:cNvSpPr/>
            <p:nvPr/>
          </p:nvSpPr>
          <p:spPr>
            <a:xfrm>
              <a:off x="6672064" y="4653136"/>
              <a:ext cx="3744416" cy="1296144"/>
            </a:xfrm>
            <a:prstGeom prst="wedgeEllipseCallout">
              <a:avLst>
                <a:gd name="adj1" fmla="val -80753"/>
                <a:gd name="adj2" fmla="val -42015"/>
              </a:avLst>
            </a:prstGeom>
            <a:noFill/>
            <a:ln>
              <a:solidFill>
                <a:srgbClr val="2B31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" name="TekstSylinder 3"/>
            <p:cNvSpPr txBox="1"/>
            <p:nvPr/>
          </p:nvSpPr>
          <p:spPr>
            <a:xfrm>
              <a:off x="7032104" y="5069077"/>
              <a:ext cx="32942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400" dirty="0" smtClean="0">
                  <a:solidFill>
                    <a:srgbClr val="44C3D4"/>
                  </a:solidFill>
                </a:rPr>
                <a:t>Hysj, ikke si det til noen</a:t>
              </a:r>
              <a:endParaRPr lang="nb-NO" sz="2400" dirty="0">
                <a:solidFill>
                  <a:srgbClr val="44C3D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925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780928"/>
            <a:ext cx="6480720" cy="122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Konsekvensen av at man dokumenterer i etterkant kan være at viktig informasjon ikke når frem til andre med behov for opplysningene du sitter med</a:t>
            </a:r>
          </a:p>
        </p:txBody>
      </p: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692" y="2636912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872" y="2636912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e 4"/>
          <p:cNvGrpSpPr/>
          <p:nvPr/>
        </p:nvGrpSpPr>
        <p:grpSpPr>
          <a:xfrm>
            <a:off x="7032104" y="1767355"/>
            <a:ext cx="1368152" cy="720080"/>
            <a:chOff x="7032104" y="1767355"/>
            <a:chExt cx="1368152" cy="720080"/>
          </a:xfrm>
        </p:grpSpPr>
        <p:sp>
          <p:nvSpPr>
            <p:cNvPr id="3" name="Bildeforklaring formet som en sky 2"/>
            <p:cNvSpPr/>
            <p:nvPr/>
          </p:nvSpPr>
          <p:spPr>
            <a:xfrm>
              <a:off x="7032104" y="1767355"/>
              <a:ext cx="1368152" cy="720080"/>
            </a:xfrm>
            <a:prstGeom prst="cloudCallout">
              <a:avLst>
                <a:gd name="adj1" fmla="val 12584"/>
                <a:gd name="adj2" fmla="val 95422"/>
              </a:avLst>
            </a:prstGeom>
            <a:solidFill>
              <a:srgbClr val="41C3D3"/>
            </a:solidFill>
            <a:ln>
              <a:solidFill>
                <a:srgbClr val="41C3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" name="TekstSylinder 3"/>
            <p:cNvSpPr txBox="1"/>
            <p:nvPr/>
          </p:nvSpPr>
          <p:spPr>
            <a:xfrm>
              <a:off x="7104112" y="1804230"/>
              <a:ext cx="1224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Blodtrykk er 90/40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uppe 7"/>
          <p:cNvGrpSpPr/>
          <p:nvPr/>
        </p:nvGrpSpPr>
        <p:grpSpPr>
          <a:xfrm>
            <a:off x="8650225" y="1690245"/>
            <a:ext cx="1406215" cy="734007"/>
            <a:chOff x="6994041" y="1753428"/>
            <a:chExt cx="1406215" cy="734007"/>
          </a:xfrm>
        </p:grpSpPr>
        <p:sp>
          <p:nvSpPr>
            <p:cNvPr id="9" name="Bildeforklaring formet som en sky 8"/>
            <p:cNvSpPr/>
            <p:nvPr/>
          </p:nvSpPr>
          <p:spPr>
            <a:xfrm>
              <a:off x="7032104" y="1767355"/>
              <a:ext cx="1368152" cy="720080"/>
            </a:xfrm>
            <a:prstGeom prst="cloudCallout">
              <a:avLst>
                <a:gd name="adj1" fmla="val 12584"/>
                <a:gd name="adj2" fmla="val 95422"/>
              </a:avLst>
            </a:prstGeom>
            <a:solidFill>
              <a:srgbClr val="41C3D3"/>
            </a:solidFill>
            <a:ln>
              <a:solidFill>
                <a:srgbClr val="41C3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6994041" y="1753428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Hva er blodtrykket?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637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8840"/>
            <a:ext cx="7070575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Det er et mål å dokumentere så effektivt som mulig for å gjøre informasjonen tilgjengelig for andre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Helseplattformen gjør dette mulig gjennom at man</a:t>
            </a:r>
          </a:p>
          <a:p>
            <a:r>
              <a:rPr lang="nb-NO" sz="2400" dirty="0" smtClean="0"/>
              <a:t>jobber både stasjonært og mobilt i ulike verktøy</a:t>
            </a:r>
          </a:p>
          <a:p>
            <a:r>
              <a:rPr lang="nb-NO" sz="2400" dirty="0" smtClean="0"/>
              <a:t>jobber mer interaktivt i løsningen med støtte i arbeidsprosessene</a:t>
            </a: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pic>
        <p:nvPicPr>
          <p:cNvPr id="3074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4705">
            <a:off x="9904827" y="2507623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il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635" y="2132675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8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316" y="620688"/>
            <a:ext cx="9865096" cy="34016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/>
              <a:t>Nå </a:t>
            </a:r>
            <a:r>
              <a:rPr lang="nb-NO" sz="2400" dirty="0" smtClean="0"/>
              <a:t>som </a:t>
            </a:r>
            <a:r>
              <a:rPr lang="nb-NO" sz="2400" dirty="0"/>
              <a:t>vi skal dokumentere mer </a:t>
            </a:r>
            <a:r>
              <a:rPr lang="nb-NO" sz="2400" dirty="0" smtClean="0"/>
              <a:t>fortløpende, vil </a:t>
            </a:r>
            <a:r>
              <a:rPr lang="nb-NO" sz="2400" dirty="0"/>
              <a:t>det kreve at mange av oss må endre vaner for hvordan vi </a:t>
            </a:r>
            <a:r>
              <a:rPr lang="nb-NO" sz="2400" dirty="0" smtClean="0"/>
              <a:t>jobber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Dersom du kjenner på en irritasjon i starten må du tenke på at </a:t>
            </a:r>
          </a:p>
          <a:p>
            <a:r>
              <a:rPr lang="nb-NO" sz="2400" dirty="0" smtClean="0"/>
              <a:t>så fort noe er dokumentert, vil det kunne ses og nyttiggjøres av andre – også når «andre» er deg</a:t>
            </a:r>
          </a:p>
        </p:txBody>
      </p:sp>
      <p:pic>
        <p:nvPicPr>
          <p:cNvPr id="3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73" y="4549492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uppe 14"/>
          <p:cNvGrpSpPr/>
          <p:nvPr/>
        </p:nvGrpSpPr>
        <p:grpSpPr>
          <a:xfrm>
            <a:off x="7267323" y="4023072"/>
            <a:ext cx="1420965" cy="1188000"/>
            <a:chOff x="7154914" y="4023072"/>
            <a:chExt cx="1420965" cy="1188000"/>
          </a:xfrm>
        </p:grpSpPr>
        <p:sp>
          <p:nvSpPr>
            <p:cNvPr id="13" name="Bildeforklaring formet som en sky 5"/>
            <p:cNvSpPr/>
            <p:nvPr/>
          </p:nvSpPr>
          <p:spPr>
            <a:xfrm>
              <a:off x="7274590" y="4023072"/>
              <a:ext cx="1188000" cy="1188000"/>
            </a:xfrm>
            <a:prstGeom prst="ellipse">
              <a:avLst/>
            </a:prstGeom>
            <a:solidFill>
              <a:srgbClr val="41C3D3"/>
            </a:solidFill>
            <a:ln>
              <a:solidFill>
                <a:srgbClr val="41C3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TekstSylinder 13"/>
            <p:cNvSpPr txBox="1"/>
            <p:nvPr/>
          </p:nvSpPr>
          <p:spPr>
            <a:xfrm>
              <a:off x="7154914" y="4060138"/>
              <a:ext cx="1420965" cy="1021556"/>
            </a:xfrm>
            <a:prstGeom prst="wedgeRoundRectCallou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 smtClean="0">
                  <a:solidFill>
                    <a:schemeClr val="bg1"/>
                  </a:solidFill>
                </a:rPr>
                <a:t>Oj</a:t>
              </a:r>
              <a:r>
                <a:rPr lang="nb-NO" dirty="0" smtClean="0">
                  <a:solidFill>
                    <a:schemeClr val="bg1"/>
                  </a:solidFill>
                </a:rPr>
                <a:t>, var litt lavt det blodtrykket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pic>
        <p:nvPicPr>
          <p:cNvPr id="19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210" y="5100177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Bild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742" y="4549492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pe 10"/>
          <p:cNvGrpSpPr/>
          <p:nvPr/>
        </p:nvGrpSpPr>
        <p:grpSpPr>
          <a:xfrm>
            <a:off x="3596926" y="4023072"/>
            <a:ext cx="1224136" cy="1188000"/>
            <a:chOff x="3279234" y="4023072"/>
            <a:chExt cx="1224136" cy="1188000"/>
          </a:xfrm>
        </p:grpSpPr>
        <p:sp>
          <p:nvSpPr>
            <p:cNvPr id="6" name="Bildeforklaring formet som en sky 5"/>
            <p:cNvSpPr/>
            <p:nvPr/>
          </p:nvSpPr>
          <p:spPr>
            <a:xfrm>
              <a:off x="3305696" y="4023072"/>
              <a:ext cx="1188000" cy="1188000"/>
            </a:xfrm>
            <a:prstGeom prst="ellipse">
              <a:avLst/>
            </a:prstGeom>
            <a:solidFill>
              <a:srgbClr val="41C3D3"/>
            </a:solidFill>
            <a:ln>
              <a:solidFill>
                <a:srgbClr val="41C3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3279234" y="4238381"/>
              <a:ext cx="1224136" cy="715089"/>
            </a:xfrm>
            <a:prstGeom prst="wedgeRoundRectCallou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Blodtrykk er 86/38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pic>
        <p:nvPicPr>
          <p:cNvPr id="20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345" y="5100177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Bild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639" y="4228245"/>
            <a:ext cx="514848" cy="51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28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1484784"/>
            <a:ext cx="10297144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For å gjøre det enkelt å dokumentere fortløpende kan man benytte ulike verktøy*</a:t>
            </a:r>
          </a:p>
          <a:p>
            <a:pPr marL="0" indent="0">
              <a:buNone/>
            </a:pPr>
            <a:endParaRPr lang="nb-NO" sz="2400" dirty="0" smtClean="0"/>
          </a:p>
          <a:p>
            <a:pPr lvl="1"/>
            <a:r>
              <a:rPr lang="nb-NO" sz="2400" dirty="0"/>
              <a:t>V</a:t>
            </a:r>
            <a:r>
              <a:rPr lang="nb-NO" sz="2400" dirty="0" smtClean="0"/>
              <a:t>anlig PC</a:t>
            </a:r>
          </a:p>
          <a:p>
            <a:pPr lvl="1"/>
            <a:r>
              <a:rPr lang="nb-NO" sz="2400" dirty="0"/>
              <a:t>L</a:t>
            </a:r>
            <a:r>
              <a:rPr lang="nb-NO" sz="2400" dirty="0" smtClean="0"/>
              <a:t>aptop</a:t>
            </a:r>
          </a:p>
          <a:p>
            <a:pPr lvl="1"/>
            <a:r>
              <a:rPr lang="nb-NO" sz="2400" dirty="0" smtClean="0"/>
              <a:t>Smarttelefon</a:t>
            </a:r>
          </a:p>
          <a:p>
            <a:pPr lvl="1"/>
            <a:r>
              <a:rPr lang="nb-NO" sz="2400" dirty="0" smtClean="0"/>
              <a:t>Nettbrett</a:t>
            </a:r>
          </a:p>
          <a:p>
            <a:pPr lvl="1"/>
            <a:r>
              <a:rPr lang="nb-NO" sz="2400" dirty="0" smtClean="0"/>
              <a:t>Skanner</a:t>
            </a:r>
          </a:p>
          <a:p>
            <a:pPr lvl="1"/>
            <a:r>
              <a:rPr lang="nb-NO" sz="2400" dirty="0" smtClean="0"/>
              <a:t>(Integrert utstyr)</a:t>
            </a:r>
          </a:p>
          <a:p>
            <a:pPr marL="457200" lvl="1" indent="0" algn="r">
              <a:buNone/>
            </a:pPr>
            <a:r>
              <a:rPr lang="nb-NO" sz="1400" i="1" dirty="0" smtClean="0"/>
              <a:t>*Hva som blir tilgjengelig hvor besluttes av hvert enkelt sykehus og hver enkelt kommune</a:t>
            </a:r>
            <a:endParaRPr lang="nb-NO" sz="1400" i="1" dirty="0"/>
          </a:p>
        </p:txBody>
      </p:sp>
    </p:spTree>
    <p:extLst>
      <p:ext uri="{BB962C8B-B14F-4D97-AF65-F5344CB8AC3E}">
        <p14:creationId xmlns:p14="http://schemas.microsoft.com/office/powerpoint/2010/main" val="54847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712" y="2348880"/>
            <a:ext cx="7848873" cy="936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Helseplattformen og konseptet med å dokumentere i </a:t>
            </a:r>
            <a:r>
              <a:rPr lang="nb-NO" sz="2400" dirty="0" err="1" smtClean="0"/>
              <a:t>sanntid</a:t>
            </a:r>
            <a:r>
              <a:rPr lang="nb-NO" sz="2400" dirty="0" smtClean="0"/>
              <a:t> skal </a:t>
            </a:r>
            <a:r>
              <a:rPr lang="nb-NO" sz="2400" u="sng" dirty="0" smtClean="0"/>
              <a:t>IKKE</a:t>
            </a:r>
            <a:r>
              <a:rPr lang="nb-NO" sz="2400" dirty="0" smtClean="0"/>
              <a:t> forhindre deg fra å få gjort jobben din når noe haster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3573016"/>
            <a:ext cx="2085448" cy="2085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06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4.16667E-6 3.33333E-6 L 0.91862 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924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9858"/>
            <a:ext cx="10092781" cy="3024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Mange må endre egne vaner når vi nå skal dokumentere mer fortløpende. Fatt mot, det kommer til å gå bra!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Når alle dokumenterer i </a:t>
            </a:r>
            <a:r>
              <a:rPr lang="nb-NO" sz="2400" dirty="0" err="1" smtClean="0"/>
              <a:t>sanntid</a:t>
            </a:r>
            <a:r>
              <a:rPr lang="nb-NO" sz="2400" dirty="0" smtClean="0"/>
              <a:t>, får man en journal som er oppdatert og som er tilgjengelig for alle som jobber med pasienten, </a:t>
            </a:r>
            <a:r>
              <a:rPr lang="nb-NO" sz="2400" dirty="0" err="1" smtClean="0"/>
              <a:t>dvs</a:t>
            </a:r>
            <a:r>
              <a:rPr lang="nb-NO" sz="2400" dirty="0" smtClean="0"/>
              <a:t> riktig </a:t>
            </a:r>
            <a:r>
              <a:rPr lang="nb-NO" sz="2400" dirty="0"/>
              <a:t>informasjon til riktig </a:t>
            </a:r>
            <a:r>
              <a:rPr lang="nb-NO" sz="2400" dirty="0" smtClean="0"/>
              <a:t>tid.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67088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F6BA47-4BC8-4F57-A4FF-4C8C73EE945D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193</TotalTime>
  <Words>307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Office-tema</vt:lpstr>
      <vt:lpstr>Sanntidsdokumentasjon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28</cp:revision>
  <dcterms:created xsi:type="dcterms:W3CDTF">2021-06-23T13:32:41Z</dcterms:created>
  <dcterms:modified xsi:type="dcterms:W3CDTF">2021-08-12T13:32:04Z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