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314" r:id="rId7"/>
    <p:sldId id="315" r:id="rId8"/>
    <p:sldId id="316" r:id="rId9"/>
    <p:sldId id="317" r:id="rId10"/>
    <p:sldId id="318" r:id="rId11"/>
    <p:sldId id="319" r:id="rId12"/>
    <p:sldId id="332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2F83"/>
    <a:srgbClr val="2A307D"/>
    <a:srgbClr val="41C3D3"/>
    <a:srgbClr val="60A1A0"/>
    <a:srgbClr val="208482"/>
    <a:srgbClr val="40C3D5"/>
    <a:srgbClr val="A8ECEA"/>
    <a:srgbClr val="2CB5B5"/>
    <a:srgbClr val="043585"/>
    <a:srgbClr val="90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113" d="100"/>
          <a:sy n="113" d="100"/>
        </p:scale>
        <p:origin x="12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22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24.06.2021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24.06.2021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24.06.2021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8" r:id="rId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.nhs.uk/services/terminology-and-classifications/snomed-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Standardisert </a:t>
            </a:r>
            <a:r>
              <a:rPr lang="nb-NO" dirty="0" smtClean="0"/>
              <a:t>terminologi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7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52736"/>
            <a:ext cx="10092781" cy="482453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nb-NO" sz="2400" b="1" dirty="0" smtClean="0"/>
              <a:t>Oppsummering</a:t>
            </a:r>
          </a:p>
          <a:p>
            <a:pPr marL="45720" indent="0">
              <a:buNone/>
            </a:pPr>
            <a:endParaRPr lang="nb-NO" sz="2400" dirty="0"/>
          </a:p>
          <a:p>
            <a:pPr marL="45720" indent="0">
              <a:buNone/>
            </a:pPr>
            <a:r>
              <a:rPr lang="nb-NO" sz="2400" dirty="0" smtClean="0"/>
              <a:t>Maskinlesbar terminologi er fremtidsrettet og nødvendig for </a:t>
            </a:r>
          </a:p>
          <a:p>
            <a:pPr lvl="1"/>
            <a:endParaRPr lang="nb-NO" sz="2400" dirty="0" smtClean="0"/>
          </a:p>
          <a:p>
            <a:pPr lvl="1"/>
            <a:r>
              <a:rPr lang="nb-NO" sz="2400" dirty="0" smtClean="0"/>
              <a:t>presis og detaljert informasjonsutveksling mellom sluttbrukere og mellom nivåene i helsetjenesten</a:t>
            </a:r>
          </a:p>
          <a:p>
            <a:pPr lvl="1"/>
            <a:r>
              <a:rPr lang="nb-NO" sz="2400" dirty="0" smtClean="0"/>
              <a:t>at dokumentasjonen kan gjenbrukes slik at behovet for dobbeltregistrering går ned</a:t>
            </a:r>
          </a:p>
          <a:p>
            <a:pPr lvl="1"/>
            <a:r>
              <a:rPr lang="nb-NO" sz="2400" dirty="0"/>
              <a:t>k</a:t>
            </a:r>
            <a:r>
              <a:rPr lang="nb-NO" sz="2400" dirty="0" smtClean="0"/>
              <a:t>linisk beslutningsstøtte</a:t>
            </a:r>
          </a:p>
          <a:p>
            <a:pPr lvl="1"/>
            <a:r>
              <a:rPr lang="nb-NO" sz="2400" dirty="0"/>
              <a:t>å</a:t>
            </a:r>
            <a:r>
              <a:rPr lang="nb-NO" sz="2400" dirty="0" smtClean="0"/>
              <a:t> bedre tilgang på oversikter og rapporter av høy kvalitet for pasientrettet arbeid, klinisk kvalitetsarbeid og forskning</a:t>
            </a:r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308214A0-F1F8-2145-A6DE-80895F689A4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/>
              <a:t/>
            </a:r>
            <a:br>
              <a:rPr lang="nb-NO" sz="2400" dirty="0"/>
            </a:b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0652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564904"/>
            <a:ext cx="7416824" cy="17281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400" dirty="0" smtClean="0"/>
              <a:t>Internt i Helseplattformen </a:t>
            </a:r>
            <a:r>
              <a:rPr lang="nb-NO" sz="2400" dirty="0"/>
              <a:t>vil data gå på kryss og </a:t>
            </a:r>
            <a:r>
              <a:rPr lang="nb-NO" sz="2400" dirty="0" smtClean="0"/>
              <a:t>tvers </a:t>
            </a:r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 smtClean="0"/>
              <a:t>Et felles maskinlesbart språk er nødvendig for </a:t>
            </a:r>
            <a:r>
              <a:rPr lang="nb-NO" sz="2400" dirty="0"/>
              <a:t>å kunne </a:t>
            </a:r>
            <a:r>
              <a:rPr lang="nb-NO" sz="2400" dirty="0" smtClean="0"/>
              <a:t>dele data og dette kalles </a:t>
            </a:r>
            <a:r>
              <a:rPr lang="nb-NO" sz="2400" b="1" dirty="0" smtClean="0"/>
              <a:t>terminologi </a:t>
            </a:r>
          </a:p>
          <a:p>
            <a:pPr marL="0" indent="0">
              <a:buNone/>
            </a:pPr>
            <a:endParaRPr lang="nb-NO" u="sng" dirty="0"/>
          </a:p>
          <a:p>
            <a:pPr marL="0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  <p:grpSp>
        <p:nvGrpSpPr>
          <p:cNvPr id="18" name="Gruppe 17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Vinkel 4"/>
            <p:cNvCxnSpPr/>
            <p:nvPr/>
          </p:nvCxnSpPr>
          <p:spPr>
            <a:xfrm>
              <a:off x="9264352" y="2954129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Vinkel 5"/>
            <p:cNvCxnSpPr/>
            <p:nvPr/>
          </p:nvCxnSpPr>
          <p:spPr>
            <a:xfrm rot="5400000">
              <a:off x="10008892" y="3046150"/>
              <a:ext cx="491141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Vinkel 7"/>
            <p:cNvCxnSpPr/>
            <p:nvPr/>
          </p:nvCxnSpPr>
          <p:spPr>
            <a:xfrm rot="10800000" flipV="1">
              <a:off x="9298230" y="3206158"/>
              <a:ext cx="387273" cy="294849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Vinkel 10"/>
            <p:cNvCxnSpPr/>
            <p:nvPr/>
          </p:nvCxnSpPr>
          <p:spPr>
            <a:xfrm>
              <a:off x="9120335" y="2954130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Vinkel 11"/>
            <p:cNvCxnSpPr/>
            <p:nvPr/>
          </p:nvCxnSpPr>
          <p:spPr>
            <a:xfrm rot="5400000">
              <a:off x="9864875" y="3046151"/>
              <a:ext cx="491141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Vinkel 12"/>
            <p:cNvCxnSpPr/>
            <p:nvPr/>
          </p:nvCxnSpPr>
          <p:spPr>
            <a:xfrm>
              <a:off x="9264352" y="2954130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Vinkel 13"/>
            <p:cNvCxnSpPr/>
            <p:nvPr/>
          </p:nvCxnSpPr>
          <p:spPr>
            <a:xfrm rot="5400000">
              <a:off x="10008892" y="3046151"/>
              <a:ext cx="491141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Vinkel 14"/>
            <p:cNvCxnSpPr/>
            <p:nvPr/>
          </p:nvCxnSpPr>
          <p:spPr>
            <a:xfrm rot="10800000" flipV="1">
              <a:off x="9298230" y="3206159"/>
              <a:ext cx="387273" cy="294849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Vinkel 15"/>
            <p:cNvCxnSpPr/>
            <p:nvPr/>
          </p:nvCxnSpPr>
          <p:spPr>
            <a:xfrm>
              <a:off x="9120335" y="2954131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Vinkel 16"/>
            <p:cNvCxnSpPr/>
            <p:nvPr/>
          </p:nvCxnSpPr>
          <p:spPr>
            <a:xfrm rot="5400000">
              <a:off x="9864875" y="3046152"/>
              <a:ext cx="491141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54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132856"/>
            <a:ext cx="6624736" cy="2598834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nb-NO" sz="2400" dirty="0"/>
              <a:t>I løsningen skal data gjenbrukes mellom </a:t>
            </a:r>
            <a:r>
              <a:rPr lang="nb-NO" sz="2400" dirty="0" smtClean="0"/>
              <a:t>helsearbeidere og andre sluttbrukere </a:t>
            </a:r>
            <a:r>
              <a:rPr lang="nb-NO" sz="2400" dirty="0"/>
              <a:t>og på tvers av nivåer i helsetjenesten </a:t>
            </a:r>
          </a:p>
          <a:p>
            <a:pPr marL="457200" lvl="1" indent="0">
              <a:buNone/>
            </a:pPr>
            <a:endParaRPr lang="nb-NO" sz="2400" dirty="0" smtClean="0"/>
          </a:p>
          <a:p>
            <a:pPr marL="457200" lvl="1" indent="0">
              <a:buNone/>
            </a:pPr>
            <a:r>
              <a:rPr lang="nb-NO" sz="2400" dirty="0" smtClean="0"/>
              <a:t>Standardisert terminologi sørger for strukturert </a:t>
            </a:r>
            <a:r>
              <a:rPr lang="nb-NO" sz="2400" dirty="0"/>
              <a:t>og </a:t>
            </a:r>
            <a:r>
              <a:rPr lang="nb-NO" sz="2400" dirty="0" smtClean="0"/>
              <a:t>presis pasientdokumentasjon</a:t>
            </a:r>
            <a:r>
              <a:rPr lang="nb-NO" sz="2400" dirty="0"/>
              <a:t> </a:t>
            </a:r>
            <a:r>
              <a:rPr lang="nb-NO" sz="2400" dirty="0" smtClean="0"/>
              <a:t>som kan gjenbrukes / deles </a:t>
            </a:r>
            <a:r>
              <a:rPr lang="nb-NO" sz="2400" dirty="0"/>
              <a:t>uten at meningen </a:t>
            </a:r>
            <a:r>
              <a:rPr lang="nb-NO" sz="2400" dirty="0" smtClean="0"/>
              <a:t>endres</a:t>
            </a:r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endParaRPr lang="nb-NO" sz="2400" u="sng" dirty="0"/>
          </a:p>
          <a:p>
            <a:pPr marL="0" indent="0">
              <a:buNone/>
            </a:pPr>
            <a:endParaRPr lang="nb-NO" u="sng" dirty="0"/>
          </a:p>
          <a:p>
            <a:pPr marL="0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5122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214" y="2458576"/>
            <a:ext cx="1720503" cy="172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997" y="2599741"/>
            <a:ext cx="1693355" cy="169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Buet linje 3"/>
          <p:cNvCxnSpPr>
            <a:stCxn id="5124" idx="0"/>
            <a:endCxn id="5122" idx="0"/>
          </p:cNvCxnSpPr>
          <p:nvPr/>
        </p:nvCxnSpPr>
        <p:spPr>
          <a:xfrm rot="5400000" flipH="1" flipV="1">
            <a:off x="9274488" y="1601764"/>
            <a:ext cx="141165" cy="1854791"/>
          </a:xfrm>
          <a:prstGeom prst="curvedConnector3">
            <a:avLst>
              <a:gd name="adj1" fmla="val 416835"/>
            </a:avLst>
          </a:prstGeom>
          <a:ln w="19050">
            <a:solidFill>
              <a:srgbClr val="2A2F83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9" y="2636912"/>
            <a:ext cx="8064896" cy="1656184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nb-NO" sz="2400" dirty="0" smtClean="0"/>
              <a:t>I tillegg til deling av data for pasientbehandling, er terminologien nødvendig for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at rapporteringen </a:t>
            </a:r>
            <a:r>
              <a:rPr lang="nb-NO" sz="2400" dirty="0"/>
              <a:t>skal blir </a:t>
            </a:r>
            <a:r>
              <a:rPr lang="nb-NO" sz="2400" dirty="0" smtClean="0"/>
              <a:t>bedre og mindre ressurskrevende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at </a:t>
            </a:r>
            <a:r>
              <a:rPr lang="nb-NO" sz="2400" dirty="0"/>
              <a:t>H</a:t>
            </a:r>
            <a:r>
              <a:rPr lang="nb-NO" sz="2400" dirty="0" smtClean="0"/>
              <a:t>elseplattformen </a:t>
            </a:r>
            <a:r>
              <a:rPr lang="nb-NO" sz="2400" dirty="0"/>
              <a:t>skal </a:t>
            </a:r>
            <a:r>
              <a:rPr lang="nb-NO" sz="2400" dirty="0" smtClean="0"/>
              <a:t>kunne tilby klinisk beslutningsstøtte</a:t>
            </a:r>
            <a:endParaRPr lang="nb-NO" sz="2400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614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330995"/>
            <a:ext cx="2196009" cy="219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9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3" y="2348880"/>
            <a:ext cx="8640960" cy="2520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I </a:t>
            </a:r>
            <a:r>
              <a:rPr lang="nb-NO" sz="2400" dirty="0"/>
              <a:t>dag beskrives funn og diagnose med fritekst sammen med koder </a:t>
            </a:r>
            <a:r>
              <a:rPr lang="nb-NO" sz="2400" dirty="0" smtClean="0"/>
              <a:t>(for eksempel ICD10</a:t>
            </a:r>
            <a:r>
              <a:rPr lang="nb-NO" sz="2400" dirty="0"/>
              <a:t>, ICPC) </a:t>
            </a:r>
            <a:endParaRPr lang="nb-NO" sz="2400" dirty="0" smtClean="0"/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 </a:t>
            </a:r>
            <a:r>
              <a:rPr lang="nb-NO" sz="2400" dirty="0"/>
              <a:t>Helseplattformen vil klinikere bruke terminologi (SNOMED </a:t>
            </a:r>
            <a:r>
              <a:rPr lang="nb-NO" sz="2400" dirty="0" smtClean="0"/>
              <a:t>CT) </a:t>
            </a:r>
            <a:r>
              <a:rPr lang="nb-NO" sz="2400" dirty="0"/>
              <a:t>for å dokumentere funn og diagnoser. </a:t>
            </a:r>
            <a:r>
              <a:rPr lang="nb-NO" sz="2400" dirty="0" smtClean="0"/>
              <a:t>Pasienten </a:t>
            </a:r>
            <a:r>
              <a:rPr lang="nb-NO" sz="2400" dirty="0"/>
              <a:t>vil oppleve et mer pasientvennlig språk i beskrivelse av deres tilstander og </a:t>
            </a:r>
            <a:r>
              <a:rPr lang="nb-NO" sz="2400" dirty="0" smtClean="0"/>
              <a:t>diagnoser</a:t>
            </a:r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4560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8" y="2060848"/>
            <a:ext cx="10657184" cy="3744416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None/>
            </a:pPr>
            <a:r>
              <a:rPr lang="nb-NO" sz="3200" b="1" dirty="0" smtClean="0"/>
              <a:t>SNOMED </a:t>
            </a:r>
            <a:r>
              <a:rPr lang="nb-NO" sz="3200" b="1" dirty="0"/>
              <a:t>CT </a:t>
            </a:r>
            <a:r>
              <a:rPr lang="nb-NO" sz="2000" dirty="0"/>
              <a:t>(</a:t>
            </a:r>
            <a:r>
              <a:rPr lang="en-US" sz="2000" dirty="0"/>
              <a:t>Systematized Nomenclature of Medicine Clinical Terms)</a:t>
            </a:r>
          </a:p>
          <a:p>
            <a:pPr lvl="2"/>
            <a:endParaRPr lang="nb-NO" sz="24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 smtClean="0"/>
              <a:t>Et maskinlesbart strukturert klinisk vokabular som er oversatt til norsk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/>
              <a:t>R</a:t>
            </a:r>
            <a:r>
              <a:rPr lang="nb-NO" sz="2600" dirty="0" smtClean="0"/>
              <a:t>egnes som det mest dekkende og presise systemet for helseterminologi i verden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/>
              <a:t>Terminologien består av koder, </a:t>
            </a:r>
            <a:r>
              <a:rPr lang="nb-NO" sz="2600" dirty="0" smtClean="0"/>
              <a:t>synonymer </a:t>
            </a:r>
            <a:r>
              <a:rPr lang="nb-NO" sz="2600" dirty="0"/>
              <a:t>og definisjoner som brukes i klinisk dokumentasjon og </a:t>
            </a:r>
            <a:r>
              <a:rPr lang="nb-NO" sz="2600" dirty="0" smtClean="0"/>
              <a:t>rapportering</a:t>
            </a:r>
            <a:endParaRPr lang="nb-NO" sz="2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nb-NO" sz="2600" dirty="0" smtClean="0"/>
              <a:t>Primært </a:t>
            </a:r>
            <a:r>
              <a:rPr lang="nb-NO" sz="2600" dirty="0"/>
              <a:t>utviklet for </a:t>
            </a:r>
            <a:r>
              <a:rPr lang="nb-NO" sz="2600" dirty="0" smtClean="0"/>
              <a:t>pasientrelaterte </a:t>
            </a:r>
            <a:r>
              <a:rPr lang="nb-NO" sz="2600" dirty="0"/>
              <a:t>data i elektroniske pasientjournaler </a:t>
            </a:r>
            <a:r>
              <a:rPr lang="nb-NO" sz="2600" dirty="0" smtClean="0"/>
              <a:t>og helseregistre</a:t>
            </a:r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016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696" y="1772816"/>
            <a:ext cx="11593288" cy="4320480"/>
          </a:xfrm>
        </p:spPr>
        <p:txBody>
          <a:bodyPr>
            <a:normAutofit/>
          </a:bodyPr>
          <a:lstStyle/>
          <a:p>
            <a:pPr marL="548640" lvl="2" indent="0">
              <a:buNone/>
            </a:pPr>
            <a:r>
              <a:rPr lang="nb-NO" sz="3200" b="1" dirty="0" smtClean="0"/>
              <a:t>SNOMED </a:t>
            </a:r>
            <a:r>
              <a:rPr lang="nb-NO" sz="3200" b="1" dirty="0"/>
              <a:t>CT </a:t>
            </a:r>
            <a:r>
              <a:rPr lang="nb-NO" sz="2000" dirty="0"/>
              <a:t>(</a:t>
            </a:r>
            <a:r>
              <a:rPr lang="en-US" sz="2000" dirty="0"/>
              <a:t>Systematized Nomenclature of Medicine Clinical Terms)</a:t>
            </a:r>
          </a:p>
          <a:p>
            <a:pPr marL="548640" lvl="2" indent="0">
              <a:buNone/>
            </a:pPr>
            <a:endParaRPr lang="nb-NO" sz="2400" dirty="0"/>
          </a:p>
          <a:p>
            <a:pPr marL="834390" lvl="2" indent="-285750">
              <a:buFont typeface="Courier New" panose="02070309020205020404" pitchFamily="49" charset="0"/>
              <a:buChar char="o"/>
            </a:pPr>
            <a:r>
              <a:rPr lang="nb-NO" sz="2400" dirty="0"/>
              <a:t>Direktoratet for e-helse </a:t>
            </a:r>
            <a:r>
              <a:rPr lang="nb-NO" sz="2400" dirty="0" smtClean="0"/>
              <a:t>besluttet i 2018 at SNOMED </a:t>
            </a:r>
            <a:r>
              <a:rPr lang="nb-NO" sz="2400" dirty="0"/>
              <a:t>CT skal benyttes der det er behov for standardisert </a:t>
            </a:r>
            <a:r>
              <a:rPr lang="nb-NO" sz="2400" dirty="0" smtClean="0"/>
              <a:t>helseterminologi </a:t>
            </a:r>
          </a:p>
          <a:p>
            <a:pPr marL="834390" lvl="2" indent="-285750">
              <a:buFont typeface="Courier New" panose="02070309020205020404" pitchFamily="49" charset="0"/>
              <a:buChar char="o"/>
            </a:pPr>
            <a:r>
              <a:rPr lang="nb-NO" sz="2400" dirty="0" smtClean="0"/>
              <a:t>Midt-Norge vil være først ute i landet til å benytte SNOMED CT</a:t>
            </a:r>
          </a:p>
          <a:p>
            <a:pPr marL="548640" lvl="2" indent="0">
              <a:buNone/>
            </a:pPr>
            <a:endParaRPr lang="nb-NO" sz="2600" i="1" dirty="0"/>
          </a:p>
          <a:p>
            <a:pPr marL="548640" lvl="2" indent="0">
              <a:buNone/>
            </a:pPr>
            <a:endParaRPr lang="nb-NO" sz="1700" i="1" dirty="0" smtClean="0"/>
          </a:p>
          <a:p>
            <a:pPr marL="548640" lvl="2" indent="0">
              <a:buNone/>
            </a:pPr>
            <a:endParaRPr lang="nb-NO" sz="1700" i="1" dirty="0" smtClean="0"/>
          </a:p>
          <a:p>
            <a:pPr marL="548640" lvl="2" indent="0">
              <a:buNone/>
            </a:pPr>
            <a:endParaRPr lang="nb-NO" sz="1700" i="1" dirty="0"/>
          </a:p>
          <a:p>
            <a:pPr marL="548640" lvl="2" indent="0">
              <a:buNone/>
            </a:pPr>
            <a:r>
              <a:rPr lang="nb-NO" i="1" dirty="0" smtClean="0"/>
              <a:t>For mer informasjon om SNOMED CT anbefaler vi </a:t>
            </a:r>
            <a:r>
              <a:rPr lang="nb-NO" i="1" dirty="0"/>
              <a:t>å </a:t>
            </a:r>
            <a:r>
              <a:rPr lang="nb-NO" i="1" dirty="0" smtClean="0"/>
              <a:t>besøke </a:t>
            </a:r>
            <a:r>
              <a:rPr lang="nb-NO" i="1" dirty="0">
                <a:hlinkClick r:id="rId2"/>
              </a:rPr>
              <a:t>https://</a:t>
            </a:r>
            <a:r>
              <a:rPr lang="nb-NO" i="1" dirty="0" smtClean="0">
                <a:hlinkClick r:id="rId2"/>
              </a:rPr>
              <a:t>digital.nhs.uk/services/terminology-and-classifications/snomed-ct</a:t>
            </a:r>
            <a:r>
              <a:rPr lang="nb-NO" i="1" dirty="0" smtClean="0"/>
              <a:t>  </a:t>
            </a:r>
          </a:p>
          <a:p>
            <a:pPr marL="548640" lvl="2" indent="0">
              <a:buNone/>
            </a:pPr>
            <a:r>
              <a:rPr lang="nb-NO" i="1" dirty="0" smtClean="0"/>
              <a:t>For eksempler på hvordan SNOMED brukes rundt om i verden i </a:t>
            </a:r>
            <a:r>
              <a:rPr lang="nb-NO" i="1" dirty="0"/>
              <a:t>dag kan du gå inn på https://www.snomed.org/</a:t>
            </a:r>
            <a:endParaRPr lang="nb-NO" i="1" dirty="0" smtClean="0"/>
          </a:p>
          <a:p>
            <a:pPr marL="548640" lvl="2" indent="0">
              <a:buNone/>
            </a:pPr>
            <a:endParaRPr lang="nb-NO" sz="1700" i="1" dirty="0"/>
          </a:p>
          <a:p>
            <a:pPr marL="548640" lvl="2" indent="0">
              <a:buNone/>
            </a:pPr>
            <a:endParaRPr lang="nb-NO" sz="1700" i="1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7803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10153128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/>
              <a:t>Med standardisert terminologi vil systemet forstå at «lungebetennelse» og «pneumoni» er det samme. Tilsvarende at «sting», «sutur», «agraff» har samme funksjon ved behandling av et sår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Systemet vil også forstå at 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 smtClean="0"/>
              <a:t>«nålebiopsi av nyren»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/>
              <a:t>e</a:t>
            </a:r>
            <a:r>
              <a:rPr lang="nb-NO" sz="2400" dirty="0" smtClean="0"/>
              <a:t>r en «nyrebiopsi»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/>
              <a:t>e</a:t>
            </a:r>
            <a:r>
              <a:rPr lang="nb-NO" sz="2400" dirty="0" smtClean="0"/>
              <a:t>r en «prosedyre på nyre»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400" dirty="0"/>
              <a:t>e</a:t>
            </a:r>
            <a:r>
              <a:rPr lang="nb-NO" sz="2400" dirty="0" smtClean="0"/>
              <a:t>r en «prosedyre på organ» </a:t>
            </a:r>
            <a:r>
              <a:rPr lang="nb-NO" sz="2400" dirty="0" err="1" smtClean="0"/>
              <a:t>osv</a:t>
            </a:r>
            <a:r>
              <a:rPr lang="nb-NO" sz="2400" dirty="0" smtClean="0"/>
              <a:t> </a:t>
            </a:r>
            <a:endParaRPr lang="nb-NO" sz="2400" dirty="0"/>
          </a:p>
        </p:txBody>
      </p:sp>
      <p:pic>
        <p:nvPicPr>
          <p:cNvPr id="717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3366587"/>
            <a:ext cx="2150645" cy="215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6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4680" y="1340768"/>
            <a:ext cx="11017224" cy="1951545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Terminologien </a:t>
            </a:r>
            <a:r>
              <a:rPr lang="nb-NO" sz="2400" dirty="0"/>
              <a:t>i </a:t>
            </a:r>
            <a:r>
              <a:rPr lang="nb-NO" sz="2400" dirty="0" smtClean="0"/>
              <a:t>Helseplattformen </a:t>
            </a:r>
            <a:r>
              <a:rPr lang="nb-NO" sz="2400" dirty="0"/>
              <a:t>er </a:t>
            </a:r>
            <a:r>
              <a:rPr lang="nb-NO" sz="2400" dirty="0" err="1"/>
              <a:t>mappet</a:t>
            </a:r>
            <a:r>
              <a:rPr lang="nb-NO" sz="2400" dirty="0"/>
              <a:t> til koder som brukes i videre </a:t>
            </a:r>
            <a:r>
              <a:rPr lang="nb-NO" sz="2400" dirty="0" smtClean="0"/>
              <a:t>rapportering</a:t>
            </a:r>
          </a:p>
          <a:p>
            <a:pPr lvl="2"/>
            <a:r>
              <a:rPr lang="nb-NO" sz="1800" dirty="0" err="1" smtClean="0"/>
              <a:t>Dvs</a:t>
            </a:r>
            <a:r>
              <a:rPr lang="nb-NO" sz="1800" dirty="0" smtClean="0"/>
              <a:t> at kliniker legger inn terminologien og systemet rydder opp før videresending ut av løsningen til for eksempel HELFO</a:t>
            </a:r>
            <a:endParaRPr lang="nb-NO" sz="1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Kliniker </a:t>
            </a:r>
            <a:r>
              <a:rPr lang="nb-NO" sz="2400" dirty="0"/>
              <a:t>vil kunne se hvilke koder som er koblet til terminologen </a:t>
            </a:r>
            <a:endParaRPr lang="nb-NO" sz="2400" dirty="0" smtClean="0"/>
          </a:p>
          <a:p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grpSp>
        <p:nvGrpSpPr>
          <p:cNvPr id="25" name="Gruppe 24"/>
          <p:cNvGrpSpPr/>
          <p:nvPr/>
        </p:nvGrpSpPr>
        <p:grpSpPr>
          <a:xfrm>
            <a:off x="3863752" y="4164342"/>
            <a:ext cx="4350297" cy="1928954"/>
            <a:chOff x="3863752" y="3988074"/>
            <a:chExt cx="4350297" cy="1928954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3752" y="4149080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uppe 4"/>
            <p:cNvGrpSpPr/>
            <p:nvPr/>
          </p:nvGrpSpPr>
          <p:grpSpPr>
            <a:xfrm>
              <a:off x="5029503" y="3988074"/>
              <a:ext cx="1420965" cy="981818"/>
              <a:chOff x="7158107" y="4126163"/>
              <a:chExt cx="1420965" cy="981818"/>
            </a:xfrm>
          </p:grpSpPr>
          <p:sp>
            <p:nvSpPr>
              <p:cNvPr id="7" name="Bildeforklaring formet som en sky 5"/>
              <p:cNvSpPr/>
              <p:nvPr/>
            </p:nvSpPr>
            <p:spPr>
              <a:xfrm>
                <a:off x="7377681" y="4126163"/>
                <a:ext cx="981818" cy="981818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7158107" y="4412760"/>
                <a:ext cx="1420965" cy="408623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pneumoni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6673" y="4929836"/>
              <a:ext cx="912085" cy="912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Rett pilkobling 9"/>
            <p:cNvCxnSpPr/>
            <p:nvPr/>
          </p:nvCxnSpPr>
          <p:spPr>
            <a:xfrm flipV="1">
              <a:off x="5979444" y="5036689"/>
              <a:ext cx="1470055" cy="277520"/>
            </a:xfrm>
            <a:prstGeom prst="straightConnector1">
              <a:avLst/>
            </a:prstGeom>
            <a:ln w="19050">
              <a:solidFill>
                <a:srgbClr val="2A2F83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e 12"/>
            <p:cNvGrpSpPr/>
            <p:nvPr/>
          </p:nvGrpSpPr>
          <p:grpSpPr>
            <a:xfrm>
              <a:off x="7449499" y="4764900"/>
              <a:ext cx="762193" cy="554211"/>
              <a:chOff x="7575994" y="5078175"/>
              <a:chExt cx="762193" cy="554211"/>
            </a:xfrm>
          </p:grpSpPr>
          <p:sp>
            <p:nvSpPr>
              <p:cNvPr id="11" name="Bildeforklaring formet som en sky 5"/>
              <p:cNvSpPr/>
              <p:nvPr/>
            </p:nvSpPr>
            <p:spPr>
              <a:xfrm>
                <a:off x="7682315" y="5078175"/>
                <a:ext cx="554211" cy="554211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" name="TekstSylinder 11"/>
              <p:cNvSpPr txBox="1"/>
              <p:nvPr/>
            </p:nvSpPr>
            <p:spPr>
              <a:xfrm>
                <a:off x="7575994" y="5150968"/>
                <a:ext cx="762193" cy="408623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J18.9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Gruppe 13"/>
            <p:cNvGrpSpPr/>
            <p:nvPr/>
          </p:nvGrpSpPr>
          <p:grpSpPr>
            <a:xfrm>
              <a:off x="7451856" y="5362817"/>
              <a:ext cx="762193" cy="554211"/>
              <a:chOff x="7575994" y="5078175"/>
              <a:chExt cx="762193" cy="554211"/>
            </a:xfrm>
          </p:grpSpPr>
          <p:sp>
            <p:nvSpPr>
              <p:cNvPr id="15" name="Bildeforklaring formet som en sky 5"/>
              <p:cNvSpPr/>
              <p:nvPr/>
            </p:nvSpPr>
            <p:spPr>
              <a:xfrm>
                <a:off x="7682315" y="5078175"/>
                <a:ext cx="554211" cy="554211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6" name="TekstSylinder 15"/>
              <p:cNvSpPr txBox="1"/>
              <p:nvPr/>
            </p:nvSpPr>
            <p:spPr>
              <a:xfrm>
                <a:off x="7575994" y="5150968"/>
                <a:ext cx="762193" cy="408623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R81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7" name="Rett pilkobling 16"/>
            <p:cNvCxnSpPr>
              <a:endCxn id="16" idx="1"/>
            </p:cNvCxnSpPr>
            <p:nvPr/>
          </p:nvCxnSpPr>
          <p:spPr>
            <a:xfrm>
              <a:off x="5979444" y="5311147"/>
              <a:ext cx="1472412" cy="328775"/>
            </a:xfrm>
            <a:prstGeom prst="straightConnector1">
              <a:avLst/>
            </a:prstGeom>
            <a:ln w="19050">
              <a:solidFill>
                <a:srgbClr val="2A2F83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pilkobling 19"/>
            <p:cNvCxnSpPr/>
            <p:nvPr/>
          </p:nvCxnSpPr>
          <p:spPr>
            <a:xfrm>
              <a:off x="5735960" y="4800110"/>
              <a:ext cx="5280" cy="543289"/>
            </a:xfrm>
            <a:prstGeom prst="straightConnector1">
              <a:avLst/>
            </a:prstGeom>
            <a:ln w="19050">
              <a:solidFill>
                <a:srgbClr val="2A2F83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605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912C27-C3D7-4985-8C4E-4DF472BCCE07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298</TotalTime>
  <Words>435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Office-tema</vt:lpstr>
      <vt:lpstr>Standardisert terminologi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  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Basso, Trude</cp:lastModifiedBy>
  <cp:revision>36</cp:revision>
  <dcterms:created xsi:type="dcterms:W3CDTF">2021-06-23T13:32:41Z</dcterms:created>
  <dcterms:modified xsi:type="dcterms:W3CDTF">2021-06-24T06:53:33Z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