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7"/>
  </p:notesMasterIdLst>
  <p:handoutMasterIdLst>
    <p:handoutMasterId r:id="rId18"/>
  </p:handoutMasterIdLst>
  <p:sldIdLst>
    <p:sldId id="314" r:id="rId7"/>
    <p:sldId id="315" r:id="rId8"/>
    <p:sldId id="316" r:id="rId9"/>
    <p:sldId id="317" r:id="rId10"/>
    <p:sldId id="318" r:id="rId11"/>
    <p:sldId id="319" r:id="rId12"/>
    <p:sldId id="332" r:id="rId13"/>
    <p:sldId id="320" r:id="rId14"/>
    <p:sldId id="321" r:id="rId15"/>
    <p:sldId id="322" r:id="rId1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2F83"/>
    <a:srgbClr val="2A307D"/>
    <a:srgbClr val="41C3D3"/>
    <a:srgbClr val="60A1A0"/>
    <a:srgbClr val="208482"/>
    <a:srgbClr val="40C3D5"/>
    <a:srgbClr val="A8ECEA"/>
    <a:srgbClr val="2CB5B5"/>
    <a:srgbClr val="043585"/>
    <a:srgbClr val="90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22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13.08.2021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13.08.2021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13.08.2021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8" r:id="rId4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tal.nhs.uk/services/terminology-and-classifications/snomed-c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564904"/>
            <a:ext cx="10515600" cy="864096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Standardisert </a:t>
            </a:r>
            <a:r>
              <a:rPr lang="nb-NO" dirty="0" smtClean="0"/>
              <a:t>terminologi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378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52736"/>
            <a:ext cx="10092781" cy="482453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nb-NO" sz="2400" b="1" dirty="0" smtClean="0"/>
              <a:t>Oppsummering</a:t>
            </a:r>
          </a:p>
          <a:p>
            <a:pPr marL="45720" indent="0">
              <a:buNone/>
            </a:pPr>
            <a:endParaRPr lang="nb-NO" sz="2400" dirty="0"/>
          </a:p>
          <a:p>
            <a:pPr marL="45720" indent="0">
              <a:buNone/>
            </a:pPr>
            <a:r>
              <a:rPr lang="nb-NO" sz="2400" dirty="0" smtClean="0"/>
              <a:t>Maskinlesbar terminologi er fremtidsrettet og nødvendig for </a:t>
            </a:r>
          </a:p>
          <a:p>
            <a:pPr lvl="1"/>
            <a:endParaRPr lang="nb-NO" sz="2400" dirty="0" smtClean="0"/>
          </a:p>
          <a:p>
            <a:pPr lvl="1"/>
            <a:r>
              <a:rPr lang="nb-NO" sz="2400" dirty="0" smtClean="0"/>
              <a:t>presis og detaljert informasjonsutveksling mellom sluttbrukere og mellom nivåene i helsetjenesten</a:t>
            </a:r>
          </a:p>
          <a:p>
            <a:pPr lvl="1"/>
            <a:r>
              <a:rPr lang="nb-NO" sz="2400" dirty="0" smtClean="0"/>
              <a:t>at dokumentasjonen kan gjenbrukes slik at behovet for dobbeltregistrering går ned</a:t>
            </a:r>
          </a:p>
          <a:p>
            <a:pPr lvl="1"/>
            <a:r>
              <a:rPr lang="nb-NO" sz="2400" dirty="0"/>
              <a:t>k</a:t>
            </a:r>
            <a:r>
              <a:rPr lang="nb-NO" sz="2400" dirty="0" smtClean="0"/>
              <a:t>linisk beslutningsstøtte</a:t>
            </a:r>
          </a:p>
          <a:p>
            <a:pPr lvl="1"/>
            <a:r>
              <a:rPr lang="nb-NO" sz="2400" dirty="0"/>
              <a:t>å</a:t>
            </a:r>
            <a:r>
              <a:rPr lang="nb-NO" sz="2400" dirty="0" smtClean="0"/>
              <a:t> bedre tilgang på oversikter og rapporter av høy kvalitet for pasientrettet arbeid, klinisk kvalitetsarbeid og forskning</a:t>
            </a:r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308214A0-F1F8-2145-A6DE-80895F689A43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sz="2400" dirty="0"/>
              <a:t/>
            </a:r>
            <a:br>
              <a:rPr lang="nb-NO" sz="2400" dirty="0"/>
            </a:b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06527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564904"/>
            <a:ext cx="7416824" cy="17281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b-NO" sz="2400" dirty="0" smtClean="0"/>
              <a:t>Internt i Helseplattformen </a:t>
            </a:r>
            <a:r>
              <a:rPr lang="nb-NO" sz="2400" dirty="0"/>
              <a:t>vil data gå på kryss og </a:t>
            </a:r>
            <a:r>
              <a:rPr lang="nb-NO" sz="2400" dirty="0" smtClean="0"/>
              <a:t>tvers </a:t>
            </a:r>
          </a:p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r>
              <a:rPr lang="nb-NO" sz="2400" dirty="0" smtClean="0"/>
              <a:t>Et felles maskinlesbart språk er nødvendig for </a:t>
            </a:r>
            <a:r>
              <a:rPr lang="nb-NO" sz="2400" dirty="0"/>
              <a:t>å kunne </a:t>
            </a:r>
            <a:r>
              <a:rPr lang="nb-NO" sz="2400" dirty="0" smtClean="0"/>
              <a:t>dele data og dette kalles </a:t>
            </a:r>
            <a:r>
              <a:rPr lang="nb-NO" sz="2400" b="1" dirty="0" smtClean="0"/>
              <a:t>terminologi </a:t>
            </a:r>
          </a:p>
          <a:p>
            <a:pPr marL="0" indent="0">
              <a:buNone/>
            </a:pPr>
            <a:endParaRPr lang="nb-NO" u="sng" dirty="0"/>
          </a:p>
          <a:p>
            <a:pPr marL="0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dirty="0" smtClean="0"/>
          </a:p>
        </p:txBody>
      </p:sp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132857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Vinkel 4"/>
          <p:cNvCxnSpPr/>
          <p:nvPr/>
        </p:nvCxnSpPr>
        <p:spPr>
          <a:xfrm>
            <a:off x="9264352" y="2954129"/>
            <a:ext cx="1152128" cy="504056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Vinkel 5"/>
          <p:cNvCxnSpPr/>
          <p:nvPr/>
        </p:nvCxnSpPr>
        <p:spPr>
          <a:xfrm rot="5400000">
            <a:off x="10008892" y="3046150"/>
            <a:ext cx="491141" cy="324036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Vinkel 7"/>
          <p:cNvCxnSpPr/>
          <p:nvPr/>
        </p:nvCxnSpPr>
        <p:spPr>
          <a:xfrm rot="10800000" flipV="1">
            <a:off x="9298230" y="3206158"/>
            <a:ext cx="387273" cy="294849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Vinkel 10"/>
          <p:cNvCxnSpPr/>
          <p:nvPr/>
        </p:nvCxnSpPr>
        <p:spPr>
          <a:xfrm>
            <a:off x="9120335" y="2954130"/>
            <a:ext cx="1152128" cy="504056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Vinkel 11"/>
          <p:cNvCxnSpPr/>
          <p:nvPr/>
        </p:nvCxnSpPr>
        <p:spPr>
          <a:xfrm rot="5400000">
            <a:off x="9864875" y="3046151"/>
            <a:ext cx="491141" cy="324036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41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132856"/>
            <a:ext cx="6624736" cy="2598834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nb-NO" sz="2400" dirty="0"/>
              <a:t>I løsningen skal data gjenbrukes mellom </a:t>
            </a:r>
            <a:r>
              <a:rPr lang="nb-NO" sz="2400" dirty="0" smtClean="0"/>
              <a:t>helsearbeidere og andre sluttbrukere </a:t>
            </a:r>
            <a:r>
              <a:rPr lang="nb-NO" sz="2400" dirty="0"/>
              <a:t>og på tvers av nivåer i helsetjenesten </a:t>
            </a:r>
          </a:p>
          <a:p>
            <a:pPr marL="457200" lvl="1" indent="0">
              <a:buNone/>
            </a:pPr>
            <a:endParaRPr lang="nb-NO" sz="2400" dirty="0" smtClean="0"/>
          </a:p>
          <a:p>
            <a:pPr marL="457200" lvl="1" indent="0">
              <a:buNone/>
            </a:pPr>
            <a:r>
              <a:rPr lang="nb-NO" sz="2400" dirty="0" smtClean="0"/>
              <a:t>Standardisert terminologi sørger for strukturert </a:t>
            </a:r>
            <a:r>
              <a:rPr lang="nb-NO" sz="2400" dirty="0"/>
              <a:t>og </a:t>
            </a:r>
            <a:r>
              <a:rPr lang="nb-NO" sz="2400" dirty="0" smtClean="0"/>
              <a:t>presis pasientdokumentasjon</a:t>
            </a:r>
            <a:r>
              <a:rPr lang="nb-NO" sz="2400" dirty="0"/>
              <a:t> </a:t>
            </a:r>
            <a:r>
              <a:rPr lang="nb-NO" sz="2400" dirty="0" smtClean="0"/>
              <a:t>som kan gjenbrukes / deles </a:t>
            </a:r>
            <a:r>
              <a:rPr lang="nb-NO" sz="2400" dirty="0"/>
              <a:t>uten at meningen </a:t>
            </a:r>
            <a:r>
              <a:rPr lang="nb-NO" sz="2400" dirty="0" smtClean="0"/>
              <a:t>endres</a:t>
            </a:r>
          </a:p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endParaRPr lang="nb-NO" sz="2400" u="sng" dirty="0"/>
          </a:p>
          <a:p>
            <a:pPr marL="0" indent="0">
              <a:buNone/>
            </a:pPr>
            <a:endParaRPr lang="nb-NO" u="sng" dirty="0"/>
          </a:p>
          <a:p>
            <a:pPr marL="0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dirty="0" smtClean="0"/>
          </a:p>
        </p:txBody>
      </p:sp>
      <p:pic>
        <p:nvPicPr>
          <p:cNvPr id="5122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2214" y="2458576"/>
            <a:ext cx="1720503" cy="1720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Bil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997" y="2599741"/>
            <a:ext cx="1693355" cy="169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Buet linje 3"/>
          <p:cNvCxnSpPr>
            <a:stCxn id="5124" idx="0"/>
            <a:endCxn id="5122" idx="0"/>
          </p:cNvCxnSpPr>
          <p:nvPr/>
        </p:nvCxnSpPr>
        <p:spPr>
          <a:xfrm rot="5400000" flipH="1" flipV="1">
            <a:off x="9274488" y="1601764"/>
            <a:ext cx="141165" cy="1854791"/>
          </a:xfrm>
          <a:prstGeom prst="curvedConnector3">
            <a:avLst>
              <a:gd name="adj1" fmla="val 416835"/>
            </a:avLst>
          </a:prstGeom>
          <a:ln w="19050">
            <a:solidFill>
              <a:srgbClr val="2A2F83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6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9" y="2636912"/>
            <a:ext cx="8064896" cy="1656184"/>
          </a:xfrm>
        </p:spPr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nb-NO" sz="2400" dirty="0" smtClean="0"/>
              <a:t>I tillegg til deling av data for pasientbehandling, er terminologien nødvendig for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at rapporteringen </a:t>
            </a:r>
            <a:r>
              <a:rPr lang="nb-NO" sz="2400" dirty="0"/>
              <a:t>skal blir </a:t>
            </a:r>
            <a:r>
              <a:rPr lang="nb-NO" sz="2400" dirty="0" smtClean="0"/>
              <a:t>bedre og mindre ressurskrevende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at </a:t>
            </a:r>
            <a:r>
              <a:rPr lang="nb-NO" sz="2400" dirty="0"/>
              <a:t>H</a:t>
            </a:r>
            <a:r>
              <a:rPr lang="nb-NO" sz="2400" dirty="0" smtClean="0"/>
              <a:t>elseplattformen </a:t>
            </a:r>
            <a:r>
              <a:rPr lang="nb-NO" sz="2400" dirty="0"/>
              <a:t>skal </a:t>
            </a:r>
            <a:r>
              <a:rPr lang="nb-NO" sz="2400" dirty="0" smtClean="0"/>
              <a:t>kunne tilby klinisk beslutningsstøtte</a:t>
            </a:r>
            <a:endParaRPr lang="nb-NO" sz="2400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dirty="0" smtClean="0"/>
          </a:p>
        </p:txBody>
      </p:sp>
      <p:pic>
        <p:nvPicPr>
          <p:cNvPr id="614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2330995"/>
            <a:ext cx="2196009" cy="219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92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3" y="2348880"/>
            <a:ext cx="8640960" cy="2520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I </a:t>
            </a:r>
            <a:r>
              <a:rPr lang="nb-NO" sz="2400" dirty="0"/>
              <a:t>dag beskrives funn og diagnose med fritekst sammen med koder </a:t>
            </a:r>
            <a:r>
              <a:rPr lang="nb-NO" sz="2400" dirty="0" smtClean="0"/>
              <a:t>(for eksempel ICD10</a:t>
            </a:r>
            <a:r>
              <a:rPr lang="nb-NO" sz="2400" dirty="0"/>
              <a:t>, ICPC) </a:t>
            </a:r>
            <a:endParaRPr lang="nb-NO" sz="2400" dirty="0" smtClean="0"/>
          </a:p>
          <a:p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I </a:t>
            </a:r>
            <a:r>
              <a:rPr lang="nb-NO" sz="2400" dirty="0"/>
              <a:t>Helseplattformen vil klinikere bruke terminologi (SNOMED </a:t>
            </a:r>
            <a:r>
              <a:rPr lang="nb-NO" sz="2400" dirty="0" smtClean="0"/>
              <a:t>CT) </a:t>
            </a:r>
            <a:r>
              <a:rPr lang="nb-NO" sz="2400" dirty="0"/>
              <a:t>for å dokumentere funn og diagnoser. </a:t>
            </a:r>
            <a:r>
              <a:rPr lang="nb-NO" sz="2400" dirty="0" smtClean="0"/>
              <a:t>Pasienten </a:t>
            </a:r>
            <a:r>
              <a:rPr lang="nb-NO" sz="2400" dirty="0"/>
              <a:t>vil oppleve et mer pasientvennlig språk i beskrivelse av deres tilstander og </a:t>
            </a:r>
            <a:r>
              <a:rPr lang="nb-NO" sz="2400" dirty="0" smtClean="0"/>
              <a:t>diagnoser</a:t>
            </a:r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345605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28" y="2060848"/>
            <a:ext cx="10657184" cy="3744416"/>
          </a:xfrm>
        </p:spPr>
        <p:txBody>
          <a:bodyPr>
            <a:normAutofit fontScale="92500" lnSpcReduction="10000"/>
          </a:bodyPr>
          <a:lstStyle/>
          <a:p>
            <a:pPr marL="548640" lvl="2" indent="0">
              <a:buNone/>
            </a:pPr>
            <a:r>
              <a:rPr lang="nb-NO" sz="3200" b="1" dirty="0" smtClean="0"/>
              <a:t>SNOMED </a:t>
            </a:r>
            <a:r>
              <a:rPr lang="nb-NO" sz="3200" b="1" dirty="0"/>
              <a:t>CT </a:t>
            </a:r>
            <a:r>
              <a:rPr lang="nb-NO" sz="2000" dirty="0"/>
              <a:t>(</a:t>
            </a:r>
            <a:r>
              <a:rPr lang="en-US" sz="2000" dirty="0"/>
              <a:t>Systematized Nomenclature of Medicine Clinical Terms)</a:t>
            </a:r>
          </a:p>
          <a:p>
            <a:pPr lvl="2"/>
            <a:endParaRPr lang="nb-NO" sz="24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nb-NO" sz="2600" dirty="0" smtClean="0"/>
              <a:t>Et maskinlesbart strukturert klinisk vokabular som er oversatt til norsk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b-NO" sz="2600" dirty="0"/>
              <a:t>R</a:t>
            </a:r>
            <a:r>
              <a:rPr lang="nb-NO" sz="2600" dirty="0" smtClean="0"/>
              <a:t>egnes som det mest dekkende og presise systemet for helseterminologi i verden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b-NO" sz="2600" dirty="0"/>
              <a:t>Terminologien består av koder, </a:t>
            </a:r>
            <a:r>
              <a:rPr lang="nb-NO" sz="2600" dirty="0" smtClean="0"/>
              <a:t>synonymer </a:t>
            </a:r>
            <a:r>
              <a:rPr lang="nb-NO" sz="2600" dirty="0"/>
              <a:t>og definisjoner som brukes i klinisk dokumentasjon og </a:t>
            </a:r>
            <a:r>
              <a:rPr lang="nb-NO" sz="2600" dirty="0" smtClean="0"/>
              <a:t>rapportering</a:t>
            </a:r>
            <a:endParaRPr lang="nb-NO" sz="2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nb-NO" sz="2600" dirty="0" smtClean="0"/>
              <a:t>Primært </a:t>
            </a:r>
            <a:r>
              <a:rPr lang="nb-NO" sz="2600" dirty="0"/>
              <a:t>utviklet for </a:t>
            </a:r>
            <a:r>
              <a:rPr lang="nb-NO" sz="2600" dirty="0" smtClean="0"/>
              <a:t>pasientrelaterte </a:t>
            </a:r>
            <a:r>
              <a:rPr lang="nb-NO" sz="2600" dirty="0"/>
              <a:t>data i elektroniske pasientjournaler </a:t>
            </a:r>
            <a:r>
              <a:rPr lang="nb-NO" sz="2600" dirty="0" smtClean="0"/>
              <a:t>og helseregistre</a:t>
            </a:r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20161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68696" y="1772816"/>
            <a:ext cx="11593288" cy="4320480"/>
          </a:xfrm>
        </p:spPr>
        <p:txBody>
          <a:bodyPr>
            <a:normAutofit/>
          </a:bodyPr>
          <a:lstStyle/>
          <a:p>
            <a:pPr marL="548640" lvl="2" indent="0">
              <a:buNone/>
            </a:pPr>
            <a:r>
              <a:rPr lang="nb-NO" sz="3200" b="1" dirty="0" smtClean="0"/>
              <a:t>SNOMED </a:t>
            </a:r>
            <a:r>
              <a:rPr lang="nb-NO" sz="3200" b="1" dirty="0"/>
              <a:t>CT </a:t>
            </a:r>
            <a:r>
              <a:rPr lang="nb-NO" sz="2000" dirty="0"/>
              <a:t>(</a:t>
            </a:r>
            <a:r>
              <a:rPr lang="en-US" sz="2000" dirty="0"/>
              <a:t>Systematized Nomenclature of Medicine Clinical Terms)</a:t>
            </a:r>
          </a:p>
          <a:p>
            <a:pPr marL="548640" lvl="2" indent="0">
              <a:buNone/>
            </a:pPr>
            <a:endParaRPr lang="nb-NO" sz="2400" dirty="0"/>
          </a:p>
          <a:p>
            <a:pPr marL="834390" lvl="2" indent="-285750">
              <a:buFont typeface="Courier New" panose="02070309020205020404" pitchFamily="49" charset="0"/>
              <a:buChar char="o"/>
            </a:pPr>
            <a:r>
              <a:rPr lang="nb-NO" sz="2400" dirty="0"/>
              <a:t>Direktoratet for e-helse </a:t>
            </a:r>
            <a:r>
              <a:rPr lang="nb-NO" sz="2400" dirty="0" smtClean="0"/>
              <a:t>besluttet i 2018 at SNOMED </a:t>
            </a:r>
            <a:r>
              <a:rPr lang="nb-NO" sz="2400" dirty="0"/>
              <a:t>CT skal benyttes der det er behov for standardisert </a:t>
            </a:r>
            <a:r>
              <a:rPr lang="nb-NO" sz="2400" dirty="0" smtClean="0"/>
              <a:t>helseterminologi </a:t>
            </a:r>
          </a:p>
          <a:p>
            <a:pPr marL="834390" lvl="2" indent="-285750">
              <a:buFont typeface="Courier New" panose="02070309020205020404" pitchFamily="49" charset="0"/>
              <a:buChar char="o"/>
            </a:pPr>
            <a:r>
              <a:rPr lang="nb-NO" sz="2400" dirty="0" smtClean="0"/>
              <a:t>Midt-Norge vil være først ute i landet til å benytte SNOMED CT</a:t>
            </a:r>
          </a:p>
          <a:p>
            <a:pPr marL="548640" lvl="2" indent="0">
              <a:buNone/>
            </a:pPr>
            <a:endParaRPr lang="nb-NO" sz="2600" i="1" dirty="0"/>
          </a:p>
          <a:p>
            <a:pPr marL="548640" lvl="2" indent="0">
              <a:buNone/>
            </a:pPr>
            <a:endParaRPr lang="nb-NO" sz="1700" i="1" dirty="0" smtClean="0"/>
          </a:p>
          <a:p>
            <a:pPr marL="548640" lvl="2" indent="0">
              <a:buNone/>
            </a:pPr>
            <a:endParaRPr lang="nb-NO" sz="1700" i="1" dirty="0" smtClean="0"/>
          </a:p>
          <a:p>
            <a:pPr marL="548640" lvl="2" indent="0">
              <a:buNone/>
            </a:pPr>
            <a:endParaRPr lang="nb-NO" sz="1700" i="1" dirty="0"/>
          </a:p>
          <a:p>
            <a:pPr marL="548640" lvl="2" indent="0">
              <a:buNone/>
            </a:pPr>
            <a:r>
              <a:rPr lang="nb-NO" i="1" dirty="0" smtClean="0"/>
              <a:t>For mer informasjon om SNOMED CT anbefaler vi </a:t>
            </a:r>
            <a:r>
              <a:rPr lang="nb-NO" i="1" dirty="0"/>
              <a:t>å </a:t>
            </a:r>
            <a:r>
              <a:rPr lang="nb-NO" i="1" dirty="0" smtClean="0"/>
              <a:t>besøke </a:t>
            </a:r>
            <a:r>
              <a:rPr lang="nb-NO" i="1" dirty="0">
                <a:hlinkClick r:id="rId2"/>
              </a:rPr>
              <a:t>https://</a:t>
            </a:r>
            <a:r>
              <a:rPr lang="nb-NO" i="1" dirty="0" smtClean="0">
                <a:hlinkClick r:id="rId2"/>
              </a:rPr>
              <a:t>digital.nhs.uk/services/terminology-and-classifications/snomed-ct</a:t>
            </a:r>
            <a:r>
              <a:rPr lang="nb-NO" i="1" dirty="0" smtClean="0"/>
              <a:t>  </a:t>
            </a:r>
          </a:p>
          <a:p>
            <a:pPr marL="548640" lvl="2" indent="0">
              <a:buNone/>
            </a:pPr>
            <a:r>
              <a:rPr lang="nb-NO" i="1" dirty="0" smtClean="0"/>
              <a:t>For eksempler på hvordan SNOMED brukes rundt om i verden i </a:t>
            </a:r>
            <a:r>
              <a:rPr lang="nb-NO" i="1" dirty="0"/>
              <a:t>dag kan du gå inn på https://www.snomed.org/</a:t>
            </a:r>
            <a:endParaRPr lang="nb-NO" i="1" dirty="0" smtClean="0"/>
          </a:p>
          <a:p>
            <a:pPr marL="548640" lvl="2" indent="0">
              <a:buNone/>
            </a:pPr>
            <a:endParaRPr lang="nb-NO" sz="1700" i="1" dirty="0"/>
          </a:p>
          <a:p>
            <a:pPr marL="548640" lvl="2" indent="0">
              <a:buNone/>
            </a:pPr>
            <a:endParaRPr lang="nb-NO" sz="1700" i="1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78036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10153128" cy="3888432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 smtClean="0"/>
              <a:t>Med standardisert terminologi vil systemet forstå at «lungebetennelse» og «pneumoni» er det samme. Tilsvarende at «sting», «sutur», «agraff» har samme funksjon ved behandling av et sår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Systemet vil også forstå at 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400" dirty="0" smtClean="0"/>
              <a:t>«nålebiopsi av nyren»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400" dirty="0"/>
              <a:t>e</a:t>
            </a:r>
            <a:r>
              <a:rPr lang="nb-NO" sz="2400" dirty="0" smtClean="0"/>
              <a:t>r en «nyrebiopsi»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400" dirty="0"/>
              <a:t>e</a:t>
            </a:r>
            <a:r>
              <a:rPr lang="nb-NO" sz="2400" dirty="0" smtClean="0"/>
              <a:t>r en «prosedyre på nyre»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400" dirty="0"/>
              <a:t>e</a:t>
            </a:r>
            <a:r>
              <a:rPr lang="nb-NO" sz="2400" dirty="0" smtClean="0"/>
              <a:t>r en «prosedyre på organ</a:t>
            </a:r>
            <a:r>
              <a:rPr lang="nb-NO" sz="2400" smtClean="0"/>
              <a:t>» </a:t>
            </a:r>
            <a:r>
              <a:rPr lang="nb-NO" sz="2400" smtClean="0"/>
              <a:t>osv. </a:t>
            </a:r>
            <a:endParaRPr lang="nb-NO" sz="2400" dirty="0"/>
          </a:p>
        </p:txBody>
      </p:sp>
      <p:pic>
        <p:nvPicPr>
          <p:cNvPr id="7170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6" y="3366587"/>
            <a:ext cx="2150645" cy="215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63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4680" y="1340768"/>
            <a:ext cx="11017224" cy="1951545"/>
          </a:xfrm>
        </p:spPr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Terminologien </a:t>
            </a:r>
            <a:r>
              <a:rPr lang="nb-NO" sz="2400" dirty="0"/>
              <a:t>i </a:t>
            </a:r>
            <a:r>
              <a:rPr lang="nb-NO" sz="2400" dirty="0" smtClean="0"/>
              <a:t>Helseplattformen </a:t>
            </a:r>
            <a:r>
              <a:rPr lang="nb-NO" sz="2400" dirty="0"/>
              <a:t>er </a:t>
            </a:r>
            <a:r>
              <a:rPr lang="nb-NO" sz="2400" dirty="0" err="1"/>
              <a:t>mappet</a:t>
            </a:r>
            <a:r>
              <a:rPr lang="nb-NO" sz="2400" dirty="0"/>
              <a:t> til koder som brukes i videre </a:t>
            </a:r>
            <a:r>
              <a:rPr lang="nb-NO" sz="2400" dirty="0" smtClean="0"/>
              <a:t>rapportering</a:t>
            </a:r>
          </a:p>
          <a:p>
            <a:pPr lvl="2"/>
            <a:r>
              <a:rPr lang="nb-NO" sz="1800" dirty="0" smtClean="0"/>
              <a:t>Dvs. </a:t>
            </a:r>
            <a:r>
              <a:rPr lang="nb-NO" sz="1800" dirty="0" smtClean="0"/>
              <a:t>at kliniker legger inn terminologien og systemet rydder opp før videresending ut av løsningen til for eksempel HELFO</a:t>
            </a:r>
            <a:endParaRPr lang="nb-NO" sz="1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Kliniker </a:t>
            </a:r>
            <a:r>
              <a:rPr lang="nb-NO" sz="2400" dirty="0"/>
              <a:t>vil kunne se hvilke koder som er koblet til terminologen </a:t>
            </a:r>
            <a:endParaRPr lang="nb-NO" sz="2400" dirty="0" smtClean="0"/>
          </a:p>
          <a:p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752" y="4325348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673" y="5106104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pe 2"/>
          <p:cNvGrpSpPr/>
          <p:nvPr/>
        </p:nvGrpSpPr>
        <p:grpSpPr>
          <a:xfrm>
            <a:off x="5979444" y="4941168"/>
            <a:ext cx="2234605" cy="1152128"/>
            <a:chOff x="5979444" y="4941168"/>
            <a:chExt cx="2234605" cy="1152128"/>
          </a:xfrm>
        </p:grpSpPr>
        <p:cxnSp>
          <p:nvCxnSpPr>
            <p:cNvPr id="10" name="Rett pilkobling 9"/>
            <p:cNvCxnSpPr/>
            <p:nvPr/>
          </p:nvCxnSpPr>
          <p:spPr>
            <a:xfrm flipV="1">
              <a:off x="5979444" y="5212957"/>
              <a:ext cx="1470055" cy="277520"/>
            </a:xfrm>
            <a:prstGeom prst="straightConnector1">
              <a:avLst/>
            </a:prstGeom>
            <a:ln w="19050">
              <a:solidFill>
                <a:srgbClr val="2A2F83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uppe 12"/>
            <p:cNvGrpSpPr/>
            <p:nvPr/>
          </p:nvGrpSpPr>
          <p:grpSpPr>
            <a:xfrm>
              <a:off x="7449499" y="4941168"/>
              <a:ext cx="762193" cy="554211"/>
              <a:chOff x="7575994" y="5078175"/>
              <a:chExt cx="762193" cy="554211"/>
            </a:xfrm>
          </p:grpSpPr>
          <p:sp>
            <p:nvSpPr>
              <p:cNvPr id="11" name="Bildeforklaring formet som en sky 5"/>
              <p:cNvSpPr/>
              <p:nvPr/>
            </p:nvSpPr>
            <p:spPr>
              <a:xfrm>
                <a:off x="7682315" y="5078175"/>
                <a:ext cx="554211" cy="554211"/>
              </a:xfrm>
              <a:prstGeom prst="ellipse">
                <a:avLst/>
              </a:prstGeom>
              <a:solidFill>
                <a:srgbClr val="41C3D3"/>
              </a:solidFill>
              <a:ln>
                <a:solidFill>
                  <a:srgbClr val="41C3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" name="TekstSylinder 11"/>
              <p:cNvSpPr txBox="1"/>
              <p:nvPr/>
            </p:nvSpPr>
            <p:spPr>
              <a:xfrm>
                <a:off x="7575994" y="5150968"/>
                <a:ext cx="762193" cy="408623"/>
              </a:xfrm>
              <a:prstGeom prst="wedgeRoundRectCallou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J18.9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" name="Gruppe 13"/>
            <p:cNvGrpSpPr/>
            <p:nvPr/>
          </p:nvGrpSpPr>
          <p:grpSpPr>
            <a:xfrm>
              <a:off x="7451856" y="5539085"/>
              <a:ext cx="762193" cy="554211"/>
              <a:chOff x="7575994" y="5078175"/>
              <a:chExt cx="762193" cy="554211"/>
            </a:xfrm>
          </p:grpSpPr>
          <p:sp>
            <p:nvSpPr>
              <p:cNvPr id="15" name="Bildeforklaring formet som en sky 5"/>
              <p:cNvSpPr/>
              <p:nvPr/>
            </p:nvSpPr>
            <p:spPr>
              <a:xfrm>
                <a:off x="7682315" y="5078175"/>
                <a:ext cx="554211" cy="554211"/>
              </a:xfrm>
              <a:prstGeom prst="ellipse">
                <a:avLst/>
              </a:prstGeom>
              <a:solidFill>
                <a:srgbClr val="41C3D3"/>
              </a:solidFill>
              <a:ln>
                <a:solidFill>
                  <a:srgbClr val="41C3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6" name="TekstSylinder 15"/>
              <p:cNvSpPr txBox="1"/>
              <p:nvPr/>
            </p:nvSpPr>
            <p:spPr>
              <a:xfrm>
                <a:off x="7575994" y="5150968"/>
                <a:ext cx="762193" cy="408623"/>
              </a:xfrm>
              <a:prstGeom prst="wedgeRoundRectCallou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R81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7" name="Rett pilkobling 16"/>
            <p:cNvCxnSpPr>
              <a:endCxn id="16" idx="1"/>
            </p:cNvCxnSpPr>
            <p:nvPr/>
          </p:nvCxnSpPr>
          <p:spPr>
            <a:xfrm>
              <a:off x="5979444" y="5487415"/>
              <a:ext cx="1472412" cy="328775"/>
            </a:xfrm>
            <a:prstGeom prst="straightConnector1">
              <a:avLst/>
            </a:prstGeom>
            <a:ln w="19050">
              <a:solidFill>
                <a:srgbClr val="2A2F83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e 8"/>
          <p:cNvGrpSpPr/>
          <p:nvPr/>
        </p:nvGrpSpPr>
        <p:grpSpPr>
          <a:xfrm>
            <a:off x="5029503" y="4164342"/>
            <a:ext cx="1420965" cy="1355325"/>
            <a:chOff x="5029503" y="4164342"/>
            <a:chExt cx="1420965" cy="1355325"/>
          </a:xfrm>
        </p:grpSpPr>
        <p:grpSp>
          <p:nvGrpSpPr>
            <p:cNvPr id="5" name="Gruppe 4"/>
            <p:cNvGrpSpPr/>
            <p:nvPr/>
          </p:nvGrpSpPr>
          <p:grpSpPr>
            <a:xfrm>
              <a:off x="5029503" y="4164342"/>
              <a:ext cx="1420965" cy="981818"/>
              <a:chOff x="7158107" y="4126163"/>
              <a:chExt cx="1420965" cy="981818"/>
            </a:xfrm>
          </p:grpSpPr>
          <p:sp>
            <p:nvSpPr>
              <p:cNvPr id="7" name="Bildeforklaring formet som en sky 5"/>
              <p:cNvSpPr/>
              <p:nvPr/>
            </p:nvSpPr>
            <p:spPr>
              <a:xfrm>
                <a:off x="7377681" y="4126163"/>
                <a:ext cx="981818" cy="981818"/>
              </a:xfrm>
              <a:prstGeom prst="ellipse">
                <a:avLst/>
              </a:prstGeom>
              <a:solidFill>
                <a:srgbClr val="41C3D3"/>
              </a:solidFill>
              <a:ln>
                <a:solidFill>
                  <a:srgbClr val="41C3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7158107" y="4412760"/>
                <a:ext cx="1420965" cy="408623"/>
              </a:xfrm>
              <a:prstGeom prst="wedgeRoundRectCallou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pneumoni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0" name="Rett pilkobling 19"/>
            <p:cNvCxnSpPr/>
            <p:nvPr/>
          </p:nvCxnSpPr>
          <p:spPr>
            <a:xfrm>
              <a:off x="5735960" y="4976378"/>
              <a:ext cx="5280" cy="543289"/>
            </a:xfrm>
            <a:prstGeom prst="straightConnector1">
              <a:avLst/>
            </a:prstGeom>
            <a:ln w="19050">
              <a:solidFill>
                <a:srgbClr val="2A2F83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605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Props1.xml><?xml version="1.0" encoding="utf-8"?>
<ds:datastoreItem xmlns:ds="http://schemas.openxmlformats.org/officeDocument/2006/customXml" ds:itemID="{DFAB75F1-05FA-4849-98A9-4D9A863AB969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367</TotalTime>
  <Words>437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Office-tema</vt:lpstr>
      <vt:lpstr>Standardisert terminologi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  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41</cp:revision>
  <dcterms:created xsi:type="dcterms:W3CDTF">2021-06-23T13:32:41Z</dcterms:created>
  <dcterms:modified xsi:type="dcterms:W3CDTF">2021-08-13T07:25:53Z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