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292" r:id="rId7"/>
    <p:sldId id="293" r:id="rId8"/>
    <p:sldId id="294" r:id="rId9"/>
    <p:sldId id="295" r:id="rId10"/>
    <p:sldId id="304" r:id="rId11"/>
    <p:sldId id="296" r:id="rId12"/>
    <p:sldId id="303" r:id="rId13"/>
    <p:sldId id="297" r:id="rId14"/>
    <p:sldId id="298" r:id="rId15"/>
    <p:sldId id="305" r:id="rId16"/>
    <p:sldId id="299" r:id="rId17"/>
    <p:sldId id="300" r:id="rId18"/>
    <p:sldId id="301" r:id="rId19"/>
    <p:sldId id="302" r:id="rId2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8482"/>
    <a:srgbClr val="40C3D5"/>
    <a:srgbClr val="2A307D"/>
    <a:srgbClr val="41C3D3"/>
    <a:srgbClr val="A8ECEA"/>
    <a:srgbClr val="2CB5B5"/>
    <a:srgbClr val="043585"/>
    <a:srgbClr val="90B6E6"/>
    <a:srgbClr val="00B8B7"/>
    <a:srgbClr val="60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" custLinFactNeighborY="246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Y="-14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08482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" custLinFactNeighborY="246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Y="-14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280789" y="1717"/>
          <a:ext cx="1042709" cy="104270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1</a:t>
          </a:r>
          <a:endParaRPr lang="nb-NO" sz="2300" kern="1200" dirty="0"/>
        </a:p>
      </dsp:txBody>
      <dsp:txXfrm>
        <a:off x="433490" y="154418"/>
        <a:ext cx="737307" cy="737307"/>
      </dsp:txXfrm>
    </dsp:sp>
    <dsp:sp modelId="{6DB2F5E6-BB74-4ECC-A83B-41324DF37D04}">
      <dsp:nvSpPr>
        <dsp:cNvPr id="0" name=""/>
        <dsp:cNvSpPr/>
      </dsp:nvSpPr>
      <dsp:spPr>
        <a:xfrm rot="10800000">
          <a:off x="619669" y="1179067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454400" y="1582986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2</a:t>
          </a:r>
          <a:endParaRPr lang="nb-NO" sz="2300" kern="1200" dirty="0"/>
        </a:p>
      </dsp:txBody>
      <dsp:txXfrm>
        <a:off x="556252" y="1684838"/>
        <a:ext cx="491783" cy="491783"/>
      </dsp:txXfrm>
    </dsp:sp>
    <dsp:sp modelId="{CA3B7154-00DF-4DDB-8DAE-2FF97B84A513}">
      <dsp:nvSpPr>
        <dsp:cNvPr id="0" name=""/>
        <dsp:cNvSpPr/>
      </dsp:nvSpPr>
      <dsp:spPr>
        <a:xfrm rot="10800000">
          <a:off x="597468" y="248420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454400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3</a:t>
          </a:r>
          <a:endParaRPr lang="nb-NO" sz="2300" kern="1200" dirty="0"/>
        </a:p>
      </dsp:txBody>
      <dsp:txXfrm>
        <a:off x="556252" y="3092496"/>
        <a:ext cx="491783" cy="491783"/>
      </dsp:txXfrm>
    </dsp:sp>
    <dsp:sp modelId="{0EF4AD39-0251-4698-B1CA-DFDFEA9F4D38}">
      <dsp:nvSpPr>
        <dsp:cNvPr id="0" name=""/>
        <dsp:cNvSpPr/>
      </dsp:nvSpPr>
      <dsp:spPr>
        <a:xfrm rot="5400000">
          <a:off x="1387578" y="317995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2018464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4</a:t>
          </a:r>
          <a:endParaRPr lang="nb-NO" sz="2300" kern="1200" dirty="0"/>
        </a:p>
      </dsp:txBody>
      <dsp:txXfrm>
        <a:off x="2120316" y="3092496"/>
        <a:ext cx="491783" cy="491783"/>
      </dsp:txXfrm>
    </dsp:sp>
    <dsp:sp modelId="{811CD8DC-A425-4510-8C10-5AA92F6570FC}">
      <dsp:nvSpPr>
        <dsp:cNvPr id="0" name=""/>
        <dsp:cNvSpPr/>
      </dsp:nvSpPr>
      <dsp:spPr>
        <a:xfrm rot="21594463">
          <a:off x="2160470" y="2520576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919625" y="1512168"/>
          <a:ext cx="888686" cy="87136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5</a:t>
          </a:r>
          <a:endParaRPr lang="nb-NO" sz="2300" kern="1200" dirty="0"/>
        </a:p>
      </dsp:txBody>
      <dsp:txXfrm>
        <a:off x="2049770" y="1639777"/>
        <a:ext cx="628396" cy="616151"/>
      </dsp:txXfrm>
    </dsp:sp>
    <dsp:sp modelId="{181AEA7E-9C9E-4154-AECC-3C43283DEB1B}">
      <dsp:nvSpPr>
        <dsp:cNvPr id="0" name=""/>
        <dsp:cNvSpPr/>
      </dsp:nvSpPr>
      <dsp:spPr>
        <a:xfrm rot="5838">
          <a:off x="2182769" y="1054329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2088232" y="360044"/>
          <a:ext cx="555951" cy="538038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6</a:t>
          </a:r>
          <a:endParaRPr lang="nb-NO" sz="2300" kern="1200" dirty="0"/>
        </a:p>
      </dsp:txBody>
      <dsp:txXfrm>
        <a:off x="2169649" y="438838"/>
        <a:ext cx="393117" cy="3804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280789" y="1717"/>
          <a:ext cx="1042709" cy="104270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1</a:t>
          </a:r>
          <a:endParaRPr lang="nb-NO" sz="2300" kern="1200" dirty="0"/>
        </a:p>
      </dsp:txBody>
      <dsp:txXfrm>
        <a:off x="433490" y="154418"/>
        <a:ext cx="737307" cy="737307"/>
      </dsp:txXfrm>
    </dsp:sp>
    <dsp:sp modelId="{6DB2F5E6-BB74-4ECC-A83B-41324DF37D04}">
      <dsp:nvSpPr>
        <dsp:cNvPr id="0" name=""/>
        <dsp:cNvSpPr/>
      </dsp:nvSpPr>
      <dsp:spPr>
        <a:xfrm rot="10800000">
          <a:off x="619669" y="1179067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454400" y="1582986"/>
          <a:ext cx="695487" cy="695487"/>
        </a:xfrm>
        <a:prstGeom prst="ellipse">
          <a:avLst/>
        </a:prstGeom>
        <a:solidFill>
          <a:srgbClr val="20848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2</a:t>
          </a:r>
          <a:endParaRPr lang="nb-NO" sz="2300" kern="1200" dirty="0"/>
        </a:p>
      </dsp:txBody>
      <dsp:txXfrm>
        <a:off x="556252" y="1684838"/>
        <a:ext cx="491783" cy="491783"/>
      </dsp:txXfrm>
    </dsp:sp>
    <dsp:sp modelId="{CA3B7154-00DF-4DDB-8DAE-2FF97B84A513}">
      <dsp:nvSpPr>
        <dsp:cNvPr id="0" name=""/>
        <dsp:cNvSpPr/>
      </dsp:nvSpPr>
      <dsp:spPr>
        <a:xfrm rot="10800000">
          <a:off x="597468" y="248420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454400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3</a:t>
          </a:r>
          <a:endParaRPr lang="nb-NO" sz="2300" kern="1200" dirty="0"/>
        </a:p>
      </dsp:txBody>
      <dsp:txXfrm>
        <a:off x="556252" y="3092496"/>
        <a:ext cx="491783" cy="491783"/>
      </dsp:txXfrm>
    </dsp:sp>
    <dsp:sp modelId="{0EF4AD39-0251-4698-B1CA-DFDFEA9F4D38}">
      <dsp:nvSpPr>
        <dsp:cNvPr id="0" name=""/>
        <dsp:cNvSpPr/>
      </dsp:nvSpPr>
      <dsp:spPr>
        <a:xfrm rot="5400000">
          <a:off x="1387578" y="317995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2018464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4</a:t>
          </a:r>
          <a:endParaRPr lang="nb-NO" sz="2300" kern="1200" dirty="0"/>
        </a:p>
      </dsp:txBody>
      <dsp:txXfrm>
        <a:off x="2120316" y="3092496"/>
        <a:ext cx="491783" cy="491783"/>
      </dsp:txXfrm>
    </dsp:sp>
    <dsp:sp modelId="{811CD8DC-A425-4510-8C10-5AA92F6570FC}">
      <dsp:nvSpPr>
        <dsp:cNvPr id="0" name=""/>
        <dsp:cNvSpPr/>
      </dsp:nvSpPr>
      <dsp:spPr>
        <a:xfrm rot="21594463">
          <a:off x="2160470" y="2520576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919625" y="1512168"/>
          <a:ext cx="888686" cy="87136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5</a:t>
          </a:r>
          <a:endParaRPr lang="nb-NO" sz="2300" kern="1200" dirty="0"/>
        </a:p>
      </dsp:txBody>
      <dsp:txXfrm>
        <a:off x="2049770" y="1639777"/>
        <a:ext cx="628396" cy="616151"/>
      </dsp:txXfrm>
    </dsp:sp>
    <dsp:sp modelId="{181AEA7E-9C9E-4154-AECC-3C43283DEB1B}">
      <dsp:nvSpPr>
        <dsp:cNvPr id="0" name=""/>
        <dsp:cNvSpPr/>
      </dsp:nvSpPr>
      <dsp:spPr>
        <a:xfrm rot="5838">
          <a:off x="2182769" y="1054329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2088232" y="360044"/>
          <a:ext cx="555951" cy="538038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6</a:t>
          </a:r>
          <a:endParaRPr lang="nb-NO" sz="2300" kern="1200" dirty="0"/>
        </a:p>
      </dsp:txBody>
      <dsp:txXfrm>
        <a:off x="2169649" y="438838"/>
        <a:ext cx="393117" cy="380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Strukturert </a:t>
            </a:r>
            <a:r>
              <a:rPr lang="nb-NO" dirty="0" smtClean="0"/>
              <a:t>journal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788" y="2531710"/>
            <a:ext cx="8077500" cy="1970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dirty="0" smtClean="0"/>
              <a:t>Hva som fungerer best er ikke alltid åpenbart før man har skaffet seg erfaring med den nye løsningen over litt tid 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Innføringsdatoen er bare startpunktet for stadige forbedringer og tilpassinger  </a:t>
            </a:r>
          </a:p>
        </p:txBody>
      </p:sp>
      <p:pic>
        <p:nvPicPr>
          <p:cNvPr id="5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1916832"/>
            <a:ext cx="2585864" cy="258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49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860" y="1854620"/>
            <a:ext cx="3148760" cy="314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Vinkel 4"/>
          <p:cNvCxnSpPr/>
          <p:nvPr/>
        </p:nvCxnSpPr>
        <p:spPr>
          <a:xfrm rot="16200000" flipH="1">
            <a:off x="9372364" y="2024844"/>
            <a:ext cx="648072" cy="576064"/>
          </a:xfrm>
          <a:prstGeom prst="bentConnector3">
            <a:avLst>
              <a:gd name="adj1" fmla="val 50000"/>
            </a:avLst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Vinkel 7"/>
          <p:cNvCxnSpPr/>
          <p:nvPr/>
        </p:nvCxnSpPr>
        <p:spPr>
          <a:xfrm flipV="1">
            <a:off x="9120336" y="3140968"/>
            <a:ext cx="864096" cy="655185"/>
          </a:xfrm>
          <a:prstGeom prst="bentConnector3">
            <a:avLst>
              <a:gd name="adj1" fmla="val 100391"/>
            </a:avLst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Vinkel 11"/>
          <p:cNvCxnSpPr/>
          <p:nvPr/>
        </p:nvCxnSpPr>
        <p:spPr>
          <a:xfrm rot="5400000">
            <a:off x="10036832" y="2833328"/>
            <a:ext cx="1296144" cy="1047328"/>
          </a:xfrm>
          <a:prstGeom prst="bentConnector3">
            <a:avLst>
              <a:gd name="adj1" fmla="val 50000"/>
            </a:avLst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844827"/>
            <a:ext cx="8464151" cy="3312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D</a:t>
            </a:r>
            <a:r>
              <a:rPr lang="nb-NO" sz="2400" dirty="0" smtClean="0"/>
              <a:t>et vil fremdeles genereres tekst som del av for eksempel en innkomstjournal eller et oppsummeringsnotat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Det nye blir at denne teksten gjenbruker allerede dokumentert informasjon der det er hensiktsmessig for å slippe dobbeltdokumentasjon</a:t>
            </a:r>
          </a:p>
          <a:p>
            <a:r>
              <a:rPr lang="nb-NO" sz="2400" dirty="0" smtClean="0"/>
              <a:t>Dette innebærer at teksten i stor grad vil genereres automatisk ut fra det som dokumenteres i de strukturerte feltene </a:t>
            </a:r>
          </a:p>
          <a:p>
            <a:endParaRPr lang="nb-NO" sz="2400" dirty="0" smtClean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31351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7862664" cy="3600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 smtClean="0"/>
              <a:t>Eksempler på dokumentasjon i strukturerte felter</a:t>
            </a:r>
          </a:p>
          <a:p>
            <a:pPr marL="0" indent="0">
              <a:buNone/>
            </a:pPr>
            <a:endParaRPr lang="nb-NO" sz="24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2400" dirty="0" smtClean="0"/>
              <a:t>vitale parametere som blodtrykk, puls og oksygenmetning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2400" dirty="0" smtClean="0"/>
              <a:t>smerteregistrering (NRS)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2400" dirty="0"/>
              <a:t>d</a:t>
            </a:r>
            <a:r>
              <a:rPr lang="nb-NO" sz="2400" dirty="0" smtClean="0"/>
              <a:t>iagnose(r) og prosedyre(r)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2400" dirty="0" smtClean="0"/>
              <a:t>legemidler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Denne informasjonen blir tilgjengelig på andre relevante steder så snart den er lagt inn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819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553" y="1860000"/>
            <a:ext cx="2201897" cy="220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64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84784"/>
            <a:ext cx="11017224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Eksempler på gjenbruk av strukturerte data</a:t>
            </a:r>
          </a:p>
          <a:p>
            <a:endParaRPr lang="nb-NO" sz="2400" dirty="0" smtClean="0"/>
          </a:p>
          <a:p>
            <a:r>
              <a:rPr lang="nb-NO" sz="2400" dirty="0" smtClean="0"/>
              <a:t>som sammenstilling av informasjon som for eksempel å følge en infeksjonsutvikling* </a:t>
            </a:r>
          </a:p>
          <a:p>
            <a:pPr lvl="1"/>
            <a:r>
              <a:rPr lang="nb-NO" sz="2000" dirty="0" smtClean="0"/>
              <a:t>*sammenstilt </a:t>
            </a:r>
            <a:r>
              <a:rPr lang="nb-NO" sz="2000" dirty="0"/>
              <a:t>informasjon </a:t>
            </a:r>
            <a:r>
              <a:rPr lang="nb-NO" sz="2000" dirty="0" smtClean="0"/>
              <a:t>av </a:t>
            </a:r>
            <a:r>
              <a:rPr lang="nb-NO" sz="2000" dirty="0" err="1"/>
              <a:t>antibiotikabruk</a:t>
            </a:r>
            <a:r>
              <a:rPr lang="nb-NO" sz="2000" dirty="0"/>
              <a:t>, vitale parametere, laboratorieprøver som CRP, nyrefunksjon og svar på mikrobiologi</a:t>
            </a:r>
            <a:endParaRPr lang="nb-NO" sz="2000" dirty="0" smtClean="0"/>
          </a:p>
          <a:p>
            <a:r>
              <a:rPr lang="nb-NO" sz="2400" dirty="0"/>
              <a:t>s</a:t>
            </a:r>
            <a:r>
              <a:rPr lang="nb-NO" sz="2400" dirty="0" smtClean="0"/>
              <a:t>om </a:t>
            </a:r>
            <a:r>
              <a:rPr lang="nb-NO" sz="2400" dirty="0" err="1" smtClean="0"/>
              <a:t>autogenerert</a:t>
            </a:r>
            <a:r>
              <a:rPr lang="nb-NO" sz="2400" dirty="0" smtClean="0"/>
              <a:t> tekst i ulike notat</a:t>
            </a:r>
          </a:p>
          <a:p>
            <a:r>
              <a:rPr lang="nb-NO" sz="2400" dirty="0" smtClean="0"/>
              <a:t>som rapporter for virksomhetsstyring</a:t>
            </a:r>
          </a:p>
          <a:p>
            <a:r>
              <a:rPr lang="nb-NO" sz="2400" dirty="0"/>
              <a:t>s</a:t>
            </a:r>
            <a:r>
              <a:rPr lang="nb-NO" sz="2400" dirty="0" smtClean="0"/>
              <a:t>om høsting av data til nasjonale og lokale kvalitetsregistre</a:t>
            </a:r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63610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268760"/>
            <a:ext cx="7560840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endParaRPr lang="nb-NO" sz="2400" dirty="0" smtClean="0"/>
          </a:p>
          <a:p>
            <a:r>
              <a:rPr lang="nb-NO" sz="2400" dirty="0" smtClean="0"/>
              <a:t>Overgang til strukturert journalføring er en av de største endringene som kommer med Helseplattformen</a:t>
            </a:r>
          </a:p>
          <a:p>
            <a:r>
              <a:rPr lang="nb-NO" sz="2400" dirty="0" smtClean="0"/>
              <a:t>Strukturert journalføring er nødvendig der man ønsker å gjenbruke data i arbeidshverdagen og i automatiserte arbeidsprosesser</a:t>
            </a:r>
          </a:p>
          <a:p>
            <a:r>
              <a:rPr lang="nb-NO" sz="2400" dirty="0" smtClean="0"/>
              <a:t>Kanskje traff vi med struktureringen på første forsøk, men sannsynligvis vil erfaring avdekke behov for kontinuerlig utvikling og forbedring – og det er også planen!</a:t>
            </a:r>
          </a:p>
          <a:p>
            <a:r>
              <a:rPr lang="nb-NO" sz="2400" dirty="0" smtClean="0"/>
              <a:t>Fagekspertene fortjener en stjerne på himmelen for innsatsen!</a:t>
            </a:r>
          </a:p>
        </p:txBody>
      </p:sp>
      <p:sp>
        <p:nvSpPr>
          <p:cNvPr id="4" name="Stjerne med 5 tagger 3"/>
          <p:cNvSpPr/>
          <p:nvPr/>
        </p:nvSpPr>
        <p:spPr>
          <a:xfrm>
            <a:off x="10560496" y="2060848"/>
            <a:ext cx="432048" cy="43204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218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492896"/>
            <a:ext cx="2513856" cy="251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tjerne med 5 tagger 5"/>
          <p:cNvSpPr/>
          <p:nvPr/>
        </p:nvSpPr>
        <p:spPr>
          <a:xfrm>
            <a:off x="10416480" y="1700808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Stjerne med 5 tagger 6"/>
          <p:cNvSpPr/>
          <p:nvPr/>
        </p:nvSpPr>
        <p:spPr>
          <a:xfrm>
            <a:off x="10272464" y="1916832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530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780928"/>
            <a:ext cx="7848872" cy="1224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I dag dokumenteres det i stor grad i fritekst og med et språk som ikke er maskinlesbart. Dette begrenser mulighetene for gjenbruk av data og for automatisering av dataflyt</a:t>
            </a:r>
            <a:endParaRPr lang="nb-NO" sz="2400" dirty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132856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Vinkel 6"/>
          <p:cNvCxnSpPr/>
          <p:nvPr/>
        </p:nvCxnSpPr>
        <p:spPr>
          <a:xfrm>
            <a:off x="9264352" y="2954128"/>
            <a:ext cx="1152128" cy="50405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Vinkel 8"/>
          <p:cNvCxnSpPr/>
          <p:nvPr/>
        </p:nvCxnSpPr>
        <p:spPr>
          <a:xfrm rot="5400000">
            <a:off x="10009787" y="2431537"/>
            <a:ext cx="1065413" cy="324036"/>
          </a:xfrm>
          <a:prstGeom prst="bentConnector3">
            <a:avLst/>
          </a:prstGeom>
          <a:ln w="19050">
            <a:solidFill>
              <a:srgbClr val="2A307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e 9"/>
          <p:cNvGrpSpPr/>
          <p:nvPr/>
        </p:nvGrpSpPr>
        <p:grpSpPr>
          <a:xfrm>
            <a:off x="8616280" y="2060849"/>
            <a:ext cx="2520280" cy="2592288"/>
            <a:chOff x="8616280" y="2060849"/>
            <a:chExt cx="2520280" cy="2592288"/>
          </a:xfrm>
        </p:grpSpPr>
        <p:pic>
          <p:nvPicPr>
            <p:cNvPr id="13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Vinkel 13"/>
            <p:cNvCxnSpPr/>
            <p:nvPr/>
          </p:nvCxnSpPr>
          <p:spPr>
            <a:xfrm>
              <a:off x="9264352" y="2954129"/>
              <a:ext cx="1152128" cy="50405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Vinkel 14"/>
            <p:cNvCxnSpPr/>
            <p:nvPr/>
          </p:nvCxnSpPr>
          <p:spPr>
            <a:xfrm rot="5400000">
              <a:off x="10009787" y="2431538"/>
              <a:ext cx="1065413" cy="32403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e 7"/>
          <p:cNvGrpSpPr/>
          <p:nvPr/>
        </p:nvGrpSpPr>
        <p:grpSpPr>
          <a:xfrm>
            <a:off x="9725653" y="2770876"/>
            <a:ext cx="732276" cy="605269"/>
            <a:chOff x="9725653" y="2770876"/>
            <a:chExt cx="732276" cy="605269"/>
          </a:xfrm>
        </p:grpSpPr>
        <p:grpSp>
          <p:nvGrpSpPr>
            <p:cNvPr id="17" name="Gruppe 16"/>
            <p:cNvGrpSpPr/>
            <p:nvPr/>
          </p:nvGrpSpPr>
          <p:grpSpPr>
            <a:xfrm rot="1016287">
              <a:off x="10281450" y="2770876"/>
              <a:ext cx="176479" cy="322618"/>
              <a:chOff x="4727848" y="1340768"/>
              <a:chExt cx="176479" cy="322618"/>
            </a:xfrm>
          </p:grpSpPr>
          <p:cxnSp>
            <p:nvCxnSpPr>
              <p:cNvPr id="18" name="Rett linje 17"/>
              <p:cNvCxnSpPr/>
              <p:nvPr/>
            </p:nvCxnSpPr>
            <p:spPr>
              <a:xfrm flipH="1">
                <a:off x="4727848" y="1340768"/>
                <a:ext cx="144016" cy="216024"/>
              </a:xfrm>
              <a:prstGeom prst="line">
                <a:avLst/>
              </a:prstGeom>
              <a:ln w="28575" cap="flat" cmpd="sng" algn="ctr">
                <a:solidFill>
                  <a:schemeClr val="accent6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/>
              <p:cNvCxnSpPr/>
              <p:nvPr/>
            </p:nvCxnSpPr>
            <p:spPr>
              <a:xfrm flipH="1">
                <a:off x="4760311" y="1447362"/>
                <a:ext cx="144016" cy="216024"/>
              </a:xfrm>
              <a:prstGeom prst="line">
                <a:avLst/>
              </a:prstGeom>
              <a:ln w="28575" cap="flat" cmpd="sng" algn="ctr">
                <a:solidFill>
                  <a:schemeClr val="accent6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e 19"/>
            <p:cNvGrpSpPr/>
            <p:nvPr/>
          </p:nvGrpSpPr>
          <p:grpSpPr>
            <a:xfrm rot="1016287">
              <a:off x="9725653" y="3053527"/>
              <a:ext cx="176479" cy="322618"/>
              <a:chOff x="4727848" y="1340768"/>
              <a:chExt cx="176479" cy="322618"/>
            </a:xfrm>
          </p:grpSpPr>
          <p:cxnSp>
            <p:nvCxnSpPr>
              <p:cNvPr id="21" name="Rett linje 20"/>
              <p:cNvCxnSpPr/>
              <p:nvPr/>
            </p:nvCxnSpPr>
            <p:spPr>
              <a:xfrm flipH="1">
                <a:off x="4727848" y="1340768"/>
                <a:ext cx="144016" cy="216024"/>
              </a:xfrm>
              <a:prstGeom prst="line">
                <a:avLst/>
              </a:prstGeom>
              <a:ln w="28575" cap="flat" cmpd="sng" algn="ctr">
                <a:solidFill>
                  <a:schemeClr val="accent6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/>
              <p:cNvCxnSpPr/>
              <p:nvPr/>
            </p:nvCxnSpPr>
            <p:spPr>
              <a:xfrm flipH="1">
                <a:off x="4760311" y="1447362"/>
                <a:ext cx="144016" cy="216024"/>
              </a:xfrm>
              <a:prstGeom prst="line">
                <a:avLst/>
              </a:prstGeom>
              <a:ln w="28575" cap="flat" cmpd="sng" algn="ctr">
                <a:solidFill>
                  <a:schemeClr val="accent6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183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4864"/>
            <a:ext cx="7790655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 å oppnå målsetningen om gjenbruk av informasjon og automatisk høsting av data, er det nødvendig med strukturert journalføring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Strukturert journalføring gir nye muligheter innen både pasientrettet arbeid, styring av organisasjonene og forskning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4" name="Gruppe 3"/>
          <p:cNvGrpSpPr/>
          <p:nvPr/>
        </p:nvGrpSpPr>
        <p:grpSpPr>
          <a:xfrm>
            <a:off x="8616280" y="2060849"/>
            <a:ext cx="2520280" cy="2592288"/>
            <a:chOff x="8616280" y="2060849"/>
            <a:chExt cx="2520280" cy="2592288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Vinkel 5"/>
            <p:cNvCxnSpPr/>
            <p:nvPr/>
          </p:nvCxnSpPr>
          <p:spPr>
            <a:xfrm>
              <a:off x="9264352" y="2954129"/>
              <a:ext cx="1152128" cy="50405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Vinkel 6"/>
            <p:cNvCxnSpPr/>
            <p:nvPr/>
          </p:nvCxnSpPr>
          <p:spPr>
            <a:xfrm rot="5400000">
              <a:off x="10009787" y="2431538"/>
              <a:ext cx="1065413" cy="32403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e 7"/>
          <p:cNvGrpSpPr/>
          <p:nvPr/>
        </p:nvGrpSpPr>
        <p:grpSpPr>
          <a:xfrm>
            <a:off x="9725653" y="2770876"/>
            <a:ext cx="732276" cy="605269"/>
            <a:chOff x="9725653" y="2770876"/>
            <a:chExt cx="732276" cy="605269"/>
          </a:xfrm>
        </p:grpSpPr>
        <p:grpSp>
          <p:nvGrpSpPr>
            <p:cNvPr id="9" name="Gruppe 8"/>
            <p:cNvGrpSpPr/>
            <p:nvPr/>
          </p:nvGrpSpPr>
          <p:grpSpPr>
            <a:xfrm rot="1016287">
              <a:off x="10281450" y="2770876"/>
              <a:ext cx="176479" cy="322618"/>
              <a:chOff x="4727848" y="1340768"/>
              <a:chExt cx="176479" cy="322618"/>
            </a:xfrm>
          </p:grpSpPr>
          <p:cxnSp>
            <p:nvCxnSpPr>
              <p:cNvPr id="13" name="Rett linje 12"/>
              <p:cNvCxnSpPr/>
              <p:nvPr/>
            </p:nvCxnSpPr>
            <p:spPr>
              <a:xfrm flipH="1">
                <a:off x="4727848" y="1340768"/>
                <a:ext cx="144016" cy="216024"/>
              </a:xfrm>
              <a:prstGeom prst="line">
                <a:avLst/>
              </a:prstGeom>
              <a:ln w="28575" cap="flat" cmpd="sng" algn="ctr">
                <a:solidFill>
                  <a:schemeClr val="accent6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4" name="Rett linje 13"/>
              <p:cNvCxnSpPr/>
              <p:nvPr/>
            </p:nvCxnSpPr>
            <p:spPr>
              <a:xfrm flipH="1">
                <a:off x="4760311" y="1447362"/>
                <a:ext cx="144016" cy="216024"/>
              </a:xfrm>
              <a:prstGeom prst="line">
                <a:avLst/>
              </a:prstGeom>
              <a:ln w="28575" cap="flat" cmpd="sng" algn="ctr">
                <a:solidFill>
                  <a:schemeClr val="accent6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uppe 9"/>
            <p:cNvGrpSpPr/>
            <p:nvPr/>
          </p:nvGrpSpPr>
          <p:grpSpPr>
            <a:xfrm rot="1016287">
              <a:off x="9725653" y="3053527"/>
              <a:ext cx="176479" cy="322618"/>
              <a:chOff x="4727848" y="1340768"/>
              <a:chExt cx="176479" cy="322618"/>
            </a:xfrm>
          </p:grpSpPr>
          <p:cxnSp>
            <p:nvCxnSpPr>
              <p:cNvPr id="11" name="Rett linje 10"/>
              <p:cNvCxnSpPr/>
              <p:nvPr/>
            </p:nvCxnSpPr>
            <p:spPr>
              <a:xfrm flipH="1">
                <a:off x="4727848" y="1340768"/>
                <a:ext cx="144016" cy="216024"/>
              </a:xfrm>
              <a:prstGeom prst="line">
                <a:avLst/>
              </a:prstGeom>
              <a:ln w="28575" cap="flat" cmpd="sng" algn="ctr">
                <a:solidFill>
                  <a:schemeClr val="accent6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/>
              <p:cNvCxnSpPr/>
              <p:nvPr/>
            </p:nvCxnSpPr>
            <p:spPr>
              <a:xfrm flipH="1">
                <a:off x="4760311" y="1447362"/>
                <a:ext cx="144016" cy="216024"/>
              </a:xfrm>
              <a:prstGeom prst="line">
                <a:avLst/>
              </a:prstGeom>
              <a:ln w="28575" cap="flat" cmpd="sng" algn="ctr">
                <a:solidFill>
                  <a:schemeClr val="accent6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2916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 idx="4294967295"/>
          </p:nvPr>
        </p:nvSpPr>
        <p:spPr>
          <a:xfrm>
            <a:off x="609601" y="741832"/>
            <a:ext cx="7502624" cy="714614"/>
          </a:xfrm>
          <a:prstGeom prst="rect">
            <a:avLst/>
          </a:prstGeom>
        </p:spPr>
        <p:txBody>
          <a:bodyPr/>
          <a:lstStyle/>
          <a:p>
            <a:pPr marL="0" indent="0" algn="l"/>
            <a:r>
              <a:rPr lang="nb-NO" dirty="0" smtClean="0">
                <a:solidFill>
                  <a:schemeClr val="tx1"/>
                </a:solidFill>
              </a:rPr>
              <a:t>En gratis lunsj finnes ikke..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348881"/>
            <a:ext cx="7948311" cy="2448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Datamaskiner og IT-løsninger kan dessverre ikke tenke seg til hvordan de skal sortere ustrukturerte data 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For å ta et skritt inn i fremtiden, må helsepersonell dokumentere på en måte som gjør at journalløsningene klarer å gjenbruke data og sende data dit det er hensiktsmessig</a:t>
            </a:r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12" name="Gruppe 11"/>
          <p:cNvGrpSpPr/>
          <p:nvPr/>
        </p:nvGrpSpPr>
        <p:grpSpPr>
          <a:xfrm>
            <a:off x="8616280" y="1436741"/>
            <a:ext cx="2520280" cy="3216396"/>
            <a:chOff x="8616280" y="1436741"/>
            <a:chExt cx="2520280" cy="3216396"/>
          </a:xfrm>
        </p:grpSpPr>
        <p:grpSp>
          <p:nvGrpSpPr>
            <p:cNvPr id="9" name="Gruppe 8"/>
            <p:cNvGrpSpPr/>
            <p:nvPr/>
          </p:nvGrpSpPr>
          <p:grpSpPr>
            <a:xfrm>
              <a:off x="8616280" y="2132857"/>
              <a:ext cx="2520280" cy="2520280"/>
              <a:chOff x="8616280" y="2132857"/>
              <a:chExt cx="2520280" cy="2520280"/>
            </a:xfrm>
          </p:grpSpPr>
          <p:pic>
            <p:nvPicPr>
              <p:cNvPr id="5" name="Picture 2" descr="Bilde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16280" y="2132857"/>
                <a:ext cx="2520280" cy="25202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kstSylinder 7"/>
              <p:cNvSpPr txBox="1"/>
              <p:nvPr/>
            </p:nvSpPr>
            <p:spPr>
              <a:xfrm>
                <a:off x="9055148" y="2708920"/>
                <a:ext cx="158417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dirty="0" smtClean="0">
                    <a:solidFill>
                      <a:srgbClr val="2A307D"/>
                    </a:solidFill>
                    <a:latin typeface="Comic Sans MS" panose="030F0702030302020204" pitchFamily="66" charset="0"/>
                  </a:rPr>
                  <a:t>Tar et gram </a:t>
                </a:r>
                <a:r>
                  <a:rPr lang="nb-NO" dirty="0" err="1" smtClean="0">
                    <a:solidFill>
                      <a:srgbClr val="2A307D"/>
                    </a:solidFill>
                    <a:latin typeface="Comic Sans MS" panose="030F0702030302020204" pitchFamily="66" charset="0"/>
                  </a:rPr>
                  <a:t>paracet</a:t>
                </a:r>
                <a:r>
                  <a:rPr lang="nb-NO" dirty="0" smtClean="0">
                    <a:solidFill>
                      <a:srgbClr val="2A307D"/>
                    </a:solidFill>
                    <a:latin typeface="Comic Sans MS" panose="030F0702030302020204" pitchFamily="66" charset="0"/>
                  </a:rPr>
                  <a:t> av og til [………]</a:t>
                </a:r>
                <a:endParaRPr lang="nb-NO" dirty="0">
                  <a:solidFill>
                    <a:srgbClr val="2A307D"/>
                  </a:solidFill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0" name="Bildeforklaring formet som en sky 9"/>
            <p:cNvSpPr/>
            <p:nvPr/>
          </p:nvSpPr>
          <p:spPr>
            <a:xfrm>
              <a:off x="9696400" y="1436741"/>
              <a:ext cx="1080120" cy="864096"/>
            </a:xfrm>
            <a:prstGeom prst="cloudCallout">
              <a:avLst>
                <a:gd name="adj1" fmla="val -22634"/>
                <a:gd name="adj2" fmla="val 86141"/>
              </a:avLst>
            </a:prstGeom>
            <a:noFill/>
            <a:ln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9444372" y="1576401"/>
              <a:ext cx="15841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 smtClean="0">
                  <a:solidFill>
                    <a:srgbClr val="2A307D"/>
                  </a:solidFill>
                </a:rPr>
                <a:t>?</a:t>
              </a:r>
              <a:endParaRPr lang="nb-NO" sz="3200" dirty="0">
                <a:solidFill>
                  <a:srgbClr val="2A307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218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95" y="1772816"/>
            <a:ext cx="7948311" cy="1512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Måter å gjøre data tilgjengelig for gjenbruk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Strukturering ved valg mellom forhåndsbestemte alternativ</a:t>
            </a:r>
          </a:p>
          <a:p>
            <a:r>
              <a:rPr lang="nb-NO" sz="2400" dirty="0" smtClean="0"/>
              <a:t>Et underliggende standardspråk </a:t>
            </a:r>
          </a:p>
          <a:p>
            <a:r>
              <a:rPr lang="nb-NO" sz="2400" dirty="0" smtClean="0"/>
              <a:t>Definerte arbeidsflyter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4" name="Gruppe 3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13" name="Diagram 12"/>
            <p:cNvGraphicFramePr/>
            <p:nvPr>
              <p:extLst>
                <p:ext uri="{D42A27DB-BD31-4B8C-83A1-F6EECF244321}">
                  <p14:modId xmlns:p14="http://schemas.microsoft.com/office/powerpoint/2010/main" val="3295072936"/>
                </p:ext>
              </p:extLst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263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780928"/>
            <a:ext cx="6120680" cy="14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Overgangen til strukturert journalføring er en </a:t>
            </a:r>
            <a:r>
              <a:rPr lang="nb-NO" sz="2400" dirty="0"/>
              <a:t>av de største endringene i måten å dokumentere på som følge av innføringen av </a:t>
            </a:r>
            <a:r>
              <a:rPr lang="nb-NO" sz="2400" dirty="0" smtClean="0"/>
              <a:t>Helseplattformen</a:t>
            </a:r>
            <a:endParaRPr lang="nb-NO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75934022"/>
              </p:ext>
            </p:extLst>
          </p:nvPr>
        </p:nvGraphicFramePr>
        <p:xfrm>
          <a:off x="7608168" y="1628800"/>
          <a:ext cx="3168352" cy="386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123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975354"/>
            <a:ext cx="6998567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Der man ønsker gjenbruk av data, vil dokumentasjonen nå innebære flere klikk der man tas gjennom arbeidsflyter og maler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Arbeidsflytene er i stor grad definert av Helseplattformens fageksperter, som er utpekte representanter fra de forskjellige fagmiljøene i helsetjenesten i regionen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60572745"/>
              </p:ext>
            </p:extLst>
          </p:nvPr>
        </p:nvGraphicFramePr>
        <p:xfrm>
          <a:off x="7608168" y="1628800"/>
          <a:ext cx="3168352" cy="386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546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132859"/>
            <a:ext cx="8078688" cy="2736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Innen enkelte fagområder kan det hende at vi traff riktig nivå for strukturering på første forsøk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Innen andre områder kan det over tid vise seg at det er for lite strukturering, at struktureringen ikke var optimal eller at struktureringen fører til uhensiktsmessige arbeidsprosesser</a:t>
            </a:r>
          </a:p>
        </p:txBody>
      </p:sp>
      <p:grpSp>
        <p:nvGrpSpPr>
          <p:cNvPr id="13" name="Gruppe 12"/>
          <p:cNvGrpSpPr/>
          <p:nvPr/>
        </p:nvGrpSpPr>
        <p:grpSpPr>
          <a:xfrm>
            <a:off x="8713645" y="1923256"/>
            <a:ext cx="2585864" cy="2585864"/>
            <a:chOff x="8713645" y="1923256"/>
            <a:chExt cx="2585864" cy="2585864"/>
          </a:xfrm>
        </p:grpSpPr>
        <p:pic>
          <p:nvPicPr>
            <p:cNvPr id="2050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13645" y="1923256"/>
              <a:ext cx="2585864" cy="2585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Ellipse 3"/>
            <p:cNvSpPr/>
            <p:nvPr/>
          </p:nvSpPr>
          <p:spPr>
            <a:xfrm rot="778162">
              <a:off x="9718545" y="2469594"/>
              <a:ext cx="288032" cy="360040"/>
            </a:xfrm>
            <a:prstGeom prst="ellipse">
              <a:avLst/>
            </a:prstGeom>
            <a:noFill/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Ellipse 5"/>
            <p:cNvSpPr/>
            <p:nvPr/>
          </p:nvSpPr>
          <p:spPr>
            <a:xfrm rot="778162">
              <a:off x="9797970" y="2593891"/>
              <a:ext cx="122153" cy="15269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Ellipse 8"/>
            <p:cNvSpPr/>
            <p:nvPr/>
          </p:nvSpPr>
          <p:spPr>
            <a:xfrm rot="20617366">
              <a:off x="10087535" y="2629915"/>
              <a:ext cx="288032" cy="360040"/>
            </a:xfrm>
            <a:prstGeom prst="ellipse">
              <a:avLst/>
            </a:prstGeom>
            <a:noFill/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Ellipse 9"/>
            <p:cNvSpPr/>
            <p:nvPr/>
          </p:nvSpPr>
          <p:spPr>
            <a:xfrm rot="20617366">
              <a:off x="10177518" y="2753288"/>
              <a:ext cx="122153" cy="15269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Bue 6"/>
            <p:cNvSpPr/>
            <p:nvPr/>
          </p:nvSpPr>
          <p:spPr>
            <a:xfrm rot="9363589">
              <a:off x="9679026" y="2548915"/>
              <a:ext cx="360040" cy="332656"/>
            </a:xfrm>
            <a:prstGeom prst="arc">
              <a:avLst/>
            </a:prstGeom>
            <a:ln w="12700">
              <a:solidFill>
                <a:srgbClr val="41C3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Bue 11"/>
            <p:cNvSpPr/>
            <p:nvPr/>
          </p:nvSpPr>
          <p:spPr>
            <a:xfrm rot="10334155">
              <a:off x="10023248" y="2693032"/>
              <a:ext cx="360040" cy="332656"/>
            </a:xfrm>
            <a:prstGeom prst="arc">
              <a:avLst/>
            </a:prstGeom>
            <a:ln w="12700">
              <a:solidFill>
                <a:srgbClr val="41C3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25302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1" y="2420888"/>
            <a:ext cx="7632849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Helseplattformen vil være under stadig utvikling også etter innføringsdato. Vær grei mot fagekspertene dine som har nedlagt et stort arbeid for å tilpasse </a:t>
            </a:r>
            <a:r>
              <a:rPr lang="nb-NO" sz="2400" dirty="0" err="1" smtClean="0"/>
              <a:t>Epic</a:t>
            </a:r>
            <a:r>
              <a:rPr lang="nb-NO" sz="2400" dirty="0" smtClean="0"/>
              <a:t> til nære forhold! Den jobben har ikke vært bare enkel, og ingen her i landet har gjort et tilsvarende arbeid før.</a:t>
            </a:r>
          </a:p>
        </p:txBody>
      </p:sp>
      <p:pic>
        <p:nvPicPr>
          <p:cNvPr id="5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645" y="1916832"/>
            <a:ext cx="2585864" cy="258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ue 8"/>
          <p:cNvSpPr/>
          <p:nvPr/>
        </p:nvSpPr>
        <p:spPr>
          <a:xfrm rot="7293837">
            <a:off x="9961464" y="2721627"/>
            <a:ext cx="309153" cy="216014"/>
          </a:xfrm>
          <a:prstGeom prst="arc">
            <a:avLst/>
          </a:prstGeom>
          <a:ln w="28575">
            <a:solidFill>
              <a:srgbClr val="41C3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42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Props1.xml><?xml version="1.0" encoding="utf-8"?>
<ds:datastoreItem xmlns:ds="http://schemas.openxmlformats.org/officeDocument/2006/customXml" ds:itemID="{4B6249E7-A059-44B8-A01B-A79734A075F4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141</TotalTime>
  <Words>561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Courier New</vt:lpstr>
      <vt:lpstr>Office-tema</vt:lpstr>
      <vt:lpstr>Strukturert journal</vt:lpstr>
      <vt:lpstr>PowerPoint-presentasjon</vt:lpstr>
      <vt:lpstr>PowerPoint-presentasjon</vt:lpstr>
      <vt:lpstr>En gratis lunsj finnes ikke..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20</cp:revision>
  <dcterms:created xsi:type="dcterms:W3CDTF">2021-06-23T13:32:41Z</dcterms:created>
  <dcterms:modified xsi:type="dcterms:W3CDTF">2021-08-12T11:40:02Z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